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60" r:id="rId5"/>
    <p:sldId id="262" r:id="rId6"/>
    <p:sldId id="306" r:id="rId7"/>
    <p:sldId id="295" r:id="rId8"/>
    <p:sldId id="267" r:id="rId9"/>
    <p:sldId id="297" r:id="rId10"/>
    <p:sldId id="264" r:id="rId11"/>
    <p:sldId id="268" r:id="rId12"/>
    <p:sldId id="263" r:id="rId13"/>
    <p:sldId id="307" r:id="rId14"/>
    <p:sldId id="308" r:id="rId15"/>
    <p:sldId id="309" r:id="rId16"/>
    <p:sldId id="296" r:id="rId17"/>
    <p:sldId id="305" r:id="rId18"/>
    <p:sldId id="311" r:id="rId19"/>
    <p:sldId id="30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FE652F-EAA7-B84A-B648-96D84F722720}" v="3" dt="2023-11-28T00:51:40.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464" autoAdjust="0"/>
    <p:restoredTop sz="85839"/>
  </p:normalViewPr>
  <p:slideViewPr>
    <p:cSldViewPr snapToGrid="0">
      <p:cViewPr varScale="1">
        <p:scale>
          <a:sx n="101" d="100"/>
          <a:sy n="101" d="100"/>
        </p:scale>
        <p:origin x="35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la Rosario" userId="003cb3b7-bc10-4f02-a2b7-728ff5158fe3" providerId="ADAL" clId="{E2FE652F-EAA7-B84A-B648-96D84F722720}"/>
    <pc:docChg chg="custSel modSld">
      <pc:chgData name="Karla Rosario" userId="003cb3b7-bc10-4f02-a2b7-728ff5158fe3" providerId="ADAL" clId="{E2FE652F-EAA7-B84A-B648-96D84F722720}" dt="2023-11-28T00:51:44.726" v="18" actId="1076"/>
      <pc:docMkLst>
        <pc:docMk/>
      </pc:docMkLst>
      <pc:sldChg chg="addSp modSp mod">
        <pc:chgData name="Karla Rosario" userId="003cb3b7-bc10-4f02-a2b7-728ff5158fe3" providerId="ADAL" clId="{E2FE652F-EAA7-B84A-B648-96D84F722720}" dt="2023-11-28T00:45:12.062" v="8" actId="1076"/>
        <pc:sldMkLst>
          <pc:docMk/>
          <pc:sldMk cId="3375858740" sldId="306"/>
        </pc:sldMkLst>
        <pc:spChg chg="mod">
          <ac:chgData name="Karla Rosario" userId="003cb3b7-bc10-4f02-a2b7-728ff5158fe3" providerId="ADAL" clId="{E2FE652F-EAA7-B84A-B648-96D84F722720}" dt="2023-11-28T00:44:36.547" v="5" actId="1076"/>
          <ac:spMkLst>
            <pc:docMk/>
            <pc:sldMk cId="3375858740" sldId="306"/>
            <ac:spMk id="4" creationId="{D08467D7-B9EB-BB53-FC9F-B73A16F4CBD3}"/>
          </ac:spMkLst>
        </pc:spChg>
        <pc:picChg chg="add mod">
          <ac:chgData name="Karla Rosario" userId="003cb3b7-bc10-4f02-a2b7-728ff5158fe3" providerId="ADAL" clId="{E2FE652F-EAA7-B84A-B648-96D84F722720}" dt="2023-11-28T00:45:12.062" v="8" actId="1076"/>
          <ac:picMkLst>
            <pc:docMk/>
            <pc:sldMk cId="3375858740" sldId="306"/>
            <ac:picMk id="8" creationId="{18175FF9-E1EE-5A7A-377D-D049AA8CF0D8}"/>
          </ac:picMkLst>
        </pc:picChg>
      </pc:sldChg>
      <pc:sldChg chg="addSp delSp modSp mod">
        <pc:chgData name="Karla Rosario" userId="003cb3b7-bc10-4f02-a2b7-728ff5158fe3" providerId="ADAL" clId="{E2FE652F-EAA7-B84A-B648-96D84F722720}" dt="2023-11-28T00:51:44.726" v="18" actId="1076"/>
        <pc:sldMkLst>
          <pc:docMk/>
          <pc:sldMk cId="143125660" sldId="311"/>
        </pc:sldMkLst>
        <pc:picChg chg="add del mod">
          <ac:chgData name="Karla Rosario" userId="003cb3b7-bc10-4f02-a2b7-728ff5158fe3" providerId="ADAL" clId="{E2FE652F-EAA7-B84A-B648-96D84F722720}" dt="2023-11-28T00:47:34.156" v="15" actId="478"/>
          <ac:picMkLst>
            <pc:docMk/>
            <pc:sldMk cId="143125660" sldId="311"/>
            <ac:picMk id="7" creationId="{D7FC4EDB-7875-69B3-F455-441E69EAE23F}"/>
          </ac:picMkLst>
        </pc:picChg>
        <pc:picChg chg="del">
          <ac:chgData name="Karla Rosario" userId="003cb3b7-bc10-4f02-a2b7-728ff5158fe3" providerId="ADAL" clId="{E2FE652F-EAA7-B84A-B648-96D84F722720}" dt="2023-11-28T00:46:53.402" v="9" actId="478"/>
          <ac:picMkLst>
            <pc:docMk/>
            <pc:sldMk cId="143125660" sldId="311"/>
            <ac:picMk id="8" creationId="{21288D98-C23B-2ED9-DE6F-5C0C9DDD20BE}"/>
          </ac:picMkLst>
        </pc:picChg>
        <pc:picChg chg="add mod">
          <ac:chgData name="Karla Rosario" userId="003cb3b7-bc10-4f02-a2b7-728ff5158fe3" providerId="ADAL" clId="{E2FE652F-EAA7-B84A-B648-96D84F722720}" dt="2023-11-28T00:51:44.726" v="18" actId="1076"/>
          <ac:picMkLst>
            <pc:docMk/>
            <pc:sldMk cId="143125660" sldId="311"/>
            <ac:picMk id="11" creationId="{57C71EFC-4ED5-4224-3C2D-70147419A6D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9A6DEE-A7FF-4AAA-A36E-7904B660565F}" type="datetimeFigureOut">
              <a:rPr lang="en-US" smtClean="0"/>
              <a:t>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1FD384-D7BA-4C21-9991-735B5AC3640D}" type="slidenum">
              <a:rPr lang="en-US" smtClean="0"/>
              <a:t>‹#›</a:t>
            </a:fld>
            <a:endParaRPr lang="en-US"/>
          </a:p>
        </p:txBody>
      </p:sp>
    </p:spTree>
    <p:extLst>
      <p:ext uri="{BB962C8B-B14F-4D97-AF65-F5344CB8AC3E}">
        <p14:creationId xmlns:p14="http://schemas.microsoft.com/office/powerpoint/2010/main" val="366980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ekhartyoga.com/articles/philosophy/the-8-limbs-of-yoga-explained#h-6-dharana-focused-concentration" TargetMode="External"/><Relationship Id="rId3" Type="http://schemas.openxmlformats.org/officeDocument/2006/relationships/hyperlink" Target="https://www.ekhartyoga.com/articles/philosophy/the-8-limbs-of-yoga-explained#h-1-yama-restraints-moral-disciplines-or-moral-vows" TargetMode="External"/><Relationship Id="rId7" Type="http://schemas.openxmlformats.org/officeDocument/2006/relationships/hyperlink" Target="https://www.ekhartyoga.com/articles/philosophy/the-8-limbs-of-yoga-explained#h-5-pratyahara-sense-withdrawal"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ekhartyoga.com/articles/philosophy/the-8-limbs-of-yoga-explained#h-4-pranayama-breathing-techniques" TargetMode="External"/><Relationship Id="rId5" Type="http://schemas.openxmlformats.org/officeDocument/2006/relationships/hyperlink" Target="https://www.ekhartyoga.com/articles/philosophy/the-8-limbs-of-yoga-explained#h-3-asana-posture" TargetMode="External"/><Relationship Id="rId10" Type="http://schemas.openxmlformats.org/officeDocument/2006/relationships/hyperlink" Target="https://www.ekhartyoga.com/articles/philosophy/the-8-limbs-of-yoga-explained#h-8-samadhi-bliss-or-enlightenment" TargetMode="External"/><Relationship Id="rId4" Type="http://schemas.openxmlformats.org/officeDocument/2006/relationships/hyperlink" Target="https://www.ekhartyoga.com/articles/philosophy/the-8-limbs-of-yoga-explained#h-2-niyama-positive-duties-or-observances" TargetMode="External"/><Relationship Id="rId9" Type="http://schemas.openxmlformats.org/officeDocument/2006/relationships/hyperlink" Target="https://www.ekhartyoga.com/articles/philosophy/the-8-limbs-of-yoga-explained#h-7-dhyana-meditative-absorption"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Presenter notes: Encourage participants to register for </a:t>
            </a:r>
            <a:r>
              <a:rPr lang="en-US" dirty="0" err="1"/>
              <a:t>RenewU</a:t>
            </a:r>
            <a:r>
              <a:rPr lang="en-US" dirty="0"/>
              <a:t> and complete the post-session survey (Only 3 Questions) </a:t>
            </a:r>
            <a:r>
              <a:rPr lang="en-US" dirty="0" err="1"/>
              <a:t>RenewU</a:t>
            </a:r>
            <a:r>
              <a:rPr lang="en-US" dirty="0"/>
              <a:t> has resources for individuals that offer continuing education credits for all ten featured interventions on </a:t>
            </a:r>
            <a:r>
              <a:rPr lang="en-US" dirty="0" err="1"/>
              <a:t>RenewU</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a show of hands determine if anyone needs to register and please allow 5-10 minutes at the beginning for participants to complete registration process if anyone is doing so. </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3</a:t>
            </a:fld>
            <a:endParaRPr lang="en-US"/>
          </a:p>
        </p:txBody>
      </p:sp>
    </p:spTree>
    <p:extLst>
      <p:ext uri="{BB962C8B-B14F-4D97-AF65-F5344CB8AC3E}">
        <p14:creationId xmlns:p14="http://schemas.microsoft.com/office/powerpoint/2010/main" val="3847703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Presenter notes: To learn more about mindfulness practices refer to our CBT/Mindfulness module</a:t>
            </a:r>
            <a:r>
              <a:rPr lang="en-US"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12</a:t>
            </a:fld>
            <a:endParaRPr lang="en-US"/>
          </a:p>
        </p:txBody>
      </p:sp>
    </p:spTree>
    <p:extLst>
      <p:ext uri="{BB962C8B-B14F-4D97-AF65-F5344CB8AC3E}">
        <p14:creationId xmlns:p14="http://schemas.microsoft.com/office/powerpoint/2010/main" val="3260164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Presenter notes: Debrief together on how the yoga practice was for you. Discuss strategies for implementing it into your daily routine. If you are already practicing yoga share your tips from personal experience. </a:t>
            </a:r>
            <a:r>
              <a:rPr lang="en-US"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13</a:t>
            </a:fld>
            <a:endParaRPr lang="en-US"/>
          </a:p>
        </p:txBody>
      </p:sp>
    </p:spTree>
    <p:extLst>
      <p:ext uri="{BB962C8B-B14F-4D97-AF65-F5344CB8AC3E}">
        <p14:creationId xmlns:p14="http://schemas.microsoft.com/office/powerpoint/2010/main" val="1191531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Presenter Notes: Yoga should be use as a tool</a:t>
            </a:r>
            <a:r>
              <a:rPr lang="en-US"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14</a:t>
            </a:fld>
            <a:endParaRPr lang="en-US"/>
          </a:p>
        </p:txBody>
      </p:sp>
    </p:spTree>
    <p:extLst>
      <p:ext uri="{BB962C8B-B14F-4D97-AF65-F5344CB8AC3E}">
        <p14:creationId xmlns:p14="http://schemas.microsoft.com/office/powerpoint/2010/main" val="1819217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Presenter notes: Encourage participants to register for </a:t>
            </a:r>
            <a:r>
              <a:rPr lang="en-US" dirty="0" err="1"/>
              <a:t>RenewU</a:t>
            </a:r>
            <a:r>
              <a:rPr lang="en-US" dirty="0"/>
              <a:t> and complete the post-session survey (Only 3 Questions) </a:t>
            </a:r>
            <a:r>
              <a:rPr lang="en-US" dirty="0" err="1"/>
              <a:t>RenewU</a:t>
            </a:r>
            <a:r>
              <a:rPr lang="en-US" dirty="0"/>
              <a:t> has resources for individuals that offer continuing education credits for all ten featured interventions on </a:t>
            </a:r>
            <a:r>
              <a:rPr lang="en-US" dirty="0" err="1"/>
              <a:t>RenewU</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*If this is the first </a:t>
            </a:r>
            <a:r>
              <a:rPr lang="en-US" i="0" dirty="0" err="1"/>
              <a:t>RenewU</a:t>
            </a:r>
            <a:r>
              <a:rPr lang="en-US" i="0"/>
              <a:t> post-session or module survey they are completing they are eligible to receive a $25 gift card.</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15</a:t>
            </a:fld>
            <a:endParaRPr lang="en-US"/>
          </a:p>
        </p:txBody>
      </p:sp>
    </p:spTree>
    <p:extLst>
      <p:ext uri="{BB962C8B-B14F-4D97-AF65-F5344CB8AC3E}">
        <p14:creationId xmlns:p14="http://schemas.microsoft.com/office/powerpoint/2010/main" val="1142851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Presenter notes: please show the disclosure after presentation </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16</a:t>
            </a:fld>
            <a:endParaRPr lang="en-US"/>
          </a:p>
        </p:txBody>
      </p:sp>
    </p:spTree>
    <p:extLst>
      <p:ext uri="{BB962C8B-B14F-4D97-AF65-F5344CB8AC3E}">
        <p14:creationId xmlns:p14="http://schemas.microsoft.com/office/powerpoint/2010/main" val="3847703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Let's take a moment to listen to our breath and arrive at this moment, letting go of the previous moment.  Inhaling and exhaling</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4</a:t>
            </a:fld>
            <a:endParaRPr lang="en-US"/>
          </a:p>
        </p:txBody>
      </p:sp>
    </p:spTree>
    <p:extLst>
      <p:ext uri="{BB962C8B-B14F-4D97-AF65-F5344CB8AC3E}">
        <p14:creationId xmlns:p14="http://schemas.microsoft.com/office/powerpoint/2010/main" val="3225171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Presenter Notes: For the purpose of this class, we will address just three elements of yoga, however Yoga as a cultural practice has many other elements name </a:t>
            </a:r>
            <a:r>
              <a:rPr lang="en-US" b="1" i="0" u="none" strike="noStrike" dirty="0">
                <a:solidFill>
                  <a:srgbClr val="000000"/>
                </a:solidFill>
                <a:effectLst/>
                <a:latin typeface="Calibri" panose="020F0502020204030204" pitchFamily="34" charset="0"/>
              </a:rPr>
              <a:t>8 Limbs of Yoga in their majority spiritual practices related to our living behaviors.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0" u="none" strike="noStrike" dirty="0">
                <a:solidFill>
                  <a:srgbClr val="000000"/>
                </a:solidFill>
                <a:effectLst/>
                <a:latin typeface="Calibri" panose="020F0502020204030204" pitchFamily="34" charset="0"/>
              </a:rPr>
              <a:t>The 8 limbs of Yoga are as follows: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3"/>
              </a:rPr>
              <a:t>1. YAMA – Restraints, moral disciplines or moral vows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4"/>
              </a:rPr>
              <a:t>2. NIYAMA – Positive duties or observances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5"/>
              </a:rPr>
              <a:t>3. ASANA – Posture</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6"/>
              </a:rPr>
              <a:t>4. PRANAYAMA – Breathing Techniques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7"/>
              </a:rPr>
              <a:t>5. PRATYAHARA – Sense withdrawal</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8"/>
              </a:rPr>
              <a:t>6. DHARANA – Focused Concentration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9"/>
              </a:rPr>
              <a:t>7. DHYANA – Meditative Absorption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10"/>
              </a:rPr>
              <a:t>8. SAMADHI – Bliss or Enlightenment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Asanas, Breathing Exercises and Meditation are the ones address on this presentation.</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5</a:t>
            </a:fld>
            <a:endParaRPr lang="en-US"/>
          </a:p>
        </p:txBody>
      </p:sp>
    </p:spTree>
    <p:extLst>
      <p:ext uri="{BB962C8B-B14F-4D97-AF65-F5344CB8AC3E}">
        <p14:creationId xmlns:p14="http://schemas.microsoft.com/office/powerpoint/2010/main" val="4051763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Yoga is not a cure to an illness or symptom rather a tool to enhance and support resiliency to these and the stress that might come from it.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6</a:t>
            </a:fld>
            <a:endParaRPr lang="en-US"/>
          </a:p>
        </p:txBody>
      </p:sp>
    </p:spTree>
    <p:extLst>
      <p:ext uri="{BB962C8B-B14F-4D97-AF65-F5344CB8AC3E}">
        <p14:creationId xmlns:p14="http://schemas.microsoft.com/office/powerpoint/2010/main" val="2428049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The awareness which characterizes Yoga practices allows the body to regulate our reaction to stressful situations.</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7</a:t>
            </a:fld>
            <a:endParaRPr lang="en-US"/>
          </a:p>
        </p:txBody>
      </p:sp>
    </p:spTree>
    <p:extLst>
      <p:ext uri="{BB962C8B-B14F-4D97-AF65-F5344CB8AC3E}">
        <p14:creationId xmlns:p14="http://schemas.microsoft.com/office/powerpoint/2010/main" val="2457262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Yoga’s incorporation of meditation and breathing can help improve a person’s mental well-being. During the Physical practice of Yoga (Asanas or Poses) breathing is incorporated to help the body and mind to encourage rhythm and awareness.</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8</a:t>
            </a:fld>
            <a:endParaRPr lang="en-US"/>
          </a:p>
        </p:txBody>
      </p:sp>
    </p:spTree>
    <p:extLst>
      <p:ext uri="{BB962C8B-B14F-4D97-AF65-F5344CB8AC3E}">
        <p14:creationId xmlns:p14="http://schemas.microsoft.com/office/powerpoint/2010/main" val="2533511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Presenter notes: Encourage beginners as they advance  - When you have a good feel for the breath moving in and out of each position, practice without the hands. Eventually relax the effort of the pranayama and breathe into the three positions gently, feeling a wave of breath move up and down the torso.</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Shoulders away from the ears, softening the gaze or even closing your eyes if that's comfortable.</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1" u="none" strike="noStrike" dirty="0">
                <a:solidFill>
                  <a:srgbClr val="000000"/>
                </a:solidFill>
                <a:effectLst/>
                <a:latin typeface="Calibri" panose="020F0502020204030204" pitchFamily="34" charset="0"/>
              </a:rPr>
              <a:t>The 3 part breath or complete breath is nourishing, calming and relaxing.</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err="1">
                <a:solidFill>
                  <a:srgbClr val="000000"/>
                </a:solidFill>
                <a:effectLst/>
                <a:latin typeface="Calibri" panose="020F0502020204030204" pitchFamily="34" charset="0"/>
              </a:rPr>
              <a:t>Dirga</a:t>
            </a:r>
            <a:r>
              <a:rPr lang="en-US" b="0" i="0" u="none" strike="noStrike" dirty="0">
                <a:solidFill>
                  <a:srgbClr val="000000"/>
                </a:solidFill>
                <a:effectLst/>
                <a:latin typeface="Calibri" panose="020F0502020204030204" pitchFamily="34" charset="0"/>
              </a:rPr>
              <a:t> Pranayama is called the three part breath because you are actively breathing into three parts of your abdomen.</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Practice and respond to the reflection prompts in the handout.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9</a:t>
            </a:fld>
            <a:endParaRPr lang="en-US"/>
          </a:p>
        </p:txBody>
      </p:sp>
    </p:spTree>
    <p:extLst>
      <p:ext uri="{BB962C8B-B14F-4D97-AF65-F5344CB8AC3E}">
        <p14:creationId xmlns:p14="http://schemas.microsoft.com/office/powerpoint/2010/main" val="1427170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Feeling sit bones on the chair and feet always supported by the ground. Beginning with hands relaxed and placed on your thighs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Practice and respond to the reflection prompts in the handout.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10</a:t>
            </a:fld>
            <a:endParaRPr lang="en-US"/>
          </a:p>
        </p:txBody>
      </p:sp>
    </p:spTree>
    <p:extLst>
      <p:ext uri="{BB962C8B-B14F-4D97-AF65-F5344CB8AC3E}">
        <p14:creationId xmlns:p14="http://schemas.microsoft.com/office/powerpoint/2010/main" val="1948777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This is a great way to bring us back into focus, to either shift gear or start our day. When listening to a guided meditation, be guided by the sound of the voice guiding and if any distractions arrive, acknowledge them and come back to listening to your breath.</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Practice and respond to the reflection prompts in the handout.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11</a:t>
            </a:fld>
            <a:endParaRPr lang="en-US"/>
          </a:p>
        </p:txBody>
      </p:sp>
    </p:spTree>
    <p:extLst>
      <p:ext uri="{BB962C8B-B14F-4D97-AF65-F5344CB8AC3E}">
        <p14:creationId xmlns:p14="http://schemas.microsoft.com/office/powerpoint/2010/main" val="117593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97BE6-5E51-C8E7-4351-6991EFE7A3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561CB3-F5C5-9E93-BA89-40FC10E6B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232DB3-F921-C92F-3EAA-69B3DDF3D5A1}"/>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5" name="Footer Placeholder 4">
            <a:extLst>
              <a:ext uri="{FF2B5EF4-FFF2-40B4-BE49-F238E27FC236}">
                <a16:creationId xmlns:a16="http://schemas.microsoft.com/office/drawing/2014/main" id="{BC6E2C68-48BA-61AB-C681-DD1AC01097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5CAD62-48E4-94AD-6992-651771E1535C}"/>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2684518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3091-DF5A-41A1-3287-9F12FF8BF9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9E0127-395B-986A-ADEB-EACC0E3B14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960A5C-3622-4D47-0FC9-36334C842A94}"/>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5" name="Footer Placeholder 4">
            <a:extLst>
              <a:ext uri="{FF2B5EF4-FFF2-40B4-BE49-F238E27FC236}">
                <a16:creationId xmlns:a16="http://schemas.microsoft.com/office/drawing/2014/main" id="{D3A9FED7-5E22-715F-9DDE-E99C809AB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12E41-11EF-B107-46BD-9DD576EA176F}"/>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1958548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E5D5A2-37FA-3BD2-2967-A8E82BD07D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B3A8BB-EDD8-4E95-FB17-F0412C3ABE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CEA2B8-F9BD-1B21-5525-D4E78BC99486}"/>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5" name="Footer Placeholder 4">
            <a:extLst>
              <a:ext uri="{FF2B5EF4-FFF2-40B4-BE49-F238E27FC236}">
                <a16:creationId xmlns:a16="http://schemas.microsoft.com/office/drawing/2014/main" id="{EE94DD53-AFB9-6FBC-E7C0-AF9EE8B02B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F0B92-D391-2949-BF84-85F55853EFF7}"/>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145463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E1D4A-F785-3DEF-35E0-AA1E387566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AEB13-8A82-3CD3-0C7A-592F0B6113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BF31E2-6DDA-A3C9-DC31-3F2DB9E9E45E}"/>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5" name="Footer Placeholder 4">
            <a:extLst>
              <a:ext uri="{FF2B5EF4-FFF2-40B4-BE49-F238E27FC236}">
                <a16:creationId xmlns:a16="http://schemas.microsoft.com/office/drawing/2014/main" id="{2620D1C8-B2A3-1410-089A-303B5E1CA3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D39C5-CFB2-689E-C176-BBA7925E60D4}"/>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440487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1D14D-57A3-A7E7-D1CA-B775226EFF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07E202-3ACB-E774-4DDD-19739D602E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CADCE3-43FA-DD59-A61C-CD31D4A6304A}"/>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5" name="Footer Placeholder 4">
            <a:extLst>
              <a:ext uri="{FF2B5EF4-FFF2-40B4-BE49-F238E27FC236}">
                <a16:creationId xmlns:a16="http://schemas.microsoft.com/office/drawing/2014/main" id="{A5E97C4B-22CE-3B1F-D03E-8A377776B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BB1506-9500-A4A2-962D-44C3764B21B7}"/>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481075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6D5F0-83F3-A5F3-712B-238C5EEA41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66EC3-2137-EE5A-5F98-E26465B5F3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004AA0-1B1B-6839-B826-54787D6DA6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3D1118-09C3-35D4-ABCD-48492529E4DD}"/>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6" name="Footer Placeholder 5">
            <a:extLst>
              <a:ext uri="{FF2B5EF4-FFF2-40B4-BE49-F238E27FC236}">
                <a16:creationId xmlns:a16="http://schemas.microsoft.com/office/drawing/2014/main" id="{BE1A6B31-BDB2-F50B-5CF8-E731058C1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39A286-D359-99AE-D213-048C95654427}"/>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996563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C242-85C8-F3AD-3E8A-74FA427522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A02DFF-6ED8-2EEE-AF18-A70526B578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07E553-0ED9-DCF6-0AC5-2667EDFE7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1308A7-4106-DA07-3395-7BAC70C330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1E6AD3-37FA-C590-3370-CE18F6DF48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A82B4D-349A-46D8-6156-A334F41E7FB7}"/>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8" name="Footer Placeholder 7">
            <a:extLst>
              <a:ext uri="{FF2B5EF4-FFF2-40B4-BE49-F238E27FC236}">
                <a16:creationId xmlns:a16="http://schemas.microsoft.com/office/drawing/2014/main" id="{6384B76C-D78B-F131-FB32-3D7C9C2C98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23436A-2799-A1C6-E8E2-CD78DAD58E63}"/>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91953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8F0D2-7AD7-076C-E555-3E4FC92B3D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5D051E-219A-E7A7-F72A-7579C7D6D8C7}"/>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4" name="Footer Placeholder 3">
            <a:extLst>
              <a:ext uri="{FF2B5EF4-FFF2-40B4-BE49-F238E27FC236}">
                <a16:creationId xmlns:a16="http://schemas.microsoft.com/office/drawing/2014/main" id="{BC098E9B-5806-7FDA-1BAF-902C764D45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E8BB94-3851-CF27-D490-730114E02118}"/>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609241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BA97CF-A3F1-5D31-2E32-CDEF4C33590D}"/>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3" name="Footer Placeholder 2">
            <a:extLst>
              <a:ext uri="{FF2B5EF4-FFF2-40B4-BE49-F238E27FC236}">
                <a16:creationId xmlns:a16="http://schemas.microsoft.com/office/drawing/2014/main" id="{9BDDFCF9-1C60-93EC-F16C-9B45D52633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8394AA-995D-1D41-010F-292521D50164}"/>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298915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4AD27-289F-353A-6A49-F2E191A6F0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9DCFF1-B8A8-86AD-7C44-7032EC9CF3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88CA31-4FB2-4949-347F-8A4D4862DA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A93D3F-C350-0BFC-88EA-EB9626DCB6E3}"/>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6" name="Footer Placeholder 5">
            <a:extLst>
              <a:ext uri="{FF2B5EF4-FFF2-40B4-BE49-F238E27FC236}">
                <a16:creationId xmlns:a16="http://schemas.microsoft.com/office/drawing/2014/main" id="{2BD60E0C-FC4C-B07C-C827-0D653A7D6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31F587-1C03-47A8-B793-71567280A3B9}"/>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81534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E72F-4854-F477-1F84-6173B812C8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3BB17B-CC4B-3DC8-90F3-91EA191F70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529C7-1BF1-909D-D913-62E872D44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90A63-2B5B-E6BF-A08A-7DC4D954B76E}"/>
              </a:ext>
            </a:extLst>
          </p:cNvPr>
          <p:cNvSpPr>
            <a:spLocks noGrp="1"/>
          </p:cNvSpPr>
          <p:nvPr>
            <p:ph type="dt" sz="half" idx="10"/>
          </p:nvPr>
        </p:nvSpPr>
        <p:spPr/>
        <p:txBody>
          <a:bodyPr/>
          <a:lstStyle/>
          <a:p>
            <a:fld id="{5D38260C-63F1-4843-A8B9-D1B08C620417}" type="datetimeFigureOut">
              <a:rPr lang="en-US" smtClean="0"/>
              <a:t>1/8/24</a:t>
            </a:fld>
            <a:endParaRPr lang="en-US"/>
          </a:p>
        </p:txBody>
      </p:sp>
      <p:sp>
        <p:nvSpPr>
          <p:cNvPr id="6" name="Footer Placeholder 5">
            <a:extLst>
              <a:ext uri="{FF2B5EF4-FFF2-40B4-BE49-F238E27FC236}">
                <a16:creationId xmlns:a16="http://schemas.microsoft.com/office/drawing/2014/main" id="{6A1CC7FD-70AF-400B-3567-6FB0477E61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C4D277-4BA8-B7DE-2483-B1B42FC2C245}"/>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776464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370B7A-8732-63E2-316B-6BDE42F15B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3C255C-9FBA-F261-9551-777CD7E9E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33DE9-6399-E185-91BF-3C13853FE8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38260C-63F1-4843-A8B9-D1B08C620417}" type="datetimeFigureOut">
              <a:rPr lang="en-US" smtClean="0"/>
              <a:t>1/8/24</a:t>
            </a:fld>
            <a:endParaRPr lang="en-US"/>
          </a:p>
        </p:txBody>
      </p:sp>
      <p:sp>
        <p:nvSpPr>
          <p:cNvPr id="5" name="Footer Placeholder 4">
            <a:extLst>
              <a:ext uri="{FF2B5EF4-FFF2-40B4-BE49-F238E27FC236}">
                <a16:creationId xmlns:a16="http://schemas.microsoft.com/office/drawing/2014/main" id="{9F391BE6-A792-80DA-DB3E-7145DB5069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1B257-D032-7E1D-EB3B-4408B8B48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B8370-100B-4046-8964-B29BFB1A06CF}" type="slidenum">
              <a:rPr lang="en-US" smtClean="0"/>
              <a:t>‹#›</a:t>
            </a:fld>
            <a:endParaRPr lang="en-US"/>
          </a:p>
        </p:txBody>
      </p:sp>
    </p:spTree>
    <p:extLst>
      <p:ext uri="{BB962C8B-B14F-4D97-AF65-F5344CB8AC3E}">
        <p14:creationId xmlns:p14="http://schemas.microsoft.com/office/powerpoint/2010/main" val="3876734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s://www.youtube.com/watch?v=YnU_iLnWFbM&amp;t=1s" TargetMode="External"/><Relationship Id="rId2" Type="http://schemas.openxmlformats.org/officeDocument/2006/relationships/slideLayout" Target="../slideLayouts/slideLayout2.xml"/><Relationship Id="rId1" Type="http://schemas.openxmlformats.org/officeDocument/2006/relationships/video" Target="https://www.youtube.com/embed/YnU_iLnWFbM?feature=oembed" TargetMode="External"/><Relationship Id="rId6" Type="http://schemas.openxmlformats.org/officeDocument/2006/relationships/image" Target="../media/image13.jpeg"/><Relationship Id="rId5" Type="http://schemas.microsoft.com/office/2007/relationships/hdphoto" Target="../media/hdphoto1.wdp"/><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www.youtube.com/watch?v=091CbqSZJ5Q&amp;t=1s" TargetMode="External"/><Relationship Id="rId2" Type="http://schemas.openxmlformats.org/officeDocument/2006/relationships/slideLayout" Target="../slideLayouts/slideLayout2.xml"/><Relationship Id="rId1" Type="http://schemas.openxmlformats.org/officeDocument/2006/relationships/video" Target="https://www.youtube.com/embed/091CbqSZJ5Q?feature=oembed" TargetMode="External"/><Relationship Id="rId6" Type="http://schemas.openxmlformats.org/officeDocument/2006/relationships/image" Target="../media/image14.jpeg"/><Relationship Id="rId5" Type="http://schemas.microsoft.com/office/2007/relationships/hdphoto" Target="../media/hdphoto1.wdp"/><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hyperlink" Target="http://www.renewunow.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hyperlink" Target="https://www.youtube.com/watch?v=FIAyvA1hKbo&amp;t=1s" TargetMode="External"/><Relationship Id="rId2" Type="http://schemas.openxmlformats.org/officeDocument/2006/relationships/slideLayout" Target="../slideLayouts/slideLayout2.xml"/><Relationship Id="rId1" Type="http://schemas.openxmlformats.org/officeDocument/2006/relationships/video" Target="https://www.youtube.com/embed/FIAyvA1hKbo?feature=oembed" TargetMode="External"/><Relationship Id="rId6" Type="http://schemas.openxmlformats.org/officeDocument/2006/relationships/image" Target="../media/image12.jpeg"/><Relationship Id="rId5" Type="http://schemas.microsoft.com/office/2007/relationships/hdphoto" Target="../media/hdphoto1.wdp"/><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C1DC61-810D-3D0A-583C-3EF17A9FAAAC}"/>
              </a:ext>
            </a:extLst>
          </p:cNvPr>
          <p:cNvPicPr>
            <a:picLocks noChangeAspect="1"/>
          </p:cNvPicPr>
          <p:nvPr/>
        </p:nvPicPr>
        <p:blipFill>
          <a:blip r:embed="rId2">
            <a:extLst>
              <a:ext uri="{BEBA8EAE-BF5A-486C-A8C5-ECC9F3942E4B}">
                <a14:imgProps xmlns:a14="http://schemas.microsoft.com/office/drawing/2010/main">
                  <a14:imgLayer r:embed="rId3">
                    <a14:imgEffect>
                      <a14:artisticPhotocopy trans="10000"/>
                    </a14:imgEffect>
                  </a14:imgLayer>
                </a14:imgProps>
              </a:ext>
              <a:ext uri="{28A0092B-C50C-407E-A947-70E740481C1C}">
                <a14:useLocalDpi xmlns:a14="http://schemas.microsoft.com/office/drawing/2010/main" val="0"/>
              </a:ext>
            </a:extLst>
          </a:blip>
          <a:stretch>
            <a:fillRect/>
          </a:stretch>
        </p:blipFill>
        <p:spPr>
          <a:xfrm rot="16200000">
            <a:off x="6567805" y="110522"/>
            <a:ext cx="7641466" cy="6636954"/>
          </a:xfrm>
          <a:prstGeom prst="rect">
            <a:avLst/>
          </a:prstGeom>
        </p:spPr>
      </p:pic>
      <p:sp>
        <p:nvSpPr>
          <p:cNvPr id="2" name="Title 1">
            <a:extLst>
              <a:ext uri="{FF2B5EF4-FFF2-40B4-BE49-F238E27FC236}">
                <a16:creationId xmlns:a16="http://schemas.microsoft.com/office/drawing/2014/main" id="{97F1F9EE-65E9-82B9-6984-52F7CD3EF5DA}"/>
              </a:ext>
            </a:extLst>
          </p:cNvPr>
          <p:cNvSpPr>
            <a:spLocks noGrp="1"/>
          </p:cNvSpPr>
          <p:nvPr>
            <p:ph type="ctrTitle"/>
          </p:nvPr>
        </p:nvSpPr>
        <p:spPr>
          <a:xfrm>
            <a:off x="2618320" y="2417216"/>
            <a:ext cx="9144000" cy="2232717"/>
          </a:xfrm>
        </p:spPr>
        <p:txBody>
          <a:bodyPr anchor="ctr"/>
          <a:lstStyle/>
          <a:p>
            <a:pPr algn="l"/>
            <a:r>
              <a:rPr lang="en-US" dirty="0">
                <a:latin typeface="Gotham Bold" pitchFamily="50" charset="0"/>
              </a:rPr>
              <a:t>Renew My Body: Yoga for Health Promotion</a:t>
            </a:r>
          </a:p>
        </p:txBody>
      </p:sp>
      <p:sp>
        <p:nvSpPr>
          <p:cNvPr id="3" name="Subtitle 2">
            <a:extLst>
              <a:ext uri="{FF2B5EF4-FFF2-40B4-BE49-F238E27FC236}">
                <a16:creationId xmlns:a16="http://schemas.microsoft.com/office/drawing/2014/main" id="{B5B7AAB7-5690-5F2F-7499-8CCC787024B1}"/>
              </a:ext>
            </a:extLst>
          </p:cNvPr>
          <p:cNvSpPr>
            <a:spLocks noGrp="1"/>
          </p:cNvSpPr>
          <p:nvPr>
            <p:ph type="subTitle" idx="1"/>
          </p:nvPr>
        </p:nvSpPr>
        <p:spPr>
          <a:xfrm>
            <a:off x="2708953" y="4766708"/>
            <a:ext cx="9144000" cy="645515"/>
          </a:xfrm>
        </p:spPr>
        <p:txBody>
          <a:bodyPr/>
          <a:lstStyle/>
          <a:p>
            <a:pPr algn="l"/>
            <a:r>
              <a:rPr lang="en-US" dirty="0" err="1">
                <a:latin typeface="Gotham Thin" pitchFamily="50" charset="0"/>
              </a:rPr>
              <a:t>RenewU</a:t>
            </a:r>
            <a:r>
              <a:rPr lang="en-US" dirty="0">
                <a:latin typeface="Gotham Thin" pitchFamily="50" charset="0"/>
              </a:rPr>
              <a:t> Workshop</a:t>
            </a:r>
          </a:p>
        </p:txBody>
      </p:sp>
      <p:pic>
        <p:nvPicPr>
          <p:cNvPr id="5" name="Picture 4">
            <a:extLst>
              <a:ext uri="{FF2B5EF4-FFF2-40B4-BE49-F238E27FC236}">
                <a16:creationId xmlns:a16="http://schemas.microsoft.com/office/drawing/2014/main" id="{3E414248-5B6F-4F8E-F66B-6E411457DE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7127" y="79149"/>
            <a:ext cx="3648873" cy="2412310"/>
          </a:xfrm>
          <a:prstGeom prst="rect">
            <a:avLst/>
          </a:prstGeom>
        </p:spPr>
      </p:pic>
      <p:pic>
        <p:nvPicPr>
          <p:cNvPr id="7" name="Picture 6">
            <a:extLst>
              <a:ext uri="{FF2B5EF4-FFF2-40B4-BE49-F238E27FC236}">
                <a16:creationId xmlns:a16="http://schemas.microsoft.com/office/drawing/2014/main" id="{B067ADE1-D3AB-05C7-26CF-774738CB4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514" y="2275632"/>
            <a:ext cx="2206806" cy="2231136"/>
          </a:xfrm>
          <a:prstGeom prst="rect">
            <a:avLst/>
          </a:prstGeom>
        </p:spPr>
      </p:pic>
      <p:sp>
        <p:nvSpPr>
          <p:cNvPr id="8" name="TextBox 7">
            <a:extLst>
              <a:ext uri="{FF2B5EF4-FFF2-40B4-BE49-F238E27FC236}">
                <a16:creationId xmlns:a16="http://schemas.microsoft.com/office/drawing/2014/main" id="{7A38B0FD-4329-ACB1-0893-7264211E6C67}"/>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512402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6FBB79-033B-D76F-D57B-9CA53608CAD5}"/>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trans="10000"/>
                    </a14:imgEffect>
                  </a14:imgLayer>
                </a14:imgProps>
              </a:ext>
              <a:ext uri="{28A0092B-C50C-407E-A947-70E740481C1C}">
                <a14:useLocalDpi xmlns:a14="http://schemas.microsoft.com/office/drawing/2010/main" val="0"/>
              </a:ext>
            </a:extLst>
          </a:blip>
          <a:stretch>
            <a:fillRect/>
          </a:stretch>
        </p:blipFill>
        <p:spPr>
          <a:xfrm rot="5400000">
            <a:off x="-2468289" y="569953"/>
            <a:ext cx="6858000" cy="5795281"/>
          </a:xfrm>
          <a:prstGeom prst="rect">
            <a:avLst/>
          </a:prstGeom>
        </p:spPr>
      </p:pic>
      <p:pic>
        <p:nvPicPr>
          <p:cNvPr id="6" name="Online Media 5" descr="Yoga: Chair Yoga">
            <a:hlinkClick r:id="" action="ppaction://media"/>
            <a:extLst>
              <a:ext uri="{FF2B5EF4-FFF2-40B4-BE49-F238E27FC236}">
                <a16:creationId xmlns:a16="http://schemas.microsoft.com/office/drawing/2014/main" id="{5C59DEE4-FB0C-B960-2E6E-8FC892F5BEE8}"/>
              </a:ext>
            </a:extLst>
          </p:cNvPr>
          <p:cNvPicPr>
            <a:picLocks noRot="1" noChangeAspect="1"/>
          </p:cNvPicPr>
          <p:nvPr>
            <a:videoFile r:link="rId1"/>
          </p:nvPr>
        </p:nvPicPr>
        <p:blipFill>
          <a:blip r:embed="rId6"/>
          <a:stretch>
            <a:fillRect/>
          </a:stretch>
        </p:blipFill>
        <p:spPr>
          <a:xfrm>
            <a:off x="565099" y="1507668"/>
            <a:ext cx="7914012" cy="4471416"/>
          </a:xfrm>
          <a:prstGeom prst="rect">
            <a:avLst/>
          </a:prstGeom>
        </p:spPr>
      </p:pic>
      <p:sp>
        <p:nvSpPr>
          <p:cNvPr id="7" name="TextBox 6">
            <a:extLst>
              <a:ext uri="{FF2B5EF4-FFF2-40B4-BE49-F238E27FC236}">
                <a16:creationId xmlns:a16="http://schemas.microsoft.com/office/drawing/2014/main" id="{6E2CF6B5-B2FC-5050-7CE4-FBB53291BEBB}"/>
              </a:ext>
            </a:extLst>
          </p:cNvPr>
          <p:cNvSpPr txBox="1"/>
          <p:nvPr/>
        </p:nvSpPr>
        <p:spPr>
          <a:xfrm>
            <a:off x="2667000" y="644596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
        <p:nvSpPr>
          <p:cNvPr id="8" name="Oval 7">
            <a:extLst>
              <a:ext uri="{FF2B5EF4-FFF2-40B4-BE49-F238E27FC236}">
                <a16:creationId xmlns:a16="http://schemas.microsoft.com/office/drawing/2014/main" id="{253FB8B1-9207-2F50-097E-FBB3C7832918}"/>
              </a:ext>
            </a:extLst>
          </p:cNvPr>
          <p:cNvSpPr/>
          <p:nvPr/>
        </p:nvSpPr>
        <p:spPr>
          <a:xfrm>
            <a:off x="8763000" y="0"/>
            <a:ext cx="6858000" cy="685800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A5865E-2E87-9433-3519-446F2207892E}"/>
              </a:ext>
            </a:extLst>
          </p:cNvPr>
          <p:cNvSpPr>
            <a:spLocks noGrp="1"/>
          </p:cNvSpPr>
          <p:nvPr>
            <p:ph idx="1"/>
          </p:nvPr>
        </p:nvSpPr>
        <p:spPr>
          <a:xfrm>
            <a:off x="9525000" y="1282535"/>
            <a:ext cx="2667000" cy="4370120"/>
          </a:xfrm>
        </p:spPr>
        <p:txBody>
          <a:bodyPr anchor="ctr">
            <a:noAutofit/>
          </a:bodyPr>
          <a:lstStyle/>
          <a:p>
            <a:pPr fontAlgn="base">
              <a:spcBef>
                <a:spcPts val="1200"/>
              </a:spcBef>
            </a:pPr>
            <a:r>
              <a:rPr lang="en-US" sz="2400" u="none" strike="noStrike" dirty="0">
                <a:solidFill>
                  <a:schemeClr val="bg1"/>
                </a:solidFill>
                <a:effectLst/>
                <a:latin typeface="Gotham Medium" pitchFamily="50" charset="0"/>
              </a:rPr>
              <a:t>Chair yoga is a gentle form of yoga that can be done while sitting. </a:t>
            </a:r>
          </a:p>
          <a:p>
            <a:pPr fontAlgn="base">
              <a:spcBef>
                <a:spcPts val="1200"/>
              </a:spcBef>
            </a:pPr>
            <a:r>
              <a:rPr lang="en-US" sz="2400" u="none" strike="noStrike" dirty="0">
                <a:solidFill>
                  <a:schemeClr val="bg1"/>
                </a:solidFill>
                <a:effectLst/>
                <a:latin typeface="Gotham Medium" pitchFamily="50" charset="0"/>
              </a:rPr>
              <a:t>You can do chair yoga nearly anywhere you can find a place to sit.</a:t>
            </a:r>
            <a:endParaRPr lang="en-US" sz="2400" dirty="0">
              <a:solidFill>
                <a:schemeClr val="bg1"/>
              </a:solidFill>
              <a:effectLst/>
              <a:latin typeface="Gotham Medium" pitchFamily="50" charset="0"/>
            </a:endParaRPr>
          </a:p>
        </p:txBody>
      </p:sp>
      <p:sp>
        <p:nvSpPr>
          <p:cNvPr id="11" name="Title 1">
            <a:extLst>
              <a:ext uri="{FF2B5EF4-FFF2-40B4-BE49-F238E27FC236}">
                <a16:creationId xmlns:a16="http://schemas.microsoft.com/office/drawing/2014/main" id="{7127742D-0D3E-BE22-F404-9D2C89AB641C}"/>
              </a:ext>
            </a:extLst>
          </p:cNvPr>
          <p:cNvSpPr>
            <a:spLocks noGrp="1"/>
          </p:cNvSpPr>
          <p:nvPr>
            <p:ph type="title"/>
          </p:nvPr>
        </p:nvSpPr>
        <p:spPr>
          <a:xfrm>
            <a:off x="1621111" y="367717"/>
            <a:ext cx="6858000" cy="699170"/>
          </a:xfrm>
        </p:spPr>
        <p:txBody>
          <a:bodyPr anchor="ctr"/>
          <a:lstStyle/>
          <a:p>
            <a:pPr algn="r"/>
            <a:r>
              <a:rPr lang="en-US" sz="3600" dirty="0">
                <a:latin typeface="Gotham Bold" pitchFamily="50" charset="0"/>
              </a:rPr>
              <a:t>Chair Yoga</a:t>
            </a:r>
          </a:p>
        </p:txBody>
      </p:sp>
      <p:sp>
        <p:nvSpPr>
          <p:cNvPr id="4" name="TextBox 3">
            <a:extLst>
              <a:ext uri="{FF2B5EF4-FFF2-40B4-BE49-F238E27FC236}">
                <a16:creationId xmlns:a16="http://schemas.microsoft.com/office/drawing/2014/main" id="{285ABBD2-FA22-3523-0AB3-510E7338A30E}"/>
              </a:ext>
            </a:extLst>
          </p:cNvPr>
          <p:cNvSpPr txBox="1"/>
          <p:nvPr/>
        </p:nvSpPr>
        <p:spPr>
          <a:xfrm>
            <a:off x="-95250" y="5982451"/>
            <a:ext cx="8858250" cy="369332"/>
          </a:xfrm>
          <a:prstGeom prst="rect">
            <a:avLst/>
          </a:prstGeom>
          <a:noFill/>
        </p:spPr>
        <p:txBody>
          <a:bodyPr wrap="square">
            <a:spAutoFit/>
          </a:bodyPr>
          <a:lstStyle/>
          <a:p>
            <a:pPr algn="ctr"/>
            <a:r>
              <a:rPr lang="en-US" dirty="0">
                <a:solidFill>
                  <a:srgbClr val="009681"/>
                </a:solidFill>
                <a:latin typeface="Gotham Medium" pitchFamily="2" charset="0"/>
                <a:hlinkClick r:id="rId7"/>
              </a:rPr>
              <a:t>https://www.youtube.com/watch?v=YnU_iLnWFbM&amp;t=1s</a:t>
            </a:r>
            <a:r>
              <a:rPr lang="en-US" dirty="0">
                <a:solidFill>
                  <a:srgbClr val="009681"/>
                </a:solidFill>
                <a:latin typeface="Gotham Medium" pitchFamily="2" charset="0"/>
              </a:rPr>
              <a:t> </a:t>
            </a:r>
          </a:p>
        </p:txBody>
      </p:sp>
    </p:spTree>
    <p:extLst>
      <p:ext uri="{BB962C8B-B14F-4D97-AF65-F5344CB8AC3E}">
        <p14:creationId xmlns:p14="http://schemas.microsoft.com/office/powerpoint/2010/main" val="415248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6FBB79-033B-D76F-D57B-9CA53608CAD5}"/>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trans="10000"/>
                    </a14:imgEffect>
                  </a14:imgLayer>
                </a14:imgProps>
              </a:ext>
              <a:ext uri="{28A0092B-C50C-407E-A947-70E740481C1C}">
                <a14:useLocalDpi xmlns:a14="http://schemas.microsoft.com/office/drawing/2010/main" val="0"/>
              </a:ext>
            </a:extLst>
          </a:blip>
          <a:stretch>
            <a:fillRect/>
          </a:stretch>
        </p:blipFill>
        <p:spPr>
          <a:xfrm rot="5400000">
            <a:off x="-2613750" y="531357"/>
            <a:ext cx="6858000" cy="5795281"/>
          </a:xfrm>
          <a:prstGeom prst="rect">
            <a:avLst/>
          </a:prstGeom>
        </p:spPr>
      </p:pic>
      <p:pic>
        <p:nvPicPr>
          <p:cNvPr id="6" name="Online Media 5" descr="Yoga: Grounding Meditation">
            <a:hlinkClick r:id="" action="ppaction://media"/>
            <a:extLst>
              <a:ext uri="{FF2B5EF4-FFF2-40B4-BE49-F238E27FC236}">
                <a16:creationId xmlns:a16="http://schemas.microsoft.com/office/drawing/2014/main" id="{11437891-27A8-957B-B9D2-C4826F26854C}"/>
              </a:ext>
            </a:extLst>
          </p:cNvPr>
          <p:cNvPicPr>
            <a:picLocks noRot="1" noChangeAspect="1"/>
          </p:cNvPicPr>
          <p:nvPr>
            <a:videoFile r:link="rId1"/>
          </p:nvPr>
        </p:nvPicPr>
        <p:blipFill>
          <a:blip r:embed="rId6"/>
          <a:stretch>
            <a:fillRect/>
          </a:stretch>
        </p:blipFill>
        <p:spPr>
          <a:xfrm>
            <a:off x="565101" y="1457940"/>
            <a:ext cx="7914010" cy="4471416"/>
          </a:xfrm>
          <a:prstGeom prst="rect">
            <a:avLst/>
          </a:prstGeom>
        </p:spPr>
      </p:pic>
      <p:sp>
        <p:nvSpPr>
          <p:cNvPr id="7" name="TextBox 6">
            <a:extLst>
              <a:ext uri="{FF2B5EF4-FFF2-40B4-BE49-F238E27FC236}">
                <a16:creationId xmlns:a16="http://schemas.microsoft.com/office/drawing/2014/main" id="{4D92578B-B033-31FC-741C-CA8E34C61F63}"/>
              </a:ext>
            </a:extLst>
          </p:cNvPr>
          <p:cNvSpPr txBox="1"/>
          <p:nvPr/>
        </p:nvSpPr>
        <p:spPr>
          <a:xfrm>
            <a:off x="2667001" y="6446157"/>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
        <p:nvSpPr>
          <p:cNvPr id="10" name="Title 1">
            <a:extLst>
              <a:ext uri="{FF2B5EF4-FFF2-40B4-BE49-F238E27FC236}">
                <a16:creationId xmlns:a16="http://schemas.microsoft.com/office/drawing/2014/main" id="{3F4F6AAC-3C33-D4F6-9044-59F29BB11899}"/>
              </a:ext>
            </a:extLst>
          </p:cNvPr>
          <p:cNvSpPr>
            <a:spLocks noGrp="1"/>
          </p:cNvSpPr>
          <p:nvPr>
            <p:ph type="title"/>
          </p:nvPr>
        </p:nvSpPr>
        <p:spPr>
          <a:xfrm>
            <a:off x="1621111" y="367717"/>
            <a:ext cx="6858000" cy="699170"/>
          </a:xfrm>
        </p:spPr>
        <p:txBody>
          <a:bodyPr anchor="ctr"/>
          <a:lstStyle/>
          <a:p>
            <a:pPr algn="r"/>
            <a:r>
              <a:rPr lang="en-US" sz="3600" dirty="0">
                <a:latin typeface="Gotham Bold" pitchFamily="50" charset="0"/>
              </a:rPr>
              <a:t>Guided Meditation</a:t>
            </a:r>
          </a:p>
        </p:txBody>
      </p:sp>
      <p:sp>
        <p:nvSpPr>
          <p:cNvPr id="11" name="Oval 10">
            <a:extLst>
              <a:ext uri="{FF2B5EF4-FFF2-40B4-BE49-F238E27FC236}">
                <a16:creationId xmlns:a16="http://schemas.microsoft.com/office/drawing/2014/main" id="{3689B8C9-FE67-DA24-52A0-1CD4D65AEF02}"/>
              </a:ext>
            </a:extLst>
          </p:cNvPr>
          <p:cNvSpPr/>
          <p:nvPr/>
        </p:nvSpPr>
        <p:spPr>
          <a:xfrm>
            <a:off x="8763000" y="0"/>
            <a:ext cx="6858000" cy="685800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A5865E-2E87-9433-3519-446F2207892E}"/>
              </a:ext>
            </a:extLst>
          </p:cNvPr>
          <p:cNvSpPr>
            <a:spLocks noGrp="1"/>
          </p:cNvSpPr>
          <p:nvPr>
            <p:ph idx="1"/>
          </p:nvPr>
        </p:nvSpPr>
        <p:spPr>
          <a:xfrm>
            <a:off x="9160806" y="1805049"/>
            <a:ext cx="3031194" cy="3463231"/>
          </a:xfrm>
        </p:spPr>
        <p:txBody>
          <a:bodyPr anchor="ctr">
            <a:normAutofit/>
          </a:bodyPr>
          <a:lstStyle/>
          <a:p>
            <a:pPr marL="0" indent="0">
              <a:buNone/>
            </a:pPr>
            <a:r>
              <a:rPr lang="en-US" sz="2400" dirty="0">
                <a:solidFill>
                  <a:schemeClr val="bg1"/>
                </a:solidFill>
                <a:latin typeface="Gotham Medium" pitchFamily="2" charset="0"/>
              </a:rPr>
              <a:t>Guided Meditation is a way of connecting your body and mind to the present moment, the here and now, the earth.​</a:t>
            </a:r>
          </a:p>
        </p:txBody>
      </p:sp>
      <p:sp>
        <p:nvSpPr>
          <p:cNvPr id="4" name="TextBox 3">
            <a:extLst>
              <a:ext uri="{FF2B5EF4-FFF2-40B4-BE49-F238E27FC236}">
                <a16:creationId xmlns:a16="http://schemas.microsoft.com/office/drawing/2014/main" id="{BA49765C-A284-9AA2-5A45-775477CAD3E2}"/>
              </a:ext>
            </a:extLst>
          </p:cNvPr>
          <p:cNvSpPr txBox="1"/>
          <p:nvPr/>
        </p:nvSpPr>
        <p:spPr>
          <a:xfrm>
            <a:off x="92981" y="5951077"/>
            <a:ext cx="8858250" cy="369332"/>
          </a:xfrm>
          <a:prstGeom prst="rect">
            <a:avLst/>
          </a:prstGeom>
          <a:noFill/>
        </p:spPr>
        <p:txBody>
          <a:bodyPr wrap="square">
            <a:spAutoFit/>
          </a:bodyPr>
          <a:lstStyle/>
          <a:p>
            <a:pPr algn="ctr"/>
            <a:r>
              <a:rPr lang="en-US" dirty="0">
                <a:solidFill>
                  <a:srgbClr val="009681"/>
                </a:solidFill>
                <a:latin typeface="Gotham Medium" pitchFamily="2" charset="0"/>
                <a:hlinkClick r:id="rId7"/>
              </a:rPr>
              <a:t>https://www.youtube.com/watch?v=091CbqSZJ5Q&amp;t=1s</a:t>
            </a:r>
            <a:r>
              <a:rPr lang="en-US" dirty="0">
                <a:solidFill>
                  <a:srgbClr val="009681"/>
                </a:solidFill>
                <a:latin typeface="Gotham Medium" pitchFamily="2" charset="0"/>
              </a:rPr>
              <a:t> </a:t>
            </a:r>
          </a:p>
        </p:txBody>
      </p:sp>
    </p:spTree>
    <p:extLst>
      <p:ext uri="{BB962C8B-B14F-4D97-AF65-F5344CB8AC3E}">
        <p14:creationId xmlns:p14="http://schemas.microsoft.com/office/powerpoint/2010/main" val="422561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40DA1C-DC95-A9FE-5296-4164B46B0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66" y="2329435"/>
            <a:ext cx="1728489" cy="1763765"/>
          </a:xfrm>
          <a:prstGeom prst="rect">
            <a:avLst/>
          </a:prstGeom>
        </p:spPr>
      </p:pic>
      <p:pic>
        <p:nvPicPr>
          <p:cNvPr id="9" name="Picture 8">
            <a:extLst>
              <a:ext uri="{FF2B5EF4-FFF2-40B4-BE49-F238E27FC236}">
                <a16:creationId xmlns:a16="http://schemas.microsoft.com/office/drawing/2014/main" id="{CB004ADA-B278-3C34-9863-35710A385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9518" y="4500152"/>
            <a:ext cx="3388697" cy="3457855"/>
          </a:xfrm>
          <a:prstGeom prst="rect">
            <a:avLst/>
          </a:prstGeom>
        </p:spPr>
      </p:pic>
      <p:sp>
        <p:nvSpPr>
          <p:cNvPr id="15" name="Oval 14">
            <a:extLst>
              <a:ext uri="{FF2B5EF4-FFF2-40B4-BE49-F238E27FC236}">
                <a16:creationId xmlns:a16="http://schemas.microsoft.com/office/drawing/2014/main" id="{70A03FE4-098E-63F6-F0F6-25B3E78E4E92}"/>
              </a:ext>
            </a:extLst>
          </p:cNvPr>
          <p:cNvSpPr/>
          <p:nvPr/>
        </p:nvSpPr>
        <p:spPr>
          <a:xfrm>
            <a:off x="3038327" y="182880"/>
            <a:ext cx="6492240" cy="649224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6A9C9F85-5524-61E9-4D95-3236C8903ABD}"/>
              </a:ext>
            </a:extLst>
          </p:cNvPr>
          <p:cNvSpPr>
            <a:spLocks noGrp="1"/>
          </p:cNvSpPr>
          <p:nvPr>
            <p:ph type="body" sz="quarter" idx="3"/>
          </p:nvPr>
        </p:nvSpPr>
        <p:spPr>
          <a:xfrm>
            <a:off x="3576128" y="3485145"/>
            <a:ext cx="5593386" cy="2051214"/>
          </a:xfrm>
        </p:spPr>
        <p:txBody>
          <a:bodyPr>
            <a:noAutofit/>
          </a:bodyPr>
          <a:lstStyle/>
          <a:p>
            <a:pPr algn="ctr">
              <a:lnSpc>
                <a:spcPct val="100000"/>
              </a:lnSpc>
              <a:spcBef>
                <a:spcPts val="0"/>
              </a:spcBef>
            </a:pPr>
            <a:r>
              <a:rPr lang="en-US" b="0" u="none" strike="noStrike" dirty="0">
                <a:solidFill>
                  <a:schemeClr val="bg1"/>
                </a:solidFill>
                <a:effectLst/>
                <a:latin typeface="Gotham Medium" pitchFamily="2" charset="0"/>
              </a:rPr>
              <a:t>There are Yoga </a:t>
            </a:r>
          </a:p>
          <a:p>
            <a:pPr algn="ctr">
              <a:lnSpc>
                <a:spcPct val="100000"/>
              </a:lnSpc>
              <a:spcBef>
                <a:spcPts val="0"/>
              </a:spcBef>
            </a:pPr>
            <a:r>
              <a:rPr lang="en-US" b="0" u="none" strike="noStrike" dirty="0">
                <a:solidFill>
                  <a:schemeClr val="bg1"/>
                </a:solidFill>
                <a:effectLst/>
                <a:latin typeface="Gotham Medium" pitchFamily="2" charset="0"/>
              </a:rPr>
              <a:t>mindfulness practices, </a:t>
            </a:r>
          </a:p>
          <a:p>
            <a:pPr algn="ctr">
              <a:lnSpc>
                <a:spcPct val="100000"/>
              </a:lnSpc>
              <a:spcBef>
                <a:spcPts val="0"/>
              </a:spcBef>
            </a:pPr>
            <a:r>
              <a:rPr lang="en-US" b="0" u="none" strike="noStrike" dirty="0">
                <a:solidFill>
                  <a:schemeClr val="bg1"/>
                </a:solidFill>
                <a:effectLst/>
                <a:latin typeface="Gotham Medium" pitchFamily="2" charset="0"/>
              </a:rPr>
              <a:t>but for this toolkit refer to the CBT/Mindfulness module to learn more about mindfulness</a:t>
            </a:r>
          </a:p>
          <a:p>
            <a:pPr algn="ctr">
              <a:lnSpc>
                <a:spcPct val="100000"/>
              </a:lnSpc>
              <a:spcBef>
                <a:spcPts val="0"/>
              </a:spcBef>
            </a:pPr>
            <a:r>
              <a:rPr lang="en-US" b="0" u="none" strike="noStrike" dirty="0">
                <a:solidFill>
                  <a:schemeClr val="bg1"/>
                </a:solidFill>
                <a:effectLst/>
                <a:latin typeface="Gotham Medium" pitchFamily="2" charset="0"/>
              </a:rPr>
              <a:t>practices.</a:t>
            </a:r>
            <a:endParaRPr lang="en-US" b="0" dirty="0">
              <a:solidFill>
                <a:schemeClr val="bg1"/>
              </a:solidFill>
              <a:latin typeface="Gotham Medium" pitchFamily="2" charset="0"/>
            </a:endParaRPr>
          </a:p>
        </p:txBody>
      </p:sp>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3285245" y="1515164"/>
            <a:ext cx="6175151" cy="1325563"/>
          </a:xfrm>
        </p:spPr>
        <p:txBody>
          <a:bodyPr/>
          <a:lstStyle/>
          <a:p>
            <a:pPr algn="ctr"/>
            <a:r>
              <a:rPr lang="en-US" dirty="0">
                <a:solidFill>
                  <a:schemeClr val="bg1"/>
                </a:solidFill>
                <a:latin typeface="Gotham Black" pitchFamily="50" charset="0"/>
              </a:rPr>
              <a:t>Mindfulness Exercises</a:t>
            </a:r>
          </a:p>
        </p:txBody>
      </p:sp>
      <p:sp>
        <p:nvSpPr>
          <p:cNvPr id="4" name="TextBox 3">
            <a:extLst>
              <a:ext uri="{FF2B5EF4-FFF2-40B4-BE49-F238E27FC236}">
                <a16:creationId xmlns:a16="http://schemas.microsoft.com/office/drawing/2014/main" id="{609039C7-CA60-3704-5DB3-F309D63CFF37}"/>
              </a:ext>
            </a:extLst>
          </p:cNvPr>
          <p:cNvSpPr txBox="1"/>
          <p:nvPr/>
        </p:nvSpPr>
        <p:spPr>
          <a:xfrm>
            <a:off x="3037880" y="6090579"/>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pic>
        <p:nvPicPr>
          <p:cNvPr id="7" name="Picture 6">
            <a:extLst>
              <a:ext uri="{FF2B5EF4-FFF2-40B4-BE49-F238E27FC236}">
                <a16:creationId xmlns:a16="http://schemas.microsoft.com/office/drawing/2014/main" id="{58144130-87D3-05D7-9B38-17AD03771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4831" y="32019"/>
            <a:ext cx="2546193" cy="2598157"/>
          </a:xfrm>
          <a:prstGeom prst="rect">
            <a:avLst/>
          </a:prstGeom>
        </p:spPr>
      </p:pic>
      <p:pic>
        <p:nvPicPr>
          <p:cNvPr id="16" name="Picture 15">
            <a:extLst>
              <a:ext uri="{FF2B5EF4-FFF2-40B4-BE49-F238E27FC236}">
                <a16:creationId xmlns:a16="http://schemas.microsoft.com/office/drawing/2014/main" id="{8D906D2E-C090-2544-737E-6AC9B016A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2022" y="732375"/>
            <a:ext cx="1192989" cy="1192989"/>
          </a:xfrm>
          <a:prstGeom prst="rect">
            <a:avLst/>
          </a:prstGeom>
        </p:spPr>
      </p:pic>
      <p:pic>
        <p:nvPicPr>
          <p:cNvPr id="13" name="Picture 12">
            <a:extLst>
              <a:ext uri="{FF2B5EF4-FFF2-40B4-BE49-F238E27FC236}">
                <a16:creationId xmlns:a16="http://schemas.microsoft.com/office/drawing/2014/main" id="{29F86162-9158-E8A0-F127-88DAB844F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071" y="-881883"/>
            <a:ext cx="1728489" cy="1763765"/>
          </a:xfrm>
          <a:prstGeom prst="rect">
            <a:avLst/>
          </a:prstGeom>
        </p:spPr>
      </p:pic>
      <p:pic>
        <p:nvPicPr>
          <p:cNvPr id="12" name="Picture 11">
            <a:extLst>
              <a:ext uri="{FF2B5EF4-FFF2-40B4-BE49-F238E27FC236}">
                <a16:creationId xmlns:a16="http://schemas.microsoft.com/office/drawing/2014/main" id="{1DC49C01-F1EF-AD2F-BD7C-AD3B3EEF0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1003872"/>
            <a:ext cx="1050673" cy="1072115"/>
          </a:xfrm>
          <a:prstGeom prst="rect">
            <a:avLst/>
          </a:prstGeom>
        </p:spPr>
      </p:pic>
      <p:pic>
        <p:nvPicPr>
          <p:cNvPr id="8" name="Picture 7">
            <a:extLst>
              <a:ext uri="{FF2B5EF4-FFF2-40B4-BE49-F238E27FC236}">
                <a16:creationId xmlns:a16="http://schemas.microsoft.com/office/drawing/2014/main" id="{4DA68496-CB9E-765B-4285-C9062A0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4346648"/>
            <a:ext cx="2411858" cy="2461080"/>
          </a:xfrm>
          <a:prstGeom prst="rect">
            <a:avLst/>
          </a:prstGeom>
        </p:spPr>
      </p:pic>
      <p:pic>
        <p:nvPicPr>
          <p:cNvPr id="14" name="Picture 13">
            <a:extLst>
              <a:ext uri="{FF2B5EF4-FFF2-40B4-BE49-F238E27FC236}">
                <a16:creationId xmlns:a16="http://schemas.microsoft.com/office/drawing/2014/main" id="{1B5FBA50-78AA-4F3F-B994-C6B6BB28F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85" y="-289881"/>
            <a:ext cx="1050673" cy="1072115"/>
          </a:xfrm>
          <a:prstGeom prst="rect">
            <a:avLst/>
          </a:prstGeom>
        </p:spPr>
      </p:pic>
      <p:pic>
        <p:nvPicPr>
          <p:cNvPr id="6" name="Picture 5">
            <a:extLst>
              <a:ext uri="{FF2B5EF4-FFF2-40B4-BE49-F238E27FC236}">
                <a16:creationId xmlns:a16="http://schemas.microsoft.com/office/drawing/2014/main" id="{B72C4398-9729-31EA-79A3-D1A8C3C92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4831" y="2720578"/>
            <a:ext cx="1237445" cy="1262699"/>
          </a:xfrm>
          <a:prstGeom prst="rect">
            <a:avLst/>
          </a:prstGeom>
        </p:spPr>
      </p:pic>
    </p:spTree>
    <p:extLst>
      <p:ext uri="{BB962C8B-B14F-4D97-AF65-F5344CB8AC3E}">
        <p14:creationId xmlns:p14="http://schemas.microsoft.com/office/powerpoint/2010/main" val="2384052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BD5B46-7023-8A5D-039D-D3ABA206E32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170054" y="281465"/>
            <a:ext cx="2680983" cy="2328553"/>
          </a:xfrm>
          <a:prstGeom prst="rect">
            <a:avLst/>
          </a:prstGeom>
        </p:spPr>
      </p:pic>
      <p:sp>
        <p:nvSpPr>
          <p:cNvPr id="2" name="Title 1">
            <a:extLst>
              <a:ext uri="{FF2B5EF4-FFF2-40B4-BE49-F238E27FC236}">
                <a16:creationId xmlns:a16="http://schemas.microsoft.com/office/drawing/2014/main" id="{5BA1C248-BC9F-B667-69F9-B5DF1646D6FD}"/>
              </a:ext>
            </a:extLst>
          </p:cNvPr>
          <p:cNvSpPr>
            <a:spLocks noGrp="1"/>
          </p:cNvSpPr>
          <p:nvPr>
            <p:ph type="title"/>
          </p:nvPr>
        </p:nvSpPr>
        <p:spPr/>
        <p:txBody>
          <a:bodyPr>
            <a:normAutofit/>
          </a:bodyPr>
          <a:lstStyle/>
          <a:p>
            <a:r>
              <a:rPr lang="en-US" sz="3600" dirty="0">
                <a:latin typeface="Gotham Bold" pitchFamily="50" charset="0"/>
              </a:rPr>
              <a:t>Yoga Practice Debrief</a:t>
            </a:r>
          </a:p>
        </p:txBody>
      </p:sp>
      <p:sp>
        <p:nvSpPr>
          <p:cNvPr id="3" name="Content Placeholder 2">
            <a:extLst>
              <a:ext uri="{FF2B5EF4-FFF2-40B4-BE49-F238E27FC236}">
                <a16:creationId xmlns:a16="http://schemas.microsoft.com/office/drawing/2014/main" id="{11E87FB0-23C4-6253-5219-5E40E5B9651F}"/>
              </a:ext>
            </a:extLst>
          </p:cNvPr>
          <p:cNvSpPr>
            <a:spLocks noGrp="1"/>
          </p:cNvSpPr>
          <p:nvPr>
            <p:ph idx="1"/>
          </p:nvPr>
        </p:nvSpPr>
        <p:spPr>
          <a:xfrm>
            <a:off x="1171808" y="1825625"/>
            <a:ext cx="8876759" cy="4351338"/>
          </a:xfrm>
        </p:spPr>
        <p:txBody>
          <a:bodyPr>
            <a:normAutofit/>
          </a:bodyPr>
          <a:lstStyle/>
          <a:p>
            <a:pPr marL="342900" lvl="1" indent="0">
              <a:lnSpc>
                <a:spcPct val="100000"/>
              </a:lnSpc>
              <a:spcAft>
                <a:spcPts val="1200"/>
              </a:spcAft>
              <a:buNone/>
            </a:pPr>
            <a:r>
              <a:rPr lang="en-US" dirty="0">
                <a:latin typeface="Gotham Medium" pitchFamily="50" charset="0"/>
              </a:rPr>
              <a:t>Which yoga practice seemed the most effective in reducing stress?​</a:t>
            </a:r>
          </a:p>
          <a:p>
            <a:pPr marL="342900" lvl="1" indent="0">
              <a:lnSpc>
                <a:spcPct val="100000"/>
              </a:lnSpc>
              <a:spcAft>
                <a:spcPts val="1200"/>
              </a:spcAft>
              <a:buNone/>
            </a:pPr>
            <a:r>
              <a:rPr lang="en-US" dirty="0">
                <a:latin typeface="Gotham Medium" pitchFamily="50" charset="0"/>
              </a:rPr>
              <a:t>Which yoga practice is the most accessible to you during the workday?​</a:t>
            </a:r>
          </a:p>
          <a:p>
            <a:pPr marL="342900" lvl="1" indent="0">
              <a:lnSpc>
                <a:spcPct val="100000"/>
              </a:lnSpc>
              <a:spcAft>
                <a:spcPts val="1200"/>
              </a:spcAft>
              <a:buNone/>
            </a:pPr>
            <a:r>
              <a:rPr lang="en-US" dirty="0">
                <a:latin typeface="Gotham Medium" pitchFamily="50" charset="0"/>
              </a:rPr>
              <a:t>Where do you see an opportunity to continue your yoga practice in your daily routine?</a:t>
            </a:r>
          </a:p>
        </p:txBody>
      </p:sp>
      <p:pic>
        <p:nvPicPr>
          <p:cNvPr id="6" name="Picture 5">
            <a:extLst>
              <a:ext uri="{FF2B5EF4-FFF2-40B4-BE49-F238E27FC236}">
                <a16:creationId xmlns:a16="http://schemas.microsoft.com/office/drawing/2014/main" id="{F32A7F58-A2A3-6A7B-B82F-49A2F768E1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0008" y="1943318"/>
            <a:ext cx="231562" cy="231562"/>
          </a:xfrm>
          <a:prstGeom prst="rect">
            <a:avLst/>
          </a:prstGeom>
        </p:spPr>
      </p:pic>
      <p:pic>
        <p:nvPicPr>
          <p:cNvPr id="9" name="Picture 8">
            <a:extLst>
              <a:ext uri="{FF2B5EF4-FFF2-40B4-BE49-F238E27FC236}">
                <a16:creationId xmlns:a16="http://schemas.microsoft.com/office/drawing/2014/main" id="{0FBFF7D0-09CC-93A5-3B81-3ECDAA7415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0008" y="2890634"/>
            <a:ext cx="231562" cy="231562"/>
          </a:xfrm>
          <a:prstGeom prst="rect">
            <a:avLst/>
          </a:prstGeom>
        </p:spPr>
      </p:pic>
      <p:pic>
        <p:nvPicPr>
          <p:cNvPr id="10" name="Picture 9">
            <a:extLst>
              <a:ext uri="{FF2B5EF4-FFF2-40B4-BE49-F238E27FC236}">
                <a16:creationId xmlns:a16="http://schemas.microsoft.com/office/drawing/2014/main" id="{43DB71E4-79A5-40E2-5165-5131834D50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0008" y="3837950"/>
            <a:ext cx="231562" cy="231562"/>
          </a:xfrm>
          <a:prstGeom prst="rect">
            <a:avLst/>
          </a:prstGeom>
        </p:spPr>
      </p:pic>
      <p:sp>
        <p:nvSpPr>
          <p:cNvPr id="5" name="TextBox 4">
            <a:extLst>
              <a:ext uri="{FF2B5EF4-FFF2-40B4-BE49-F238E27FC236}">
                <a16:creationId xmlns:a16="http://schemas.microsoft.com/office/drawing/2014/main" id="{55533B26-CB93-1B87-762C-069F84E1B21F}"/>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4243845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FDC36CC-6A6E-BCDA-2663-6CA440503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5330" y="2042057"/>
            <a:ext cx="2216704" cy="2261943"/>
          </a:xfrm>
          <a:prstGeom prst="rect">
            <a:avLst/>
          </a:prstGeom>
        </p:spPr>
      </p:pic>
      <p:pic>
        <p:nvPicPr>
          <p:cNvPr id="13" name="Picture 12">
            <a:extLst>
              <a:ext uri="{FF2B5EF4-FFF2-40B4-BE49-F238E27FC236}">
                <a16:creationId xmlns:a16="http://schemas.microsoft.com/office/drawing/2014/main" id="{29F86162-9158-E8A0-F127-88DAB844F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071" y="-881883"/>
            <a:ext cx="1728489" cy="1763765"/>
          </a:xfrm>
          <a:prstGeom prst="rect">
            <a:avLst/>
          </a:prstGeom>
        </p:spPr>
      </p:pic>
      <p:pic>
        <p:nvPicPr>
          <p:cNvPr id="12" name="Picture 11">
            <a:extLst>
              <a:ext uri="{FF2B5EF4-FFF2-40B4-BE49-F238E27FC236}">
                <a16:creationId xmlns:a16="http://schemas.microsoft.com/office/drawing/2014/main" id="{1DC49C01-F1EF-AD2F-BD7C-AD3B3EEF0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8845" y="625499"/>
            <a:ext cx="1050673" cy="1072115"/>
          </a:xfrm>
          <a:prstGeom prst="rect">
            <a:avLst/>
          </a:prstGeom>
        </p:spPr>
      </p:pic>
      <p:pic>
        <p:nvPicPr>
          <p:cNvPr id="10" name="Picture 9">
            <a:extLst>
              <a:ext uri="{FF2B5EF4-FFF2-40B4-BE49-F238E27FC236}">
                <a16:creationId xmlns:a16="http://schemas.microsoft.com/office/drawing/2014/main" id="{B540DA1C-DC95-A9FE-5296-4164B46B0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143" y="4905457"/>
            <a:ext cx="1728489" cy="1763765"/>
          </a:xfrm>
          <a:prstGeom prst="rect">
            <a:avLst/>
          </a:prstGeom>
        </p:spPr>
      </p:pic>
      <p:pic>
        <p:nvPicPr>
          <p:cNvPr id="9" name="Picture 8">
            <a:extLst>
              <a:ext uri="{FF2B5EF4-FFF2-40B4-BE49-F238E27FC236}">
                <a16:creationId xmlns:a16="http://schemas.microsoft.com/office/drawing/2014/main" id="{CB004ADA-B278-3C34-9863-35710A385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9518" y="4500152"/>
            <a:ext cx="3388697" cy="3457855"/>
          </a:xfrm>
          <a:prstGeom prst="rect">
            <a:avLst/>
          </a:prstGeom>
        </p:spPr>
      </p:pic>
      <p:pic>
        <p:nvPicPr>
          <p:cNvPr id="8" name="Picture 7">
            <a:extLst>
              <a:ext uri="{FF2B5EF4-FFF2-40B4-BE49-F238E27FC236}">
                <a16:creationId xmlns:a16="http://schemas.microsoft.com/office/drawing/2014/main" id="{4DA68496-CB9E-765B-4285-C9062A0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330" y="4961938"/>
            <a:ext cx="2411858" cy="2461080"/>
          </a:xfrm>
          <a:prstGeom prst="rect">
            <a:avLst/>
          </a:prstGeom>
        </p:spPr>
      </p:pic>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839788" y="365125"/>
            <a:ext cx="8982306" cy="1325563"/>
          </a:xfrm>
        </p:spPr>
        <p:txBody>
          <a:bodyPr>
            <a:normAutofit/>
          </a:bodyPr>
          <a:lstStyle/>
          <a:p>
            <a:pPr algn="ctr"/>
            <a:r>
              <a:rPr lang="en-US" sz="3600" dirty="0">
                <a:latin typeface="Gotham Black" pitchFamily="50" charset="0"/>
              </a:rPr>
              <a:t>Conclusion</a:t>
            </a:r>
          </a:p>
        </p:txBody>
      </p:sp>
      <p:sp>
        <p:nvSpPr>
          <p:cNvPr id="3" name="Text Placeholder 2">
            <a:extLst>
              <a:ext uri="{FF2B5EF4-FFF2-40B4-BE49-F238E27FC236}">
                <a16:creationId xmlns:a16="http://schemas.microsoft.com/office/drawing/2014/main" id="{FC01F09B-03A6-1E91-D590-3993F7C5AA20}"/>
              </a:ext>
            </a:extLst>
          </p:cNvPr>
          <p:cNvSpPr>
            <a:spLocks noGrp="1"/>
          </p:cNvSpPr>
          <p:nvPr>
            <p:ph type="body" idx="1"/>
          </p:nvPr>
        </p:nvSpPr>
        <p:spPr>
          <a:xfrm>
            <a:off x="839788" y="1476613"/>
            <a:ext cx="10512424" cy="492141"/>
          </a:xfrm>
        </p:spPr>
        <p:txBody>
          <a:bodyPr/>
          <a:lstStyle/>
          <a:p>
            <a:r>
              <a:rPr lang="en-US" dirty="0">
                <a:latin typeface="Gotham Medium" pitchFamily="2" charset="0"/>
              </a:rPr>
              <a:t>Take Home Points</a:t>
            </a:r>
          </a:p>
        </p:txBody>
      </p:sp>
      <p:sp>
        <p:nvSpPr>
          <p:cNvPr id="4" name="Content Placeholder 3">
            <a:extLst>
              <a:ext uri="{FF2B5EF4-FFF2-40B4-BE49-F238E27FC236}">
                <a16:creationId xmlns:a16="http://schemas.microsoft.com/office/drawing/2014/main" id="{500A7BF2-4862-9EC9-B9C5-6620C92E46F7}"/>
              </a:ext>
            </a:extLst>
          </p:cNvPr>
          <p:cNvSpPr>
            <a:spLocks noGrp="1"/>
          </p:cNvSpPr>
          <p:nvPr>
            <p:ph sz="half" idx="2"/>
          </p:nvPr>
        </p:nvSpPr>
        <p:spPr>
          <a:xfrm>
            <a:off x="1505231" y="2102752"/>
            <a:ext cx="9768926" cy="3684588"/>
          </a:xfrm>
        </p:spPr>
        <p:txBody>
          <a:bodyPr/>
          <a:lstStyle/>
          <a:p>
            <a:pPr marL="0" indent="0" algn="l" rtl="0" fontAlgn="base">
              <a:buNone/>
            </a:pPr>
            <a:r>
              <a:rPr lang="en-US" sz="2400" u="none" strike="noStrike" dirty="0">
                <a:solidFill>
                  <a:srgbClr val="000000"/>
                </a:solidFill>
                <a:effectLst/>
                <a:latin typeface="Gotham Medium" pitchFamily="2" charset="0"/>
              </a:rPr>
              <a:t>Practicing yoga exercises can improve your health and prevent the harmful effects of daily stress</a:t>
            </a:r>
            <a:r>
              <a:rPr lang="en-US" sz="2400" dirty="0">
                <a:solidFill>
                  <a:srgbClr val="000000"/>
                </a:solidFill>
                <a:effectLst/>
                <a:latin typeface="Gotham Medium" pitchFamily="2" charset="0"/>
              </a:rPr>
              <a:t>​</a:t>
            </a:r>
          </a:p>
          <a:p>
            <a:pPr marL="0" indent="0" algn="l" rtl="0" fontAlgn="base">
              <a:buNone/>
            </a:pPr>
            <a:r>
              <a:rPr lang="en-US" sz="2400" u="none" strike="noStrike" dirty="0">
                <a:solidFill>
                  <a:srgbClr val="000000"/>
                </a:solidFill>
                <a:effectLst/>
                <a:latin typeface="Gotham Medium" pitchFamily="2" charset="0"/>
              </a:rPr>
              <a:t>If you decide to do yoga exercises, please disclose to your healthcare provider so that they can advise on integration with your current treatment</a:t>
            </a:r>
            <a:r>
              <a:rPr lang="en-US" sz="2400" dirty="0">
                <a:solidFill>
                  <a:srgbClr val="000000"/>
                </a:solidFill>
                <a:effectLst/>
                <a:latin typeface="Gotham Medium" pitchFamily="2" charset="0"/>
              </a:rPr>
              <a:t>​</a:t>
            </a:r>
          </a:p>
          <a:p>
            <a:pPr marL="0" indent="0" algn="l" rtl="0" fontAlgn="base">
              <a:buNone/>
            </a:pPr>
            <a:r>
              <a:rPr lang="en-US" sz="2400" u="none" strike="noStrike" dirty="0">
                <a:solidFill>
                  <a:srgbClr val="000000"/>
                </a:solidFill>
                <a:effectLst/>
                <a:latin typeface="Gotham Medium" pitchFamily="2" charset="0"/>
              </a:rPr>
              <a:t>Do not use yoga to replace treatment prescribed by your health care team</a:t>
            </a:r>
            <a:r>
              <a:rPr lang="en-US" sz="2400" dirty="0">
                <a:solidFill>
                  <a:srgbClr val="000000"/>
                </a:solidFill>
                <a:effectLst/>
                <a:latin typeface="Gotham Medium" pitchFamily="2" charset="0"/>
              </a:rPr>
              <a:t>​</a:t>
            </a:r>
          </a:p>
          <a:p>
            <a:pPr marL="0" indent="0">
              <a:buNone/>
            </a:pPr>
            <a:endParaRPr lang="en-US" dirty="0"/>
          </a:p>
        </p:txBody>
      </p:sp>
      <p:pic>
        <p:nvPicPr>
          <p:cNvPr id="7" name="Picture 6">
            <a:extLst>
              <a:ext uri="{FF2B5EF4-FFF2-40B4-BE49-F238E27FC236}">
                <a16:creationId xmlns:a16="http://schemas.microsoft.com/office/drawing/2014/main" id="{E33EC11B-0865-7113-3F77-CE7009315B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4013" y="111071"/>
            <a:ext cx="2111197" cy="1833669"/>
          </a:xfrm>
          <a:prstGeom prst="rect">
            <a:avLst/>
          </a:prstGeom>
        </p:spPr>
      </p:pic>
      <p:pic>
        <p:nvPicPr>
          <p:cNvPr id="14" name="Picture 13">
            <a:extLst>
              <a:ext uri="{FF2B5EF4-FFF2-40B4-BE49-F238E27FC236}">
                <a16:creationId xmlns:a16="http://schemas.microsoft.com/office/drawing/2014/main" id="{1B5FBA50-78AA-4F3F-B994-C6B6BB28F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42" y="660725"/>
            <a:ext cx="1050673" cy="1072115"/>
          </a:xfrm>
          <a:prstGeom prst="rect">
            <a:avLst/>
          </a:prstGeom>
        </p:spPr>
      </p:pic>
      <p:pic>
        <p:nvPicPr>
          <p:cNvPr id="5" name="Picture 4">
            <a:extLst>
              <a:ext uri="{FF2B5EF4-FFF2-40B4-BE49-F238E27FC236}">
                <a16:creationId xmlns:a16="http://schemas.microsoft.com/office/drawing/2014/main" id="{8A66A5F0-FBB2-B9C1-4CB8-5F6D6034EB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966" y="2159710"/>
            <a:ext cx="231562" cy="231562"/>
          </a:xfrm>
          <a:prstGeom prst="rect">
            <a:avLst/>
          </a:prstGeom>
        </p:spPr>
      </p:pic>
      <p:pic>
        <p:nvPicPr>
          <p:cNvPr id="6" name="Picture 5">
            <a:extLst>
              <a:ext uri="{FF2B5EF4-FFF2-40B4-BE49-F238E27FC236}">
                <a16:creationId xmlns:a16="http://schemas.microsoft.com/office/drawing/2014/main" id="{DD3547B2-F873-934C-4438-608FA59292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966" y="2964461"/>
            <a:ext cx="231562" cy="231562"/>
          </a:xfrm>
          <a:prstGeom prst="rect">
            <a:avLst/>
          </a:prstGeom>
        </p:spPr>
      </p:pic>
      <p:pic>
        <p:nvPicPr>
          <p:cNvPr id="15" name="Picture 14">
            <a:extLst>
              <a:ext uri="{FF2B5EF4-FFF2-40B4-BE49-F238E27FC236}">
                <a16:creationId xmlns:a16="http://schemas.microsoft.com/office/drawing/2014/main" id="{535B3664-2DBC-A696-C0B1-548E9598C2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966" y="4043142"/>
            <a:ext cx="231562" cy="231562"/>
          </a:xfrm>
          <a:prstGeom prst="rect">
            <a:avLst/>
          </a:prstGeom>
        </p:spPr>
      </p:pic>
      <p:sp>
        <p:nvSpPr>
          <p:cNvPr id="16" name="TextBox 15">
            <a:extLst>
              <a:ext uri="{FF2B5EF4-FFF2-40B4-BE49-F238E27FC236}">
                <a16:creationId xmlns:a16="http://schemas.microsoft.com/office/drawing/2014/main" id="{0C104682-152A-CF44-C280-29C0D8C6A33E}"/>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2077451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08467D7-B9EB-BB53-FC9F-B73A16F4CBD3}"/>
              </a:ext>
            </a:extLst>
          </p:cNvPr>
          <p:cNvSpPr/>
          <p:nvPr/>
        </p:nvSpPr>
        <p:spPr>
          <a:xfrm>
            <a:off x="3038327" y="182880"/>
            <a:ext cx="6492240" cy="6492240"/>
          </a:xfrm>
          <a:prstGeom prst="ellipse">
            <a:avLst/>
          </a:prstGeom>
          <a:solidFill>
            <a:schemeClr val="bg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p>
          <a:p>
            <a:endParaRPr lang="en-US" dirty="0"/>
          </a:p>
          <a:p>
            <a:endParaRPr lang="en-US" dirty="0"/>
          </a:p>
          <a:p>
            <a:endParaRPr lang="en-US" dirty="0"/>
          </a:p>
        </p:txBody>
      </p:sp>
      <p:sp>
        <p:nvSpPr>
          <p:cNvPr id="2" name="Title 1">
            <a:extLst>
              <a:ext uri="{FF2B5EF4-FFF2-40B4-BE49-F238E27FC236}">
                <a16:creationId xmlns:a16="http://schemas.microsoft.com/office/drawing/2014/main" id="{D6740026-9AC6-78D1-9B01-F02833EDE829}"/>
              </a:ext>
            </a:extLst>
          </p:cNvPr>
          <p:cNvSpPr>
            <a:spLocks noGrp="1"/>
          </p:cNvSpPr>
          <p:nvPr>
            <p:ph type="title"/>
          </p:nvPr>
        </p:nvSpPr>
        <p:spPr>
          <a:xfrm>
            <a:off x="2341097" y="472368"/>
            <a:ext cx="7886700" cy="1668132"/>
          </a:xfrm>
        </p:spPr>
        <p:txBody>
          <a:bodyPr>
            <a:normAutofit/>
          </a:bodyPr>
          <a:lstStyle/>
          <a:p>
            <a:pPr algn="ctr"/>
            <a:r>
              <a:rPr lang="en-US" sz="3200" dirty="0">
                <a:latin typeface="Gotham Bold" pitchFamily="50" charset="0"/>
              </a:rPr>
              <a:t>Please Complete</a:t>
            </a:r>
            <a:br>
              <a:rPr lang="en-US" sz="3200" dirty="0">
                <a:latin typeface="Gotham Bold" pitchFamily="50" charset="0"/>
              </a:rPr>
            </a:br>
            <a:r>
              <a:rPr lang="en-US" sz="3200" dirty="0">
                <a:latin typeface="Gotham Bold" pitchFamily="50" charset="0"/>
              </a:rPr>
              <a:t>the Post-session Survey</a:t>
            </a:r>
          </a:p>
        </p:txBody>
      </p:sp>
      <p:sp>
        <p:nvSpPr>
          <p:cNvPr id="3" name="Content Placeholder 2">
            <a:extLst>
              <a:ext uri="{FF2B5EF4-FFF2-40B4-BE49-F238E27FC236}">
                <a16:creationId xmlns:a16="http://schemas.microsoft.com/office/drawing/2014/main" id="{1FA2D690-239E-B314-8AEE-C5F7FB076437}"/>
              </a:ext>
            </a:extLst>
          </p:cNvPr>
          <p:cNvSpPr>
            <a:spLocks noGrp="1"/>
          </p:cNvSpPr>
          <p:nvPr>
            <p:ph idx="1"/>
          </p:nvPr>
        </p:nvSpPr>
        <p:spPr>
          <a:xfrm>
            <a:off x="3235247" y="1736314"/>
            <a:ext cx="6098400" cy="1809233"/>
          </a:xfrm>
        </p:spPr>
        <p:txBody>
          <a:bodyPr anchor="t">
            <a:normAutofit/>
          </a:bodyPr>
          <a:lstStyle/>
          <a:p>
            <a:pPr marL="0" indent="0" algn="ctr">
              <a:buNone/>
            </a:pPr>
            <a:r>
              <a:rPr lang="en-US" sz="2400" dirty="0">
                <a:latin typeface="Gotham Medium" pitchFamily="50" charset="0"/>
              </a:rPr>
              <a:t>Register to gain access to other </a:t>
            </a:r>
            <a:r>
              <a:rPr lang="en-US" sz="2400" dirty="0" err="1">
                <a:latin typeface="Gotham Medium" pitchFamily="50" charset="0"/>
              </a:rPr>
              <a:t>RenewU</a:t>
            </a:r>
            <a:r>
              <a:rPr lang="en-US" sz="2400" dirty="0">
                <a:latin typeface="Gotham Medium" pitchFamily="50" charset="0"/>
              </a:rPr>
              <a:t> resources &amp; complete a brief post-session survey!</a:t>
            </a:r>
          </a:p>
          <a:p>
            <a:pPr marL="0" indent="0" algn="ctr">
              <a:lnSpc>
                <a:spcPct val="150000"/>
              </a:lnSpc>
              <a:buNone/>
            </a:pPr>
            <a:r>
              <a:rPr lang="en-US" sz="2400" dirty="0">
                <a:latin typeface="Gotham Medium" pitchFamily="50" charset="0"/>
              </a:rPr>
              <a:t>Post-session survey link:</a:t>
            </a:r>
          </a:p>
        </p:txBody>
      </p:sp>
      <p:pic>
        <p:nvPicPr>
          <p:cNvPr id="5" name="Picture 4">
            <a:extLst>
              <a:ext uri="{FF2B5EF4-FFF2-40B4-BE49-F238E27FC236}">
                <a16:creationId xmlns:a16="http://schemas.microsoft.com/office/drawing/2014/main" id="{435DAE4C-ACF1-AA95-7B27-3327AC12C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764" y="4950595"/>
            <a:ext cx="2427632" cy="1604934"/>
          </a:xfrm>
          <a:prstGeom prst="rect">
            <a:avLst/>
          </a:prstGeom>
        </p:spPr>
      </p:pic>
      <p:sp>
        <p:nvSpPr>
          <p:cNvPr id="9" name="TextBox 8">
            <a:extLst>
              <a:ext uri="{FF2B5EF4-FFF2-40B4-BE49-F238E27FC236}">
                <a16:creationId xmlns:a16="http://schemas.microsoft.com/office/drawing/2014/main" id="{A7B9E099-BA61-38D0-90AD-6F73B2EB0A62}"/>
              </a:ext>
            </a:extLst>
          </p:cNvPr>
          <p:cNvSpPr txBox="1"/>
          <p:nvPr/>
        </p:nvSpPr>
        <p:spPr>
          <a:xfrm>
            <a:off x="3235247" y="6345401"/>
            <a:ext cx="6098400" cy="246221"/>
          </a:xfrm>
          <a:prstGeom prst="rect">
            <a:avLst/>
          </a:prstGeom>
          <a:noFill/>
        </p:spPr>
        <p:txBody>
          <a:bodyPr wrap="square">
            <a:spAutoFit/>
          </a:bodyPr>
          <a:lstStyle/>
          <a:p>
            <a:pPr algn="ctr"/>
            <a:r>
              <a:rPr lang="en-US" sz="1000" b="0" i="0" u="none" strike="noStrike" dirty="0">
                <a:solidFill>
                  <a:srgbClr val="898989"/>
                </a:solidFill>
                <a:effectLst/>
                <a:latin typeface="Calibri" panose="020F0502020204030204" pitchFamily="34" charset="0"/>
              </a:rPr>
              <a:t>© University of Central Florida</a:t>
            </a:r>
            <a:r>
              <a:rPr lang="en-US" sz="1000" b="0" i="0" dirty="0">
                <a:solidFill>
                  <a:srgbClr val="898989"/>
                </a:solidFill>
                <a:effectLst/>
                <a:latin typeface="Calibri" panose="020F0502020204030204" pitchFamily="34" charset="0"/>
              </a:rPr>
              <a:t>​</a:t>
            </a:r>
            <a:endParaRPr lang="en-US" sz="1000" dirty="0"/>
          </a:p>
        </p:txBody>
      </p:sp>
      <p:pic>
        <p:nvPicPr>
          <p:cNvPr id="11" name="Picture 10">
            <a:extLst>
              <a:ext uri="{FF2B5EF4-FFF2-40B4-BE49-F238E27FC236}">
                <a16:creationId xmlns:a16="http://schemas.microsoft.com/office/drawing/2014/main" id="{57C71EFC-4ED5-4224-3C2D-70147419A6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4197" y="3429000"/>
            <a:ext cx="1460500" cy="1460500"/>
          </a:xfrm>
          <a:prstGeom prst="rect">
            <a:avLst/>
          </a:prstGeom>
        </p:spPr>
      </p:pic>
    </p:spTree>
    <p:extLst>
      <p:ext uri="{BB962C8B-B14F-4D97-AF65-F5344CB8AC3E}">
        <p14:creationId xmlns:p14="http://schemas.microsoft.com/office/powerpoint/2010/main" val="143125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08467D7-B9EB-BB53-FC9F-B73A16F4CBD3}"/>
              </a:ext>
            </a:extLst>
          </p:cNvPr>
          <p:cNvSpPr/>
          <p:nvPr/>
        </p:nvSpPr>
        <p:spPr>
          <a:xfrm>
            <a:off x="2880316" y="105156"/>
            <a:ext cx="6492240" cy="6492240"/>
          </a:xfrm>
          <a:prstGeom prst="ellipse">
            <a:avLst/>
          </a:prstGeom>
          <a:solidFill>
            <a:schemeClr val="bg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740026-9AC6-78D1-9B01-F02833EDE829}"/>
              </a:ext>
            </a:extLst>
          </p:cNvPr>
          <p:cNvSpPr>
            <a:spLocks noGrp="1"/>
          </p:cNvSpPr>
          <p:nvPr>
            <p:ph type="title"/>
          </p:nvPr>
        </p:nvSpPr>
        <p:spPr>
          <a:xfrm>
            <a:off x="838200" y="443781"/>
            <a:ext cx="10515600" cy="1325563"/>
          </a:xfrm>
        </p:spPr>
        <p:txBody>
          <a:bodyPr anchor="t">
            <a:normAutofit/>
          </a:bodyPr>
          <a:lstStyle/>
          <a:p>
            <a:pPr algn="ctr"/>
            <a:r>
              <a:rPr lang="en-US" sz="3600" dirty="0">
                <a:latin typeface="Gotham Bold" pitchFamily="50" charset="0"/>
              </a:rPr>
              <a:t>Disclosure</a:t>
            </a:r>
          </a:p>
        </p:txBody>
      </p:sp>
      <p:sp>
        <p:nvSpPr>
          <p:cNvPr id="3" name="Content Placeholder 2">
            <a:extLst>
              <a:ext uri="{FF2B5EF4-FFF2-40B4-BE49-F238E27FC236}">
                <a16:creationId xmlns:a16="http://schemas.microsoft.com/office/drawing/2014/main" id="{1FA2D690-239E-B314-8AEE-C5F7FB076437}"/>
              </a:ext>
            </a:extLst>
          </p:cNvPr>
          <p:cNvSpPr>
            <a:spLocks noGrp="1"/>
          </p:cNvSpPr>
          <p:nvPr>
            <p:ph idx="1"/>
          </p:nvPr>
        </p:nvSpPr>
        <p:spPr>
          <a:xfrm>
            <a:off x="3372603" y="1108145"/>
            <a:ext cx="5507665" cy="5263115"/>
          </a:xfrm>
        </p:spPr>
        <p:txBody>
          <a:bodyPr anchor="ctr">
            <a:normAutofit/>
          </a:bodyPr>
          <a:lstStyle/>
          <a:p>
            <a:pPr marL="0" indent="0" algn="ctr">
              <a:buNone/>
            </a:pPr>
            <a:r>
              <a:rPr lang="en-US" sz="2200" dirty="0">
                <a:latin typeface="Gotham Medium" pitchFamily="50" charset="0"/>
              </a:rPr>
              <a:t>This project was supported by the Health Resources and Services Administration (HRSA) of the U.S. Department of Health and Human Services (HHS) under grant number  6 U3NHP45418 of the Health and Public Safety Workforce Resiliency Training Program for $1,496,128. This information or content and conclusions are those of the author and should not be construed as the official position or policy of, nor should any endorsements be inferred by HRSA, HHS or the U.S. Government.</a:t>
            </a:r>
          </a:p>
          <a:p>
            <a:pPr marL="0" indent="0">
              <a:buNone/>
            </a:pPr>
            <a:endParaRPr lang="en-US" dirty="0"/>
          </a:p>
        </p:txBody>
      </p:sp>
      <p:sp>
        <p:nvSpPr>
          <p:cNvPr id="6" name="TextBox 5">
            <a:extLst>
              <a:ext uri="{FF2B5EF4-FFF2-40B4-BE49-F238E27FC236}">
                <a16:creationId xmlns:a16="http://schemas.microsoft.com/office/drawing/2014/main" id="{5190D248-B05C-CD46-6734-A7AEB9D1B52E}"/>
              </a:ext>
            </a:extLst>
          </p:cNvPr>
          <p:cNvSpPr txBox="1"/>
          <p:nvPr/>
        </p:nvSpPr>
        <p:spPr>
          <a:xfrm>
            <a:off x="3077144" y="6103373"/>
            <a:ext cx="6098582" cy="246221"/>
          </a:xfrm>
          <a:prstGeom prst="rect">
            <a:avLst/>
          </a:prstGeom>
          <a:noFill/>
        </p:spPr>
        <p:txBody>
          <a:bodyPr wrap="square">
            <a:spAutoFit/>
          </a:bodyPr>
          <a:lstStyle/>
          <a:p>
            <a:pPr algn="ctr"/>
            <a:r>
              <a:rPr lang="en-US" sz="1000" b="0" i="0" u="none" strike="noStrike" dirty="0">
                <a:solidFill>
                  <a:srgbClr val="898989"/>
                </a:solidFill>
                <a:effectLst/>
                <a:latin typeface="Calibri" panose="020F0502020204030204" pitchFamily="34" charset="0"/>
              </a:rPr>
              <a:t>© University of Central Florida</a:t>
            </a:r>
            <a:r>
              <a:rPr lang="en-US" sz="1000" b="0" i="0" dirty="0">
                <a:solidFill>
                  <a:srgbClr val="898989"/>
                </a:solidFill>
                <a:effectLst/>
                <a:latin typeface="Calibri" panose="020F0502020204030204" pitchFamily="34" charset="0"/>
              </a:rPr>
              <a:t>​</a:t>
            </a:r>
            <a:endParaRPr lang="en-US" sz="1000" dirty="0"/>
          </a:p>
        </p:txBody>
      </p:sp>
    </p:spTree>
    <p:extLst>
      <p:ext uri="{BB962C8B-B14F-4D97-AF65-F5344CB8AC3E}">
        <p14:creationId xmlns:p14="http://schemas.microsoft.com/office/powerpoint/2010/main" val="3673876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5983" y="-274835"/>
            <a:ext cx="7407666" cy="7407666"/>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1819910" y="2766216"/>
            <a:ext cx="4965383" cy="1325563"/>
          </a:xfrm>
        </p:spPr>
        <p:txBody>
          <a:bodyPr/>
          <a:lstStyle/>
          <a:p>
            <a:pPr algn="ctr"/>
            <a:r>
              <a:rPr lang="en-US" dirty="0">
                <a:latin typeface="Gotham Bold" pitchFamily="50" charset="0"/>
              </a:rPr>
              <a:t>Important </a:t>
            </a:r>
            <a:br>
              <a:rPr lang="en-US" dirty="0">
                <a:latin typeface="Gotham Bold" pitchFamily="50" charset="0"/>
              </a:rPr>
            </a:br>
            <a:r>
              <a:rPr lang="en-US" dirty="0">
                <a:latin typeface="Gotham Bold" pitchFamily="50" charset="0"/>
              </a:rPr>
              <a:t>Disclosures</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3346807" y="634967"/>
            <a:ext cx="8355458" cy="5588059"/>
          </a:xfrm>
        </p:spPr>
        <p:txBody>
          <a:bodyPr anchor="ctr">
            <a:noAutofit/>
          </a:bodyPr>
          <a:lstStyle/>
          <a:p>
            <a:pPr marL="0" indent="0">
              <a:lnSpc>
                <a:spcPct val="100000"/>
              </a:lnSpc>
              <a:buNone/>
            </a:pPr>
            <a:r>
              <a:rPr lang="en-US" sz="2400" i="0" dirty="0">
                <a:effectLst/>
                <a:latin typeface="Gotham Medium" pitchFamily="50" charset="0"/>
                <a:ea typeface="Calibri" panose="020F0502020204030204" pitchFamily="34" charset="0"/>
                <a:cs typeface="Times New Roman" panose="02020603050405020304" pitchFamily="18" charset="0"/>
              </a:rPr>
              <a:t>This material is for informational purposes only. It does not replace the advice or counsel of a health care professional. You should consult with and rely on the advice of your physician or health care professional for the management of your health. Never disregard professional medical advice or delay in seeking it because of something you have learned in this course. </a:t>
            </a:r>
            <a:endParaRPr lang="en-US" sz="2400" dirty="0">
              <a:effectLst/>
              <a:latin typeface="Gotham Medium" pitchFamily="50"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65CC9BDF-A206-8DA1-EF92-BC1D457ECCDA}"/>
              </a:ext>
            </a:extLst>
          </p:cNvPr>
          <p:cNvSpPr txBox="1"/>
          <p:nvPr/>
        </p:nvSpPr>
        <p:spPr>
          <a:xfrm>
            <a:off x="2667000" y="6223026"/>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pic>
        <p:nvPicPr>
          <p:cNvPr id="5" name="Picture 4" descr="A logo with blue circles&#10;&#10;Description automatically generated">
            <a:extLst>
              <a:ext uri="{FF2B5EF4-FFF2-40B4-BE49-F238E27FC236}">
                <a16:creationId xmlns:a16="http://schemas.microsoft.com/office/drawing/2014/main" id="{BA8BD11F-4FA6-5BC4-6EB9-C8752ED7D2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6585" y="136572"/>
            <a:ext cx="2442257" cy="16194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5F460AD-3880-C2FD-B407-BCDECA8F2D8C}"/>
              </a:ext>
            </a:extLst>
          </p:cNvPr>
          <p:cNvSpPr txBox="1"/>
          <p:nvPr/>
        </p:nvSpPr>
        <p:spPr>
          <a:xfrm>
            <a:off x="7060556" y="946305"/>
            <a:ext cx="3078867" cy="646331"/>
          </a:xfrm>
          <a:prstGeom prst="rect">
            <a:avLst/>
          </a:prstGeom>
          <a:noFill/>
        </p:spPr>
        <p:txBody>
          <a:bodyPr wrap="square">
            <a:spAutoFit/>
          </a:bodyPr>
          <a:lstStyle/>
          <a:p>
            <a:r>
              <a:rPr lang="en-US" sz="1800" b="1" i="0" u="none" strike="noStrike" dirty="0">
                <a:solidFill>
                  <a:srgbClr val="000000"/>
                </a:solidFill>
                <a:effectLst/>
                <a:latin typeface="Gotham Medium" pitchFamily="2" charset="0"/>
              </a:rPr>
              <a:t>Materials found on</a:t>
            </a:r>
          </a:p>
          <a:p>
            <a:r>
              <a:rPr lang="en-US" sz="1800" b="1" i="0" u="none" strike="noStrike" dirty="0">
                <a:solidFill>
                  <a:srgbClr val="000000"/>
                </a:solidFill>
                <a:effectLst/>
                <a:latin typeface="Gotham Medium" pitchFamily="2" charset="0"/>
              </a:rPr>
              <a:t> </a:t>
            </a:r>
            <a:r>
              <a:rPr lang="en-US" sz="1800" b="1" i="0" u="sng" strike="noStrike" dirty="0">
                <a:solidFill>
                  <a:srgbClr val="0563C1"/>
                </a:solidFill>
                <a:effectLst/>
                <a:latin typeface="Gotham Medium" pitchFamily="2" charset="0"/>
                <a:hlinkClick r:id="rId4"/>
              </a:rPr>
              <a:t>Renewunow.org</a:t>
            </a:r>
            <a:endParaRPr lang="en-US" dirty="0"/>
          </a:p>
        </p:txBody>
      </p:sp>
    </p:spTree>
    <p:extLst>
      <p:ext uri="{BB962C8B-B14F-4D97-AF65-F5344CB8AC3E}">
        <p14:creationId xmlns:p14="http://schemas.microsoft.com/office/powerpoint/2010/main" val="3095667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08467D7-B9EB-BB53-FC9F-B73A16F4CBD3}"/>
              </a:ext>
            </a:extLst>
          </p:cNvPr>
          <p:cNvSpPr/>
          <p:nvPr/>
        </p:nvSpPr>
        <p:spPr>
          <a:xfrm>
            <a:off x="2806700" y="0"/>
            <a:ext cx="6832600" cy="6848335"/>
          </a:xfrm>
          <a:prstGeom prst="ellipse">
            <a:avLst/>
          </a:prstGeom>
          <a:solidFill>
            <a:schemeClr val="bg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740026-9AC6-78D1-9B01-F02833EDE829}"/>
              </a:ext>
            </a:extLst>
          </p:cNvPr>
          <p:cNvSpPr>
            <a:spLocks noGrp="1"/>
          </p:cNvSpPr>
          <p:nvPr>
            <p:ph type="title"/>
          </p:nvPr>
        </p:nvSpPr>
        <p:spPr>
          <a:xfrm>
            <a:off x="2258975" y="596097"/>
            <a:ext cx="7886700" cy="1325563"/>
          </a:xfrm>
        </p:spPr>
        <p:txBody>
          <a:bodyPr>
            <a:normAutofit/>
          </a:bodyPr>
          <a:lstStyle/>
          <a:p>
            <a:pPr algn="ctr"/>
            <a:r>
              <a:rPr lang="en-US" sz="3600" dirty="0">
                <a:latin typeface="Gotham Bold" pitchFamily="50" charset="0"/>
              </a:rPr>
              <a:t>Are you signed </a:t>
            </a:r>
            <a:br>
              <a:rPr lang="en-US" sz="3600" dirty="0">
                <a:latin typeface="Gotham Bold" pitchFamily="50" charset="0"/>
              </a:rPr>
            </a:br>
            <a:r>
              <a:rPr lang="en-US" sz="3600" dirty="0">
                <a:latin typeface="Gotham Bold" pitchFamily="50" charset="0"/>
              </a:rPr>
              <a:t>up to </a:t>
            </a:r>
            <a:r>
              <a:rPr lang="en-US" sz="3600" dirty="0" err="1">
                <a:latin typeface="Gotham Bold" pitchFamily="50" charset="0"/>
              </a:rPr>
              <a:t>RenewU</a:t>
            </a:r>
            <a:r>
              <a:rPr lang="en-US" sz="3600" dirty="0">
                <a:latin typeface="Gotham Bold" pitchFamily="50" charset="0"/>
              </a:rPr>
              <a:t>?</a:t>
            </a:r>
          </a:p>
        </p:txBody>
      </p:sp>
      <p:sp>
        <p:nvSpPr>
          <p:cNvPr id="3" name="Content Placeholder 2">
            <a:extLst>
              <a:ext uri="{FF2B5EF4-FFF2-40B4-BE49-F238E27FC236}">
                <a16:creationId xmlns:a16="http://schemas.microsoft.com/office/drawing/2014/main" id="{1FA2D690-239E-B314-8AEE-C5F7FB076437}"/>
              </a:ext>
            </a:extLst>
          </p:cNvPr>
          <p:cNvSpPr>
            <a:spLocks noGrp="1"/>
          </p:cNvSpPr>
          <p:nvPr>
            <p:ph idx="1"/>
          </p:nvPr>
        </p:nvSpPr>
        <p:spPr>
          <a:xfrm>
            <a:off x="3448494" y="2048720"/>
            <a:ext cx="5507665" cy="1458410"/>
          </a:xfrm>
        </p:spPr>
        <p:txBody>
          <a:bodyPr anchor="t">
            <a:normAutofit/>
          </a:bodyPr>
          <a:lstStyle/>
          <a:p>
            <a:pPr marL="0" indent="0" algn="ctr">
              <a:buNone/>
            </a:pPr>
            <a:r>
              <a:rPr lang="en-US" sz="2400" dirty="0">
                <a:latin typeface="Gotham Medium" pitchFamily="50" charset="0"/>
              </a:rPr>
              <a:t>Register here to gain access to other </a:t>
            </a:r>
            <a:r>
              <a:rPr lang="en-US" sz="2400" dirty="0" err="1">
                <a:latin typeface="Gotham Medium" pitchFamily="50" charset="0"/>
              </a:rPr>
              <a:t>RenewU</a:t>
            </a:r>
            <a:r>
              <a:rPr lang="en-US" sz="2400" dirty="0">
                <a:latin typeface="Gotham Medium" pitchFamily="50" charset="0"/>
              </a:rPr>
              <a:t> resources and complete a brief post-session survey!</a:t>
            </a:r>
          </a:p>
        </p:txBody>
      </p:sp>
      <p:pic>
        <p:nvPicPr>
          <p:cNvPr id="5" name="Picture 4">
            <a:extLst>
              <a:ext uri="{FF2B5EF4-FFF2-40B4-BE49-F238E27FC236}">
                <a16:creationId xmlns:a16="http://schemas.microsoft.com/office/drawing/2014/main" id="{435DAE4C-ACF1-AA95-7B27-3327AC12C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236" y="4695741"/>
            <a:ext cx="2736655" cy="1809233"/>
          </a:xfrm>
          <a:prstGeom prst="rect">
            <a:avLst/>
          </a:prstGeom>
        </p:spPr>
      </p:pic>
      <p:sp>
        <p:nvSpPr>
          <p:cNvPr id="6" name="TextBox 5">
            <a:extLst>
              <a:ext uri="{FF2B5EF4-FFF2-40B4-BE49-F238E27FC236}">
                <a16:creationId xmlns:a16="http://schemas.microsoft.com/office/drawing/2014/main" id="{54EEC51F-A6CF-B4CF-89A0-CA2258711E03}"/>
              </a:ext>
            </a:extLst>
          </p:cNvPr>
          <p:cNvSpPr txBox="1"/>
          <p:nvPr/>
        </p:nvSpPr>
        <p:spPr>
          <a:xfrm>
            <a:off x="3153034" y="6274839"/>
            <a:ext cx="6098582" cy="246221"/>
          </a:xfrm>
          <a:prstGeom prst="rect">
            <a:avLst/>
          </a:prstGeom>
          <a:noFill/>
        </p:spPr>
        <p:txBody>
          <a:bodyPr wrap="square">
            <a:spAutoFit/>
          </a:bodyPr>
          <a:lstStyle/>
          <a:p>
            <a:pPr algn="ctr"/>
            <a:r>
              <a:rPr lang="en-US" sz="1000" b="0" i="0" u="none" strike="noStrike" dirty="0">
                <a:solidFill>
                  <a:srgbClr val="898989"/>
                </a:solidFill>
                <a:effectLst/>
                <a:latin typeface="Calibri" panose="020F0502020204030204" pitchFamily="34" charset="0"/>
              </a:rPr>
              <a:t>© University of Central Florida</a:t>
            </a:r>
            <a:r>
              <a:rPr lang="en-US" sz="1000" b="0" i="0" dirty="0">
                <a:solidFill>
                  <a:srgbClr val="898989"/>
                </a:solidFill>
                <a:effectLst/>
                <a:latin typeface="Calibri" panose="020F0502020204030204" pitchFamily="34" charset="0"/>
              </a:rPr>
              <a:t>​</a:t>
            </a:r>
            <a:endParaRPr lang="en-US" sz="1000" dirty="0"/>
          </a:p>
        </p:txBody>
      </p:sp>
      <p:pic>
        <p:nvPicPr>
          <p:cNvPr id="9" name="Picture 8">
            <a:extLst>
              <a:ext uri="{FF2B5EF4-FFF2-40B4-BE49-F238E27FC236}">
                <a16:creationId xmlns:a16="http://schemas.microsoft.com/office/drawing/2014/main" id="{AC2F238E-0067-CF9C-6B5C-6A857A33CA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8950" y="3424167"/>
            <a:ext cx="1458410" cy="1458410"/>
          </a:xfrm>
          <a:prstGeom prst="rect">
            <a:avLst/>
          </a:prstGeom>
        </p:spPr>
      </p:pic>
    </p:spTree>
    <p:extLst>
      <p:ext uri="{BB962C8B-B14F-4D97-AF65-F5344CB8AC3E}">
        <p14:creationId xmlns:p14="http://schemas.microsoft.com/office/powerpoint/2010/main" val="3375858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BD5B46-7023-8A5D-039D-D3ABA206E32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684398" y="305460"/>
            <a:ext cx="3189767" cy="2770455"/>
          </a:xfrm>
          <a:prstGeom prst="rect">
            <a:avLst/>
          </a:prstGeom>
        </p:spPr>
      </p:pic>
      <p:sp>
        <p:nvSpPr>
          <p:cNvPr id="2" name="Title 1">
            <a:extLst>
              <a:ext uri="{FF2B5EF4-FFF2-40B4-BE49-F238E27FC236}">
                <a16:creationId xmlns:a16="http://schemas.microsoft.com/office/drawing/2014/main" id="{5BA1C248-BC9F-B667-69F9-B5DF1646D6FD}"/>
              </a:ext>
            </a:extLst>
          </p:cNvPr>
          <p:cNvSpPr>
            <a:spLocks noGrp="1"/>
          </p:cNvSpPr>
          <p:nvPr>
            <p:ph type="title"/>
          </p:nvPr>
        </p:nvSpPr>
        <p:spPr/>
        <p:txBody>
          <a:bodyPr>
            <a:normAutofit/>
          </a:bodyPr>
          <a:lstStyle/>
          <a:p>
            <a:r>
              <a:rPr lang="en-US" sz="3600" dirty="0">
                <a:latin typeface="Gotham Bold" pitchFamily="50" charset="0"/>
              </a:rPr>
              <a:t>Objectives</a:t>
            </a:r>
          </a:p>
        </p:txBody>
      </p:sp>
      <p:sp>
        <p:nvSpPr>
          <p:cNvPr id="3" name="Content Placeholder 2">
            <a:extLst>
              <a:ext uri="{FF2B5EF4-FFF2-40B4-BE49-F238E27FC236}">
                <a16:creationId xmlns:a16="http://schemas.microsoft.com/office/drawing/2014/main" id="{11E87FB0-23C4-6253-5219-5E40E5B9651F}"/>
              </a:ext>
            </a:extLst>
          </p:cNvPr>
          <p:cNvSpPr>
            <a:spLocks noGrp="1"/>
          </p:cNvSpPr>
          <p:nvPr>
            <p:ph idx="1"/>
          </p:nvPr>
        </p:nvSpPr>
        <p:spPr>
          <a:xfrm>
            <a:off x="1171808" y="1825625"/>
            <a:ext cx="8876759" cy="4351338"/>
          </a:xfrm>
        </p:spPr>
        <p:txBody>
          <a:bodyPr>
            <a:normAutofit/>
          </a:bodyPr>
          <a:lstStyle/>
          <a:p>
            <a:pPr marL="342900" lvl="1" indent="0">
              <a:lnSpc>
                <a:spcPct val="100000"/>
              </a:lnSpc>
              <a:spcAft>
                <a:spcPts val="1200"/>
              </a:spcAft>
              <a:buNone/>
            </a:pPr>
            <a:r>
              <a:rPr lang="en-US" b="1" i="1" dirty="0">
                <a:latin typeface="Gotham Medium" pitchFamily="50" charset="0"/>
              </a:rPr>
              <a:t>Define yoga​</a:t>
            </a:r>
          </a:p>
          <a:p>
            <a:pPr marL="342900" lvl="1" indent="0">
              <a:lnSpc>
                <a:spcPct val="100000"/>
              </a:lnSpc>
              <a:spcAft>
                <a:spcPts val="1200"/>
              </a:spcAft>
              <a:buNone/>
            </a:pPr>
            <a:r>
              <a:rPr lang="en-US" b="1" i="1" dirty="0">
                <a:latin typeface="Gotham Medium" pitchFamily="50" charset="0"/>
              </a:rPr>
              <a:t>Discuss why yoga is important to promote health​</a:t>
            </a:r>
          </a:p>
          <a:p>
            <a:pPr marL="342900" lvl="1" indent="0">
              <a:lnSpc>
                <a:spcPct val="100000"/>
              </a:lnSpc>
              <a:spcAft>
                <a:spcPts val="1200"/>
              </a:spcAft>
              <a:buNone/>
            </a:pPr>
            <a:r>
              <a:rPr lang="en-US" b="1" i="1" dirty="0">
                <a:latin typeface="Gotham Medium" pitchFamily="50" charset="0"/>
              </a:rPr>
              <a:t>Identify yoga interventions that could improve own health </a:t>
            </a:r>
            <a:endParaRPr lang="en-US" dirty="0">
              <a:latin typeface="Gotham Medium" pitchFamily="50" charset="0"/>
              <a:cs typeface="Calibri"/>
            </a:endParaRPr>
          </a:p>
        </p:txBody>
      </p:sp>
      <p:pic>
        <p:nvPicPr>
          <p:cNvPr id="6" name="Picture 5">
            <a:extLst>
              <a:ext uri="{FF2B5EF4-FFF2-40B4-BE49-F238E27FC236}">
                <a16:creationId xmlns:a16="http://schemas.microsoft.com/office/drawing/2014/main" id="{F32A7F58-A2A3-6A7B-B82F-49A2F768E1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4232" y="1897489"/>
            <a:ext cx="231562" cy="231562"/>
          </a:xfrm>
          <a:prstGeom prst="rect">
            <a:avLst/>
          </a:prstGeom>
        </p:spPr>
      </p:pic>
      <p:pic>
        <p:nvPicPr>
          <p:cNvPr id="7" name="Picture 6">
            <a:extLst>
              <a:ext uri="{FF2B5EF4-FFF2-40B4-BE49-F238E27FC236}">
                <a16:creationId xmlns:a16="http://schemas.microsoft.com/office/drawing/2014/main" id="{172C64A9-A79C-31D8-2229-932913FFDE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4232" y="2490302"/>
            <a:ext cx="231562" cy="231562"/>
          </a:xfrm>
          <a:prstGeom prst="rect">
            <a:avLst/>
          </a:prstGeom>
        </p:spPr>
      </p:pic>
      <p:pic>
        <p:nvPicPr>
          <p:cNvPr id="8" name="Picture 7">
            <a:extLst>
              <a:ext uri="{FF2B5EF4-FFF2-40B4-BE49-F238E27FC236}">
                <a16:creationId xmlns:a16="http://schemas.microsoft.com/office/drawing/2014/main" id="{6638C2D2-FA41-D4AD-B2F1-4A61C80FC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4232" y="3086371"/>
            <a:ext cx="231562" cy="231562"/>
          </a:xfrm>
          <a:prstGeom prst="rect">
            <a:avLst/>
          </a:prstGeom>
        </p:spPr>
      </p:pic>
      <p:sp>
        <p:nvSpPr>
          <p:cNvPr id="5" name="TextBox 4">
            <a:extLst>
              <a:ext uri="{FF2B5EF4-FFF2-40B4-BE49-F238E27FC236}">
                <a16:creationId xmlns:a16="http://schemas.microsoft.com/office/drawing/2014/main" id="{E12780E0-6506-06A2-68FC-C2E87AB032B5}"/>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262034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86964-178E-6F44-0067-22DFBC5FF09C}"/>
              </a:ext>
            </a:extLst>
          </p:cNvPr>
          <p:cNvSpPr>
            <a:spLocks noGrp="1"/>
          </p:cNvSpPr>
          <p:nvPr>
            <p:ph type="title"/>
          </p:nvPr>
        </p:nvSpPr>
        <p:spPr/>
        <p:txBody>
          <a:bodyPr>
            <a:normAutofit/>
          </a:bodyPr>
          <a:lstStyle/>
          <a:p>
            <a:r>
              <a:rPr lang="en-US" sz="3600" dirty="0">
                <a:latin typeface="Gotham Medium" pitchFamily="2" charset="0"/>
              </a:rPr>
              <a:t>What is Yoga?</a:t>
            </a:r>
          </a:p>
        </p:txBody>
      </p:sp>
      <p:pic>
        <p:nvPicPr>
          <p:cNvPr id="3" name="Picture 2">
            <a:extLst>
              <a:ext uri="{FF2B5EF4-FFF2-40B4-BE49-F238E27FC236}">
                <a16:creationId xmlns:a16="http://schemas.microsoft.com/office/drawing/2014/main" id="{F5BAEFAA-8360-F5B0-7DE4-A8843A148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417" y="2750523"/>
            <a:ext cx="2843784" cy="2843784"/>
          </a:xfrm>
          <a:prstGeom prst="rect">
            <a:avLst/>
          </a:prstGeom>
        </p:spPr>
      </p:pic>
      <p:pic>
        <p:nvPicPr>
          <p:cNvPr id="4" name="Picture 3">
            <a:extLst>
              <a:ext uri="{FF2B5EF4-FFF2-40B4-BE49-F238E27FC236}">
                <a16:creationId xmlns:a16="http://schemas.microsoft.com/office/drawing/2014/main" id="{7EA6629E-15A1-CBA0-7547-1CDE30F55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95" y="2821745"/>
            <a:ext cx="2840239" cy="2840239"/>
          </a:xfrm>
          <a:prstGeom prst="rect">
            <a:avLst/>
          </a:prstGeom>
        </p:spPr>
      </p:pic>
      <p:sp>
        <p:nvSpPr>
          <p:cNvPr id="5" name="TextBox 4">
            <a:extLst>
              <a:ext uri="{FF2B5EF4-FFF2-40B4-BE49-F238E27FC236}">
                <a16:creationId xmlns:a16="http://schemas.microsoft.com/office/drawing/2014/main" id="{30D8A8EE-8D62-7C56-35B1-A2A9A2E139C0}"/>
              </a:ext>
            </a:extLst>
          </p:cNvPr>
          <p:cNvSpPr txBox="1"/>
          <p:nvPr/>
        </p:nvSpPr>
        <p:spPr>
          <a:xfrm>
            <a:off x="838200" y="1690688"/>
            <a:ext cx="8968122" cy="461665"/>
          </a:xfrm>
          <a:prstGeom prst="rect">
            <a:avLst/>
          </a:prstGeom>
          <a:noFill/>
        </p:spPr>
        <p:txBody>
          <a:bodyPr wrap="square" rtlCol="0">
            <a:spAutoFit/>
          </a:bodyPr>
          <a:lstStyle/>
          <a:p>
            <a:r>
              <a:rPr lang="en-US" sz="2400" u="none" strike="noStrike" dirty="0">
                <a:solidFill>
                  <a:srgbClr val="000000"/>
                </a:solidFill>
                <a:effectLst/>
                <a:latin typeface="Gotham Medium" pitchFamily="2" charset="0"/>
              </a:rPr>
              <a:t>Yoga is a relaxation technique that has 3 components:​</a:t>
            </a:r>
            <a:endParaRPr lang="en-US" sz="2400" dirty="0">
              <a:latin typeface="Gotham Medium" pitchFamily="2" charset="0"/>
            </a:endParaRPr>
          </a:p>
        </p:txBody>
      </p:sp>
      <p:pic>
        <p:nvPicPr>
          <p:cNvPr id="6" name="Picture 5">
            <a:extLst>
              <a:ext uri="{FF2B5EF4-FFF2-40B4-BE49-F238E27FC236}">
                <a16:creationId xmlns:a16="http://schemas.microsoft.com/office/drawing/2014/main" id="{06C4CCB9-3694-C840-2804-6940D1F979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0984" y="2750523"/>
            <a:ext cx="2843786" cy="2843784"/>
          </a:xfrm>
          <a:prstGeom prst="rect">
            <a:avLst/>
          </a:prstGeom>
        </p:spPr>
      </p:pic>
      <p:sp>
        <p:nvSpPr>
          <p:cNvPr id="8" name="TextBox 7">
            <a:extLst>
              <a:ext uri="{FF2B5EF4-FFF2-40B4-BE49-F238E27FC236}">
                <a16:creationId xmlns:a16="http://schemas.microsoft.com/office/drawing/2014/main" id="{7A9748C3-E8BB-E022-7C5E-35C790D80443}"/>
              </a:ext>
            </a:extLst>
          </p:cNvPr>
          <p:cNvSpPr txBox="1"/>
          <p:nvPr/>
        </p:nvSpPr>
        <p:spPr>
          <a:xfrm>
            <a:off x="1440923" y="3572250"/>
            <a:ext cx="2173637" cy="1200329"/>
          </a:xfrm>
          <a:prstGeom prst="rect">
            <a:avLst/>
          </a:prstGeom>
          <a:noFill/>
        </p:spPr>
        <p:txBody>
          <a:bodyPr wrap="square">
            <a:spAutoFit/>
          </a:bodyPr>
          <a:lstStyle/>
          <a:p>
            <a:pPr algn="ctr"/>
            <a:r>
              <a:rPr lang="en-US" sz="2400" b="1" dirty="0">
                <a:solidFill>
                  <a:srgbClr val="000000"/>
                </a:solidFill>
                <a:effectLst/>
                <a:latin typeface="Gotham Medium" pitchFamily="2" charset="0"/>
              </a:rPr>
              <a:t>Bodily Postures </a:t>
            </a:r>
          </a:p>
          <a:p>
            <a:pPr algn="ctr"/>
            <a:r>
              <a:rPr lang="en-US" sz="2400" dirty="0">
                <a:solidFill>
                  <a:srgbClr val="000000"/>
                </a:solidFill>
                <a:effectLst/>
                <a:latin typeface="Gotham Medium" pitchFamily="2" charset="0"/>
              </a:rPr>
              <a:t>(Asanas)​</a:t>
            </a:r>
            <a:endParaRPr lang="en-US" sz="2400" dirty="0">
              <a:latin typeface="Gotham Medium" pitchFamily="2" charset="0"/>
            </a:endParaRPr>
          </a:p>
        </p:txBody>
      </p:sp>
      <p:sp>
        <p:nvSpPr>
          <p:cNvPr id="10" name="TextBox 9">
            <a:extLst>
              <a:ext uri="{FF2B5EF4-FFF2-40B4-BE49-F238E27FC236}">
                <a16:creationId xmlns:a16="http://schemas.microsoft.com/office/drawing/2014/main" id="{BA9AFBEE-F544-FB06-81D3-24E3C3C81987}"/>
              </a:ext>
            </a:extLst>
          </p:cNvPr>
          <p:cNvSpPr txBox="1"/>
          <p:nvPr/>
        </p:nvSpPr>
        <p:spPr>
          <a:xfrm>
            <a:off x="4811256" y="3572250"/>
            <a:ext cx="2468105" cy="1200329"/>
          </a:xfrm>
          <a:prstGeom prst="rect">
            <a:avLst/>
          </a:prstGeom>
          <a:noFill/>
        </p:spPr>
        <p:txBody>
          <a:bodyPr wrap="square">
            <a:spAutoFit/>
          </a:bodyPr>
          <a:lstStyle/>
          <a:p>
            <a:pPr algn="ctr"/>
            <a:r>
              <a:rPr lang="en-US" sz="2400" b="1" dirty="0">
                <a:solidFill>
                  <a:srgbClr val="000000"/>
                </a:solidFill>
                <a:effectLst/>
                <a:latin typeface="Gotham Medium" pitchFamily="2" charset="0"/>
              </a:rPr>
              <a:t>Breathing Exercises </a:t>
            </a:r>
            <a:r>
              <a:rPr lang="en-US" sz="2400" dirty="0">
                <a:solidFill>
                  <a:srgbClr val="000000"/>
                </a:solidFill>
                <a:effectLst/>
                <a:latin typeface="Gotham Medium" pitchFamily="2" charset="0"/>
              </a:rPr>
              <a:t>(Pranayama)​</a:t>
            </a:r>
            <a:endParaRPr lang="en-US" sz="2400" dirty="0">
              <a:latin typeface="Gotham Medium" pitchFamily="2" charset="0"/>
            </a:endParaRPr>
          </a:p>
        </p:txBody>
      </p:sp>
      <p:sp>
        <p:nvSpPr>
          <p:cNvPr id="12" name="TextBox 11">
            <a:extLst>
              <a:ext uri="{FF2B5EF4-FFF2-40B4-BE49-F238E27FC236}">
                <a16:creationId xmlns:a16="http://schemas.microsoft.com/office/drawing/2014/main" id="{13ED4CD6-4C5C-26C1-9AA9-806886C5CA5F}"/>
              </a:ext>
            </a:extLst>
          </p:cNvPr>
          <p:cNvSpPr txBox="1"/>
          <p:nvPr/>
        </p:nvSpPr>
        <p:spPr>
          <a:xfrm>
            <a:off x="8348824" y="3756917"/>
            <a:ext cx="2468105" cy="830997"/>
          </a:xfrm>
          <a:prstGeom prst="rect">
            <a:avLst/>
          </a:prstGeom>
          <a:noFill/>
        </p:spPr>
        <p:txBody>
          <a:bodyPr wrap="square">
            <a:spAutoFit/>
          </a:bodyPr>
          <a:lstStyle/>
          <a:p>
            <a:pPr algn="ctr"/>
            <a:r>
              <a:rPr lang="en-US" sz="2400" b="1" dirty="0">
                <a:solidFill>
                  <a:srgbClr val="000000"/>
                </a:solidFill>
                <a:effectLst/>
                <a:latin typeface="Gotham Medium" pitchFamily="2" charset="0"/>
              </a:rPr>
              <a:t>Meditation/</a:t>
            </a:r>
          </a:p>
          <a:p>
            <a:pPr algn="ctr"/>
            <a:r>
              <a:rPr lang="en-US" sz="2400" b="1" dirty="0">
                <a:solidFill>
                  <a:srgbClr val="000000"/>
                </a:solidFill>
                <a:latin typeface="Gotham Medium" pitchFamily="2" charset="0"/>
              </a:rPr>
              <a:t>M</a:t>
            </a:r>
            <a:r>
              <a:rPr lang="en-US" sz="2400" b="1" dirty="0">
                <a:solidFill>
                  <a:srgbClr val="000000"/>
                </a:solidFill>
                <a:effectLst/>
                <a:latin typeface="Gotham Medium" pitchFamily="2" charset="0"/>
              </a:rPr>
              <a:t>indfulness</a:t>
            </a:r>
            <a:endParaRPr lang="en-US" sz="2400" b="1" dirty="0">
              <a:latin typeface="Gotham Medium" pitchFamily="2" charset="0"/>
            </a:endParaRPr>
          </a:p>
        </p:txBody>
      </p:sp>
      <p:pic>
        <p:nvPicPr>
          <p:cNvPr id="13" name="Picture 12">
            <a:extLst>
              <a:ext uri="{FF2B5EF4-FFF2-40B4-BE49-F238E27FC236}">
                <a16:creationId xmlns:a16="http://schemas.microsoft.com/office/drawing/2014/main" id="{AEA276F0-7CA0-79D5-FE66-2E05203ED7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17279" y="365124"/>
            <a:ext cx="1325563" cy="1325563"/>
          </a:xfrm>
          <a:prstGeom prst="rect">
            <a:avLst/>
          </a:prstGeom>
        </p:spPr>
      </p:pic>
      <p:sp>
        <p:nvSpPr>
          <p:cNvPr id="14" name="TextBox 13">
            <a:extLst>
              <a:ext uri="{FF2B5EF4-FFF2-40B4-BE49-F238E27FC236}">
                <a16:creationId xmlns:a16="http://schemas.microsoft.com/office/drawing/2014/main" id="{CEEFF800-1F99-DE0A-84A3-F39FFD69F258}"/>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192338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E1E7B2-0F18-1F0F-A3A0-BE97530B5331}"/>
              </a:ext>
            </a:extLst>
          </p:cNvPr>
          <p:cNvSpPr>
            <a:spLocks noGrp="1"/>
          </p:cNvSpPr>
          <p:nvPr>
            <p:ph idx="1"/>
          </p:nvPr>
        </p:nvSpPr>
        <p:spPr>
          <a:xfrm>
            <a:off x="5531145" y="1240162"/>
            <a:ext cx="5938747" cy="1185315"/>
          </a:xfrm>
        </p:spPr>
        <p:txBody>
          <a:bodyPr>
            <a:normAutofit/>
          </a:bodyPr>
          <a:lstStyle/>
          <a:p>
            <a:pPr marL="342900" indent="-342900">
              <a:spcBef>
                <a:spcPts val="0"/>
              </a:spcBef>
              <a:buFont typeface="Calibri" panose="020F0502020204030204" pitchFamily="34" charset="0"/>
              <a:buChar char="-"/>
            </a:pPr>
            <a:r>
              <a:rPr lang="en-US" sz="2400" dirty="0">
                <a:latin typeface="Gotham Medium" pitchFamily="50" charset="0"/>
                <a:ea typeface="Calibri" panose="020F0502020204030204" pitchFamily="34" charset="0"/>
                <a:cs typeface="Calibri"/>
              </a:rPr>
              <a:t>Strong scientific evidence shows that yoga reduces symptoms of anxiety and improves resilience</a:t>
            </a:r>
          </a:p>
        </p:txBody>
      </p:sp>
      <p:sp>
        <p:nvSpPr>
          <p:cNvPr id="6" name="Oval 5">
            <a:extLst>
              <a:ext uri="{FF2B5EF4-FFF2-40B4-BE49-F238E27FC236}">
                <a16:creationId xmlns:a16="http://schemas.microsoft.com/office/drawing/2014/main" id="{22DA058F-D6F5-5FDA-E841-59C00D11DC09}"/>
              </a:ext>
            </a:extLst>
          </p:cNvPr>
          <p:cNvSpPr/>
          <p:nvPr/>
        </p:nvSpPr>
        <p:spPr>
          <a:xfrm>
            <a:off x="924232" y="246389"/>
            <a:ext cx="4389120" cy="438912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0B5B4D0-7D3B-0A8B-B74A-A205A366FCD4}"/>
              </a:ext>
            </a:extLst>
          </p:cNvPr>
          <p:cNvSpPr txBox="1"/>
          <p:nvPr/>
        </p:nvSpPr>
        <p:spPr>
          <a:xfrm>
            <a:off x="1285076" y="1286508"/>
            <a:ext cx="3667432" cy="2308324"/>
          </a:xfrm>
          <a:prstGeom prst="rect">
            <a:avLst/>
          </a:prstGeom>
          <a:noFill/>
        </p:spPr>
        <p:txBody>
          <a:bodyPr wrap="square">
            <a:spAutoFit/>
          </a:bodyPr>
          <a:lstStyle/>
          <a:p>
            <a:pPr algn="ctr"/>
            <a:r>
              <a:rPr lang="en-US" sz="3600" b="1" dirty="0">
                <a:solidFill>
                  <a:schemeClr val="bg1"/>
                </a:solidFill>
                <a:latin typeface="Gotham Bold" pitchFamily="50" charset="0"/>
                <a:ea typeface="Calibri" panose="020F0502020204030204" pitchFamily="34" charset="0"/>
                <a:cs typeface="Calibri"/>
              </a:rPr>
              <a:t>Why Yoga is Important for Health Promotion?</a:t>
            </a:r>
            <a:endParaRPr lang="en-US" sz="3600" dirty="0">
              <a:solidFill>
                <a:schemeClr val="bg1"/>
              </a:solidFill>
              <a:latin typeface="Gotham Bold" pitchFamily="50" charset="0"/>
              <a:ea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173190D4-4B9D-3083-3FE1-91579BB1AE48}"/>
              </a:ext>
            </a:extLst>
          </p:cNvPr>
          <p:cNvSpPr txBox="1">
            <a:spLocks/>
          </p:cNvSpPr>
          <p:nvPr/>
        </p:nvSpPr>
        <p:spPr>
          <a:xfrm>
            <a:off x="4149388" y="4432522"/>
            <a:ext cx="7734901" cy="1185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Calibri" panose="020F0502020204030204" pitchFamily="34" charset="0"/>
              <a:buChar char="-"/>
            </a:pPr>
            <a:r>
              <a:rPr lang="en-US" sz="2400" dirty="0">
                <a:latin typeface="Gotham Medium" pitchFamily="50" charset="0"/>
                <a:ea typeface="Calibri" panose="020F0502020204030204" pitchFamily="34" charset="0"/>
                <a:cs typeface="Calibri"/>
              </a:rPr>
              <a:t>Yoga does not replace treatment for symptoms of anxiety​</a:t>
            </a:r>
            <a:endParaRPr lang="en-US" dirty="0"/>
          </a:p>
        </p:txBody>
      </p:sp>
      <p:pic>
        <p:nvPicPr>
          <p:cNvPr id="9" name="Picture 8">
            <a:extLst>
              <a:ext uri="{FF2B5EF4-FFF2-40B4-BE49-F238E27FC236}">
                <a16:creationId xmlns:a16="http://schemas.microsoft.com/office/drawing/2014/main" id="{5FDECEE0-119D-8C5A-ACAD-FE17A405BB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 y="3915971"/>
            <a:ext cx="1336831" cy="1364114"/>
          </a:xfrm>
          <a:prstGeom prst="rect">
            <a:avLst/>
          </a:prstGeom>
        </p:spPr>
      </p:pic>
      <p:pic>
        <p:nvPicPr>
          <p:cNvPr id="10" name="Picture 9">
            <a:extLst>
              <a:ext uri="{FF2B5EF4-FFF2-40B4-BE49-F238E27FC236}">
                <a16:creationId xmlns:a16="http://schemas.microsoft.com/office/drawing/2014/main" id="{F0B8D6A7-156D-B66B-613F-07810AA19D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259" y="5562162"/>
            <a:ext cx="1050673" cy="1072115"/>
          </a:xfrm>
          <a:prstGeom prst="rect">
            <a:avLst/>
          </a:prstGeom>
        </p:spPr>
      </p:pic>
      <p:pic>
        <p:nvPicPr>
          <p:cNvPr id="11" name="Picture 10">
            <a:extLst>
              <a:ext uri="{FF2B5EF4-FFF2-40B4-BE49-F238E27FC236}">
                <a16:creationId xmlns:a16="http://schemas.microsoft.com/office/drawing/2014/main" id="{3A242E19-95DD-4E37-4268-EBE4C62EC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87" y="5717839"/>
            <a:ext cx="1728489" cy="1763765"/>
          </a:xfrm>
          <a:prstGeom prst="rect">
            <a:avLst/>
          </a:prstGeom>
        </p:spPr>
      </p:pic>
      <p:pic>
        <p:nvPicPr>
          <p:cNvPr id="12" name="Picture 11">
            <a:extLst>
              <a:ext uri="{FF2B5EF4-FFF2-40B4-BE49-F238E27FC236}">
                <a16:creationId xmlns:a16="http://schemas.microsoft.com/office/drawing/2014/main" id="{1FC9B6CE-726D-0ADA-8D4D-51E01054E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8035" y="5148213"/>
            <a:ext cx="2411858" cy="2461080"/>
          </a:xfrm>
          <a:prstGeom prst="rect">
            <a:avLst/>
          </a:prstGeom>
        </p:spPr>
      </p:pic>
      <p:pic>
        <p:nvPicPr>
          <p:cNvPr id="13" name="Picture 12">
            <a:extLst>
              <a:ext uri="{FF2B5EF4-FFF2-40B4-BE49-F238E27FC236}">
                <a16:creationId xmlns:a16="http://schemas.microsoft.com/office/drawing/2014/main" id="{4EA86F0B-9330-2D75-1D0C-2110C539C8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7507" y="5705690"/>
            <a:ext cx="1050673" cy="1072115"/>
          </a:xfrm>
          <a:prstGeom prst="rect">
            <a:avLst/>
          </a:prstGeom>
        </p:spPr>
      </p:pic>
      <p:pic>
        <p:nvPicPr>
          <p:cNvPr id="14" name="Picture 13">
            <a:extLst>
              <a:ext uri="{FF2B5EF4-FFF2-40B4-BE49-F238E27FC236}">
                <a16:creationId xmlns:a16="http://schemas.microsoft.com/office/drawing/2014/main" id="{44A55FDE-5B9D-4A82-6E66-6179B3BB57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6377" y="4915943"/>
            <a:ext cx="1601796" cy="1634487"/>
          </a:xfrm>
          <a:prstGeom prst="rect">
            <a:avLst/>
          </a:prstGeom>
        </p:spPr>
      </p:pic>
      <p:pic>
        <p:nvPicPr>
          <p:cNvPr id="15" name="Picture 14">
            <a:extLst>
              <a:ext uri="{FF2B5EF4-FFF2-40B4-BE49-F238E27FC236}">
                <a16:creationId xmlns:a16="http://schemas.microsoft.com/office/drawing/2014/main" id="{E7E94D71-09C5-E280-A8BF-79E858A1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10" y="-277550"/>
            <a:ext cx="1050673" cy="1072115"/>
          </a:xfrm>
          <a:prstGeom prst="rect">
            <a:avLst/>
          </a:prstGeom>
        </p:spPr>
      </p:pic>
      <p:pic>
        <p:nvPicPr>
          <p:cNvPr id="16" name="Picture 15">
            <a:extLst>
              <a:ext uri="{FF2B5EF4-FFF2-40B4-BE49-F238E27FC236}">
                <a16:creationId xmlns:a16="http://schemas.microsoft.com/office/drawing/2014/main" id="{70358C64-62B6-DDC2-34DE-0323B4B5C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801" y="-751292"/>
            <a:ext cx="1728489" cy="1763765"/>
          </a:xfrm>
          <a:prstGeom prst="rect">
            <a:avLst/>
          </a:prstGeom>
        </p:spPr>
      </p:pic>
      <p:sp>
        <p:nvSpPr>
          <p:cNvPr id="2" name="Content Placeholder 2">
            <a:extLst>
              <a:ext uri="{FF2B5EF4-FFF2-40B4-BE49-F238E27FC236}">
                <a16:creationId xmlns:a16="http://schemas.microsoft.com/office/drawing/2014/main" id="{472D3314-C67E-6A63-1FAB-D7B92AD2141E}"/>
              </a:ext>
            </a:extLst>
          </p:cNvPr>
          <p:cNvSpPr txBox="1">
            <a:spLocks/>
          </p:cNvSpPr>
          <p:nvPr/>
        </p:nvSpPr>
        <p:spPr>
          <a:xfrm>
            <a:off x="5365934" y="2923741"/>
            <a:ext cx="6210095" cy="13538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Calibri" panose="020F0502020204030204" pitchFamily="34" charset="0"/>
              <a:buChar char="-"/>
            </a:pPr>
            <a:r>
              <a:rPr lang="en-US" sz="2400" dirty="0">
                <a:latin typeface="Gotham Medium" pitchFamily="50" charset="0"/>
                <a:ea typeface="Calibri" panose="020F0502020204030204" pitchFamily="34" charset="0"/>
                <a:cs typeface="Calibri"/>
              </a:rPr>
              <a:t>Studies show that yoga also reduces stress related to test taking, life events and stressful situations</a:t>
            </a:r>
          </a:p>
        </p:txBody>
      </p:sp>
      <p:sp>
        <p:nvSpPr>
          <p:cNvPr id="4" name="TextBox 3">
            <a:extLst>
              <a:ext uri="{FF2B5EF4-FFF2-40B4-BE49-F238E27FC236}">
                <a16:creationId xmlns:a16="http://schemas.microsoft.com/office/drawing/2014/main" id="{635FCD4B-3E58-08E1-CAE8-25B15D90BD1E}"/>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334267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0F0A49CA-2A2F-6771-A3D9-5D44B15A135E}"/>
              </a:ext>
            </a:extLst>
          </p:cNvPr>
          <p:cNvSpPr/>
          <p:nvPr/>
        </p:nvSpPr>
        <p:spPr>
          <a:xfrm>
            <a:off x="2849880" y="182880"/>
            <a:ext cx="6492240" cy="649224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9F86162-9158-E8A0-F127-88DAB844F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071" y="-881883"/>
            <a:ext cx="1728489" cy="1763765"/>
          </a:xfrm>
          <a:prstGeom prst="rect">
            <a:avLst/>
          </a:prstGeom>
        </p:spPr>
      </p:pic>
      <p:pic>
        <p:nvPicPr>
          <p:cNvPr id="12" name="Picture 11">
            <a:extLst>
              <a:ext uri="{FF2B5EF4-FFF2-40B4-BE49-F238E27FC236}">
                <a16:creationId xmlns:a16="http://schemas.microsoft.com/office/drawing/2014/main" id="{1DC49C01-F1EF-AD2F-BD7C-AD3B3EEF0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1003872"/>
            <a:ext cx="1050673" cy="1072115"/>
          </a:xfrm>
          <a:prstGeom prst="rect">
            <a:avLst/>
          </a:prstGeom>
        </p:spPr>
      </p:pic>
      <p:pic>
        <p:nvPicPr>
          <p:cNvPr id="10" name="Picture 9">
            <a:extLst>
              <a:ext uri="{FF2B5EF4-FFF2-40B4-BE49-F238E27FC236}">
                <a16:creationId xmlns:a16="http://schemas.microsoft.com/office/drawing/2014/main" id="{B540DA1C-DC95-A9FE-5296-4164B46B0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66" y="2329435"/>
            <a:ext cx="1728489" cy="1763765"/>
          </a:xfrm>
          <a:prstGeom prst="rect">
            <a:avLst/>
          </a:prstGeom>
        </p:spPr>
      </p:pic>
      <p:pic>
        <p:nvPicPr>
          <p:cNvPr id="9" name="Picture 8">
            <a:extLst>
              <a:ext uri="{FF2B5EF4-FFF2-40B4-BE49-F238E27FC236}">
                <a16:creationId xmlns:a16="http://schemas.microsoft.com/office/drawing/2014/main" id="{CB004ADA-B278-3C34-9863-35710A385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9518" y="4500152"/>
            <a:ext cx="3388697" cy="3457855"/>
          </a:xfrm>
          <a:prstGeom prst="rect">
            <a:avLst/>
          </a:prstGeom>
        </p:spPr>
      </p:pic>
      <p:pic>
        <p:nvPicPr>
          <p:cNvPr id="8" name="Picture 7">
            <a:extLst>
              <a:ext uri="{FF2B5EF4-FFF2-40B4-BE49-F238E27FC236}">
                <a16:creationId xmlns:a16="http://schemas.microsoft.com/office/drawing/2014/main" id="{4DA68496-CB9E-765B-4285-C9062A0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4346648"/>
            <a:ext cx="2411858" cy="2461080"/>
          </a:xfrm>
          <a:prstGeom prst="rect">
            <a:avLst/>
          </a:prstGeom>
        </p:spPr>
      </p:pic>
      <p:sp>
        <p:nvSpPr>
          <p:cNvPr id="5" name="Text Placeholder 4">
            <a:extLst>
              <a:ext uri="{FF2B5EF4-FFF2-40B4-BE49-F238E27FC236}">
                <a16:creationId xmlns:a16="http://schemas.microsoft.com/office/drawing/2014/main" id="{6A9C9F85-5524-61E9-4D95-3236C8903ABD}"/>
              </a:ext>
            </a:extLst>
          </p:cNvPr>
          <p:cNvSpPr>
            <a:spLocks noGrp="1"/>
          </p:cNvSpPr>
          <p:nvPr>
            <p:ph type="body" sz="quarter" idx="3"/>
          </p:nvPr>
        </p:nvSpPr>
        <p:spPr>
          <a:xfrm>
            <a:off x="3138016" y="2937132"/>
            <a:ext cx="5915967" cy="2051214"/>
          </a:xfrm>
        </p:spPr>
        <p:txBody>
          <a:bodyPr>
            <a:noAutofit/>
          </a:bodyPr>
          <a:lstStyle/>
          <a:p>
            <a:pPr marL="342900" indent="-342900" algn="ctr">
              <a:lnSpc>
                <a:spcPct val="100000"/>
              </a:lnSpc>
              <a:spcBef>
                <a:spcPts val="0"/>
              </a:spcBef>
              <a:buFont typeface="Arial" panose="020B0604020202020204" pitchFamily="34" charset="0"/>
              <a:buChar char="•"/>
            </a:pPr>
            <a:r>
              <a:rPr lang="en-US" b="0" u="none" strike="noStrike" dirty="0">
                <a:solidFill>
                  <a:schemeClr val="bg1"/>
                </a:solidFill>
                <a:effectLst/>
                <a:latin typeface="Gotham Medium" pitchFamily="2" charset="0"/>
              </a:rPr>
              <a:t>Yoga practices decrease blood pressure and heart rate in stressful situations  ​</a:t>
            </a:r>
          </a:p>
          <a:p>
            <a:pPr marL="342900" indent="-342900" algn="ctr">
              <a:lnSpc>
                <a:spcPct val="100000"/>
              </a:lnSpc>
              <a:spcBef>
                <a:spcPts val="0"/>
              </a:spcBef>
              <a:buFont typeface="Arial" panose="020B0604020202020204" pitchFamily="34" charset="0"/>
              <a:buChar char="•"/>
            </a:pPr>
            <a:endParaRPr lang="en-US" b="0" u="none" strike="noStrike" dirty="0">
              <a:solidFill>
                <a:schemeClr val="bg1"/>
              </a:solidFill>
              <a:effectLst/>
              <a:latin typeface="Gotham Medium" pitchFamily="2" charset="0"/>
            </a:endParaRPr>
          </a:p>
          <a:p>
            <a:pPr marL="342900" indent="-342900" algn="ctr">
              <a:lnSpc>
                <a:spcPct val="100000"/>
              </a:lnSpc>
              <a:spcBef>
                <a:spcPts val="0"/>
              </a:spcBef>
              <a:buFont typeface="Arial" panose="020B0604020202020204" pitchFamily="34" charset="0"/>
              <a:buChar char="•"/>
            </a:pPr>
            <a:r>
              <a:rPr lang="en-US" b="0" u="none" strike="noStrike" dirty="0">
                <a:solidFill>
                  <a:schemeClr val="bg1"/>
                </a:solidFill>
                <a:effectLst/>
                <a:latin typeface="Gotham Medium" pitchFamily="2" charset="0"/>
              </a:rPr>
              <a:t>Yoga practices decrease stress hormones circulating in the blood</a:t>
            </a:r>
            <a:endParaRPr lang="en-US" b="0" dirty="0">
              <a:solidFill>
                <a:schemeClr val="bg1"/>
              </a:solidFill>
              <a:latin typeface="Gotham Medium" pitchFamily="2" charset="0"/>
            </a:endParaRPr>
          </a:p>
        </p:txBody>
      </p:sp>
      <p:pic>
        <p:nvPicPr>
          <p:cNvPr id="11" name="Picture 10">
            <a:extLst>
              <a:ext uri="{FF2B5EF4-FFF2-40B4-BE49-F238E27FC236}">
                <a16:creationId xmlns:a16="http://schemas.microsoft.com/office/drawing/2014/main" id="{CFDC36CC-6A6E-BCDA-2663-6CA440503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5330" y="2042057"/>
            <a:ext cx="2216704" cy="2261943"/>
          </a:xfrm>
          <a:prstGeom prst="rect">
            <a:avLst/>
          </a:prstGeom>
        </p:spPr>
      </p:pic>
      <p:pic>
        <p:nvPicPr>
          <p:cNvPr id="14" name="Picture 13">
            <a:extLst>
              <a:ext uri="{FF2B5EF4-FFF2-40B4-BE49-F238E27FC236}">
                <a16:creationId xmlns:a16="http://schemas.microsoft.com/office/drawing/2014/main" id="{1B5FBA50-78AA-4F3F-B994-C6B6BB28F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85" y="-289881"/>
            <a:ext cx="1050673" cy="1072115"/>
          </a:xfrm>
          <a:prstGeom prst="rect">
            <a:avLst/>
          </a:prstGeom>
        </p:spPr>
      </p:pic>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3054920" y="1139620"/>
            <a:ext cx="6175151" cy="1325563"/>
          </a:xfrm>
        </p:spPr>
        <p:txBody>
          <a:bodyPr>
            <a:normAutofit/>
          </a:bodyPr>
          <a:lstStyle/>
          <a:p>
            <a:pPr algn="ctr"/>
            <a:r>
              <a:rPr lang="en-US" sz="3600" dirty="0">
                <a:solidFill>
                  <a:schemeClr val="bg1"/>
                </a:solidFill>
                <a:latin typeface="Gotham Black" pitchFamily="50" charset="0"/>
              </a:rPr>
              <a:t>How does Yoga </a:t>
            </a:r>
            <a:br>
              <a:rPr lang="en-US" sz="3600" dirty="0">
                <a:solidFill>
                  <a:schemeClr val="bg1"/>
                </a:solidFill>
                <a:latin typeface="Gotham Black" pitchFamily="50" charset="0"/>
              </a:rPr>
            </a:br>
            <a:r>
              <a:rPr lang="en-US" sz="3600" dirty="0">
                <a:solidFill>
                  <a:schemeClr val="bg1"/>
                </a:solidFill>
                <a:latin typeface="Gotham Black" pitchFamily="50" charset="0"/>
              </a:rPr>
              <a:t>Promote Health?</a:t>
            </a:r>
          </a:p>
        </p:txBody>
      </p:sp>
      <p:sp>
        <p:nvSpPr>
          <p:cNvPr id="16" name="TextBox 15">
            <a:extLst>
              <a:ext uri="{FF2B5EF4-FFF2-40B4-BE49-F238E27FC236}">
                <a16:creationId xmlns:a16="http://schemas.microsoft.com/office/drawing/2014/main" id="{B61FF716-E690-EAEC-702A-30684E444A3E}"/>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chemeClr val="bg1"/>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2900003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CF70BFC-7AC0-7FB0-C4F0-5D4C09FB9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8555" y="1628044"/>
            <a:ext cx="1728489" cy="1763765"/>
          </a:xfrm>
          <a:prstGeom prst="rect">
            <a:avLst/>
          </a:prstGeom>
        </p:spPr>
      </p:pic>
      <p:pic>
        <p:nvPicPr>
          <p:cNvPr id="20" name="Picture 19">
            <a:extLst>
              <a:ext uri="{FF2B5EF4-FFF2-40B4-BE49-F238E27FC236}">
                <a16:creationId xmlns:a16="http://schemas.microsoft.com/office/drawing/2014/main" id="{0D6BD452-C6A6-58CE-9330-085DC40A02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6054" y="4936677"/>
            <a:ext cx="1050673" cy="1072115"/>
          </a:xfrm>
          <a:prstGeom prst="rect">
            <a:avLst/>
          </a:prstGeom>
        </p:spPr>
      </p:pic>
      <p:pic>
        <p:nvPicPr>
          <p:cNvPr id="22" name="Picture 21">
            <a:extLst>
              <a:ext uri="{FF2B5EF4-FFF2-40B4-BE49-F238E27FC236}">
                <a16:creationId xmlns:a16="http://schemas.microsoft.com/office/drawing/2014/main" id="{A2AACEE5-88C8-B1A3-69F8-AB2997B8B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71" y="197424"/>
            <a:ext cx="1050673" cy="1072115"/>
          </a:xfrm>
          <a:prstGeom prst="rect">
            <a:avLst/>
          </a:prstGeom>
        </p:spPr>
      </p:pic>
      <p:sp>
        <p:nvSpPr>
          <p:cNvPr id="2" name="Title 1">
            <a:extLst>
              <a:ext uri="{FF2B5EF4-FFF2-40B4-BE49-F238E27FC236}">
                <a16:creationId xmlns:a16="http://schemas.microsoft.com/office/drawing/2014/main" id="{2EA86964-178E-6F44-0067-22DFBC5FF09C}"/>
              </a:ext>
            </a:extLst>
          </p:cNvPr>
          <p:cNvSpPr>
            <a:spLocks noGrp="1"/>
          </p:cNvSpPr>
          <p:nvPr>
            <p:ph type="title"/>
          </p:nvPr>
        </p:nvSpPr>
        <p:spPr>
          <a:xfrm>
            <a:off x="966803" y="611770"/>
            <a:ext cx="10258393" cy="1325563"/>
          </a:xfrm>
        </p:spPr>
        <p:txBody>
          <a:bodyPr>
            <a:normAutofit/>
          </a:bodyPr>
          <a:lstStyle/>
          <a:p>
            <a:pPr algn="ctr"/>
            <a:r>
              <a:rPr lang="en-US" sz="3600" dirty="0">
                <a:latin typeface="Gotham Black" pitchFamily="50" charset="0"/>
              </a:rPr>
              <a:t>What are some Yoga Interventions?​</a:t>
            </a:r>
          </a:p>
        </p:txBody>
      </p:sp>
      <p:pic>
        <p:nvPicPr>
          <p:cNvPr id="3" name="Picture 2">
            <a:extLst>
              <a:ext uri="{FF2B5EF4-FFF2-40B4-BE49-F238E27FC236}">
                <a16:creationId xmlns:a16="http://schemas.microsoft.com/office/drawing/2014/main" id="{F5BAEFAA-8360-F5B0-7DE4-A8843A1483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8126" y="1947358"/>
            <a:ext cx="2679192" cy="2679192"/>
          </a:xfrm>
          <a:prstGeom prst="rect">
            <a:avLst/>
          </a:prstGeom>
        </p:spPr>
      </p:pic>
      <p:pic>
        <p:nvPicPr>
          <p:cNvPr id="4" name="Picture 3">
            <a:extLst>
              <a:ext uri="{FF2B5EF4-FFF2-40B4-BE49-F238E27FC236}">
                <a16:creationId xmlns:a16="http://schemas.microsoft.com/office/drawing/2014/main" id="{7EA6629E-15A1-CBA0-7547-1CDE30F55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1771" y="3553109"/>
            <a:ext cx="2681080" cy="2681080"/>
          </a:xfrm>
          <a:prstGeom prst="rect">
            <a:avLst/>
          </a:prstGeom>
        </p:spPr>
      </p:pic>
      <p:pic>
        <p:nvPicPr>
          <p:cNvPr id="5" name="Picture 4">
            <a:extLst>
              <a:ext uri="{FF2B5EF4-FFF2-40B4-BE49-F238E27FC236}">
                <a16:creationId xmlns:a16="http://schemas.microsoft.com/office/drawing/2014/main" id="{B1A4C03E-8FAC-E6CB-9C0F-F281322DB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5369" y="3554052"/>
            <a:ext cx="2625607" cy="2679192"/>
          </a:xfrm>
          <a:prstGeom prst="rect">
            <a:avLst/>
          </a:prstGeom>
        </p:spPr>
      </p:pic>
      <p:pic>
        <p:nvPicPr>
          <p:cNvPr id="6" name="Picture 5">
            <a:extLst>
              <a:ext uri="{FF2B5EF4-FFF2-40B4-BE49-F238E27FC236}">
                <a16:creationId xmlns:a16="http://schemas.microsoft.com/office/drawing/2014/main" id="{5CC7E7EB-810E-DFBF-CE68-BA26740BD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860" y="1947358"/>
            <a:ext cx="2625608" cy="2679192"/>
          </a:xfrm>
          <a:prstGeom prst="rect">
            <a:avLst/>
          </a:prstGeom>
        </p:spPr>
      </p:pic>
      <p:sp>
        <p:nvSpPr>
          <p:cNvPr id="8" name="TextBox 7">
            <a:extLst>
              <a:ext uri="{FF2B5EF4-FFF2-40B4-BE49-F238E27FC236}">
                <a16:creationId xmlns:a16="http://schemas.microsoft.com/office/drawing/2014/main" id="{FD984650-6FFF-5409-CE1C-BBFCF6D4A863}"/>
              </a:ext>
            </a:extLst>
          </p:cNvPr>
          <p:cNvSpPr txBox="1"/>
          <p:nvPr/>
        </p:nvSpPr>
        <p:spPr>
          <a:xfrm>
            <a:off x="3352356" y="4478150"/>
            <a:ext cx="2452606" cy="830997"/>
          </a:xfrm>
          <a:prstGeom prst="rect">
            <a:avLst/>
          </a:prstGeom>
          <a:noFill/>
        </p:spPr>
        <p:txBody>
          <a:bodyPr wrap="square">
            <a:spAutoFit/>
          </a:bodyPr>
          <a:lstStyle/>
          <a:p>
            <a:pPr algn="ctr"/>
            <a:r>
              <a:rPr lang="en-US" sz="2400" dirty="0">
                <a:solidFill>
                  <a:srgbClr val="000000"/>
                </a:solidFill>
                <a:effectLst/>
                <a:latin typeface="Gotham Medium" pitchFamily="2" charset="0"/>
              </a:rPr>
              <a:t>Breathing Exercise </a:t>
            </a:r>
            <a:endParaRPr lang="en-US" sz="2400" dirty="0">
              <a:latin typeface="Gotham Medium" pitchFamily="2" charset="0"/>
            </a:endParaRPr>
          </a:p>
        </p:txBody>
      </p:sp>
      <p:sp>
        <p:nvSpPr>
          <p:cNvPr id="10" name="TextBox 9">
            <a:extLst>
              <a:ext uri="{FF2B5EF4-FFF2-40B4-BE49-F238E27FC236}">
                <a16:creationId xmlns:a16="http://schemas.microsoft.com/office/drawing/2014/main" id="{DB9BA146-8AE9-C8B2-58A9-3D6DB243DA92}"/>
              </a:ext>
            </a:extLst>
          </p:cNvPr>
          <p:cNvSpPr txBox="1"/>
          <p:nvPr/>
        </p:nvSpPr>
        <p:spPr>
          <a:xfrm>
            <a:off x="8874544" y="4478149"/>
            <a:ext cx="2447256" cy="830997"/>
          </a:xfrm>
          <a:prstGeom prst="rect">
            <a:avLst/>
          </a:prstGeom>
          <a:noFill/>
        </p:spPr>
        <p:txBody>
          <a:bodyPr wrap="square">
            <a:spAutoFit/>
          </a:bodyPr>
          <a:lstStyle/>
          <a:p>
            <a:pPr algn="ctr"/>
            <a:r>
              <a:rPr lang="en-US" sz="2400" u="none" strike="noStrike" dirty="0">
                <a:solidFill>
                  <a:srgbClr val="000000"/>
                </a:solidFill>
                <a:effectLst/>
                <a:latin typeface="Gotham Medium" pitchFamily="2" charset="0"/>
              </a:rPr>
              <a:t>Mindfulness exercises</a:t>
            </a:r>
          </a:p>
        </p:txBody>
      </p:sp>
      <p:sp>
        <p:nvSpPr>
          <p:cNvPr id="12" name="TextBox 11">
            <a:extLst>
              <a:ext uri="{FF2B5EF4-FFF2-40B4-BE49-F238E27FC236}">
                <a16:creationId xmlns:a16="http://schemas.microsoft.com/office/drawing/2014/main" id="{937BC3E6-7D7D-56FF-A17A-6A455471EA62}"/>
              </a:ext>
            </a:extLst>
          </p:cNvPr>
          <p:cNvSpPr txBox="1"/>
          <p:nvPr/>
        </p:nvSpPr>
        <p:spPr>
          <a:xfrm>
            <a:off x="929200" y="2844110"/>
            <a:ext cx="2004928" cy="830997"/>
          </a:xfrm>
          <a:prstGeom prst="rect">
            <a:avLst/>
          </a:prstGeom>
          <a:noFill/>
        </p:spPr>
        <p:txBody>
          <a:bodyPr wrap="square" rtlCol="0">
            <a:spAutoFit/>
          </a:bodyPr>
          <a:lstStyle/>
          <a:p>
            <a:pPr algn="ctr"/>
            <a:r>
              <a:rPr lang="en-US" sz="2400" dirty="0">
                <a:solidFill>
                  <a:srgbClr val="000000"/>
                </a:solidFill>
                <a:effectLst/>
                <a:latin typeface="Gotham Medium" pitchFamily="2" charset="0"/>
              </a:rPr>
              <a:t>Chair </a:t>
            </a:r>
          </a:p>
          <a:p>
            <a:pPr algn="ctr"/>
            <a:r>
              <a:rPr lang="en-US" sz="2400" dirty="0">
                <a:solidFill>
                  <a:srgbClr val="000000"/>
                </a:solidFill>
                <a:effectLst/>
                <a:latin typeface="Gotham Medium" pitchFamily="2" charset="0"/>
              </a:rPr>
              <a:t>Yoga</a:t>
            </a:r>
            <a:endParaRPr lang="en-US" sz="2400" dirty="0">
              <a:latin typeface="Gotham Medium" pitchFamily="2" charset="0"/>
            </a:endParaRPr>
          </a:p>
        </p:txBody>
      </p:sp>
      <p:sp>
        <p:nvSpPr>
          <p:cNvPr id="16" name="TextBox 15">
            <a:extLst>
              <a:ext uri="{FF2B5EF4-FFF2-40B4-BE49-F238E27FC236}">
                <a16:creationId xmlns:a16="http://schemas.microsoft.com/office/drawing/2014/main" id="{7DC1D189-61A9-E459-44F0-CFEB9BD269C1}"/>
              </a:ext>
            </a:extLst>
          </p:cNvPr>
          <p:cNvSpPr txBox="1"/>
          <p:nvPr/>
        </p:nvSpPr>
        <p:spPr>
          <a:xfrm>
            <a:off x="6293680" y="2871455"/>
            <a:ext cx="2067989" cy="830997"/>
          </a:xfrm>
          <a:prstGeom prst="rect">
            <a:avLst/>
          </a:prstGeom>
          <a:noFill/>
        </p:spPr>
        <p:txBody>
          <a:bodyPr wrap="square">
            <a:spAutoFit/>
          </a:bodyPr>
          <a:lstStyle/>
          <a:p>
            <a:pPr algn="ctr"/>
            <a:r>
              <a:rPr lang="en-US" sz="2400" dirty="0">
                <a:solidFill>
                  <a:srgbClr val="000000"/>
                </a:solidFill>
                <a:effectLst/>
                <a:latin typeface="Gotham Medium" pitchFamily="2" charset="0"/>
              </a:rPr>
              <a:t>Guided </a:t>
            </a:r>
          </a:p>
          <a:p>
            <a:pPr algn="ctr"/>
            <a:r>
              <a:rPr lang="en-US" sz="2400" dirty="0">
                <a:solidFill>
                  <a:srgbClr val="000000"/>
                </a:solidFill>
                <a:effectLst/>
                <a:latin typeface="Gotham Medium" pitchFamily="2" charset="0"/>
              </a:rPr>
              <a:t>Meditation </a:t>
            </a:r>
            <a:endParaRPr lang="en-US" sz="2400" dirty="0">
              <a:latin typeface="Gotham Medium" pitchFamily="2" charset="0"/>
            </a:endParaRPr>
          </a:p>
        </p:txBody>
      </p:sp>
      <p:sp>
        <p:nvSpPr>
          <p:cNvPr id="23" name="TextBox 22">
            <a:extLst>
              <a:ext uri="{FF2B5EF4-FFF2-40B4-BE49-F238E27FC236}">
                <a16:creationId xmlns:a16="http://schemas.microsoft.com/office/drawing/2014/main" id="{A6F67489-18D0-1E90-40E9-B9C9ED75275C}"/>
              </a:ext>
            </a:extLst>
          </p:cNvPr>
          <p:cNvSpPr txBox="1"/>
          <p:nvPr/>
        </p:nvSpPr>
        <p:spPr>
          <a:xfrm>
            <a:off x="2667000" y="6282812"/>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pic>
        <p:nvPicPr>
          <p:cNvPr id="7" name="Picture 6">
            <a:extLst>
              <a:ext uri="{FF2B5EF4-FFF2-40B4-BE49-F238E27FC236}">
                <a16:creationId xmlns:a16="http://schemas.microsoft.com/office/drawing/2014/main" id="{D30038C7-4358-9D13-C4DA-D2BF345EB9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85" y="5255105"/>
            <a:ext cx="1728489" cy="1763765"/>
          </a:xfrm>
          <a:prstGeom prst="rect">
            <a:avLst/>
          </a:prstGeom>
        </p:spPr>
      </p:pic>
      <p:pic>
        <p:nvPicPr>
          <p:cNvPr id="9" name="Picture 8">
            <a:extLst>
              <a:ext uri="{FF2B5EF4-FFF2-40B4-BE49-F238E27FC236}">
                <a16:creationId xmlns:a16="http://schemas.microsoft.com/office/drawing/2014/main" id="{77673DAE-344B-3465-4553-5EECC27B6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5284" y="2041847"/>
            <a:ext cx="1050673" cy="1072115"/>
          </a:xfrm>
          <a:prstGeom prst="rect">
            <a:avLst/>
          </a:prstGeom>
        </p:spPr>
      </p:pic>
    </p:spTree>
    <p:extLst>
      <p:ext uri="{BB962C8B-B14F-4D97-AF65-F5344CB8AC3E}">
        <p14:creationId xmlns:p14="http://schemas.microsoft.com/office/powerpoint/2010/main" val="34431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6FBB79-033B-D76F-D57B-9CA53608CAD5}"/>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trans="10000"/>
                    </a14:imgEffect>
                  </a14:imgLayer>
                </a14:imgProps>
              </a:ext>
              <a:ext uri="{28A0092B-C50C-407E-A947-70E740481C1C}">
                <a14:useLocalDpi xmlns:a14="http://schemas.microsoft.com/office/drawing/2010/main" val="0"/>
              </a:ext>
            </a:extLst>
          </a:blip>
          <a:stretch>
            <a:fillRect/>
          </a:stretch>
        </p:blipFill>
        <p:spPr>
          <a:xfrm rot="5400000">
            <a:off x="-2613750" y="531357"/>
            <a:ext cx="6858000" cy="5795281"/>
          </a:xfrm>
          <a:prstGeom prst="rect">
            <a:avLst/>
          </a:prstGeom>
        </p:spPr>
      </p:pic>
      <p:sp>
        <p:nvSpPr>
          <p:cNvPr id="2" name="Title 1">
            <a:extLst>
              <a:ext uri="{FF2B5EF4-FFF2-40B4-BE49-F238E27FC236}">
                <a16:creationId xmlns:a16="http://schemas.microsoft.com/office/drawing/2014/main" id="{77FA9B82-0B80-C24E-6C70-3D556A95B50C}"/>
              </a:ext>
            </a:extLst>
          </p:cNvPr>
          <p:cNvSpPr>
            <a:spLocks noGrp="1"/>
          </p:cNvSpPr>
          <p:nvPr>
            <p:ph type="title"/>
          </p:nvPr>
        </p:nvSpPr>
        <p:spPr>
          <a:xfrm>
            <a:off x="1621111" y="367717"/>
            <a:ext cx="6858000" cy="699170"/>
          </a:xfrm>
        </p:spPr>
        <p:txBody>
          <a:bodyPr anchor="ctr"/>
          <a:lstStyle/>
          <a:p>
            <a:pPr algn="r"/>
            <a:r>
              <a:rPr lang="en-US" sz="3600" dirty="0">
                <a:latin typeface="Gotham Bold" pitchFamily="50" charset="0"/>
              </a:rPr>
              <a:t>Breathing Exercise</a:t>
            </a:r>
          </a:p>
        </p:txBody>
      </p:sp>
      <p:pic>
        <p:nvPicPr>
          <p:cNvPr id="6" name="Online Media 5" descr="Yoga: Three Part Breath">
            <a:hlinkClick r:id="" action="ppaction://media"/>
            <a:extLst>
              <a:ext uri="{FF2B5EF4-FFF2-40B4-BE49-F238E27FC236}">
                <a16:creationId xmlns:a16="http://schemas.microsoft.com/office/drawing/2014/main" id="{849CA039-8DC2-8B5C-473E-9C803933954A}"/>
              </a:ext>
            </a:extLst>
          </p:cNvPr>
          <p:cNvPicPr>
            <a:picLocks noRot="1" noChangeAspect="1"/>
          </p:cNvPicPr>
          <p:nvPr>
            <a:videoFile r:link="rId1"/>
          </p:nvPr>
        </p:nvPicPr>
        <p:blipFill>
          <a:blip r:embed="rId6"/>
          <a:stretch>
            <a:fillRect/>
          </a:stretch>
        </p:blipFill>
        <p:spPr>
          <a:xfrm>
            <a:off x="570271" y="1434607"/>
            <a:ext cx="7908840" cy="4468495"/>
          </a:xfrm>
          <a:prstGeom prst="rect">
            <a:avLst/>
          </a:prstGeom>
        </p:spPr>
      </p:pic>
      <p:sp>
        <p:nvSpPr>
          <p:cNvPr id="7" name="TextBox 6">
            <a:extLst>
              <a:ext uri="{FF2B5EF4-FFF2-40B4-BE49-F238E27FC236}">
                <a16:creationId xmlns:a16="http://schemas.microsoft.com/office/drawing/2014/main" id="{47F1B4BE-D035-55DE-46AC-85418BF0DB9C}"/>
              </a:ext>
            </a:extLst>
          </p:cNvPr>
          <p:cNvSpPr txBox="1"/>
          <p:nvPr/>
        </p:nvSpPr>
        <p:spPr>
          <a:xfrm>
            <a:off x="2565400" y="6351783"/>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
        <p:nvSpPr>
          <p:cNvPr id="8" name="Oval 7">
            <a:extLst>
              <a:ext uri="{FF2B5EF4-FFF2-40B4-BE49-F238E27FC236}">
                <a16:creationId xmlns:a16="http://schemas.microsoft.com/office/drawing/2014/main" id="{A8CAC564-E7DB-5815-F47E-2428A9578EF3}"/>
              </a:ext>
            </a:extLst>
          </p:cNvPr>
          <p:cNvSpPr/>
          <p:nvPr/>
        </p:nvSpPr>
        <p:spPr>
          <a:xfrm>
            <a:off x="8763000" y="0"/>
            <a:ext cx="6858000" cy="685800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A5865E-2E87-9433-3519-446F2207892E}"/>
              </a:ext>
            </a:extLst>
          </p:cNvPr>
          <p:cNvSpPr>
            <a:spLocks noGrp="1"/>
          </p:cNvSpPr>
          <p:nvPr>
            <p:ph idx="1"/>
          </p:nvPr>
        </p:nvSpPr>
        <p:spPr>
          <a:xfrm>
            <a:off x="9697192" y="1066888"/>
            <a:ext cx="2494808" cy="4752022"/>
          </a:xfrm>
        </p:spPr>
        <p:txBody>
          <a:bodyPr anchor="ctr">
            <a:normAutofit/>
          </a:bodyPr>
          <a:lstStyle/>
          <a:p>
            <a:pPr marL="0" indent="0" algn="ctr">
              <a:buNone/>
            </a:pPr>
            <a:r>
              <a:rPr lang="en-US" sz="2400" dirty="0" err="1">
                <a:solidFill>
                  <a:schemeClr val="bg1"/>
                </a:solidFill>
                <a:latin typeface="Gotham Medium" pitchFamily="50" charset="0"/>
              </a:rPr>
              <a:t>Dirga</a:t>
            </a:r>
            <a:r>
              <a:rPr lang="en-US" sz="2400" dirty="0">
                <a:solidFill>
                  <a:schemeClr val="bg1"/>
                </a:solidFill>
                <a:latin typeface="Gotham Medium" pitchFamily="50" charset="0"/>
              </a:rPr>
              <a:t> Pranayama​ (Three-part breath)</a:t>
            </a:r>
          </a:p>
        </p:txBody>
      </p:sp>
      <p:sp>
        <p:nvSpPr>
          <p:cNvPr id="9" name="TextBox 8">
            <a:extLst>
              <a:ext uri="{FF2B5EF4-FFF2-40B4-BE49-F238E27FC236}">
                <a16:creationId xmlns:a16="http://schemas.microsoft.com/office/drawing/2014/main" id="{CBA85A3B-BA37-BCC7-9526-906CF5164A54}"/>
              </a:ext>
            </a:extLst>
          </p:cNvPr>
          <p:cNvSpPr txBox="1"/>
          <p:nvPr/>
        </p:nvSpPr>
        <p:spPr>
          <a:xfrm>
            <a:off x="95566" y="6011218"/>
            <a:ext cx="8858250" cy="369332"/>
          </a:xfrm>
          <a:prstGeom prst="rect">
            <a:avLst/>
          </a:prstGeom>
          <a:noFill/>
        </p:spPr>
        <p:txBody>
          <a:bodyPr wrap="square">
            <a:spAutoFit/>
          </a:bodyPr>
          <a:lstStyle/>
          <a:p>
            <a:pPr algn="ctr"/>
            <a:r>
              <a:rPr lang="en-US" dirty="0">
                <a:solidFill>
                  <a:srgbClr val="009681"/>
                </a:solidFill>
                <a:latin typeface="Gotham Medium" pitchFamily="2" charset="0"/>
                <a:hlinkClick r:id="rId7"/>
              </a:rPr>
              <a:t>https://www.youtube.com/watch?v=FIAyvA1hKbo&amp;t=1s</a:t>
            </a:r>
            <a:r>
              <a:rPr lang="en-US" dirty="0">
                <a:solidFill>
                  <a:srgbClr val="009681"/>
                </a:solidFill>
                <a:latin typeface="Gotham Medium" pitchFamily="2" charset="0"/>
              </a:rPr>
              <a:t> </a:t>
            </a:r>
          </a:p>
        </p:txBody>
      </p:sp>
    </p:spTree>
    <p:extLst>
      <p:ext uri="{BB962C8B-B14F-4D97-AF65-F5344CB8AC3E}">
        <p14:creationId xmlns:p14="http://schemas.microsoft.com/office/powerpoint/2010/main" val="266214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1BD77A659F3D4690DAB5EFAEECA05C" ma:contentTypeVersion="18" ma:contentTypeDescription="Create a new document." ma:contentTypeScope="" ma:versionID="6a6eae1a492bad0c786c8cf4577b03e3">
  <xsd:schema xmlns:xsd="http://www.w3.org/2001/XMLSchema" xmlns:xs="http://www.w3.org/2001/XMLSchema" xmlns:p="http://schemas.microsoft.com/office/2006/metadata/properties" xmlns:ns2="5e3f80e7-3e98-481c-af15-c8743e5934b5" xmlns:ns3="304611c7-b834-4876-a5e6-7499996ddc78" targetNamespace="http://schemas.microsoft.com/office/2006/metadata/properties" ma:root="true" ma:fieldsID="bda20e6cb9dce9580b955bff9826aba6" ns2:_="" ns3:_="">
    <xsd:import namespace="5e3f80e7-3e98-481c-af15-c8743e5934b5"/>
    <xsd:import namespace="304611c7-b834-4876-a5e6-7499996ddc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Number"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3f80e7-3e98-481c-af15-c8743e5934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d757968-b5e0-43bf-af52-13bc706514c3"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Number" ma:index="22" nillable="true" ma:displayName="Number" ma:format="Dropdown" ma:internalName="Number" ma:percentage="FALSE">
      <xsd:simpleType>
        <xsd:restriction base="dms:Number"/>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4611c7-b834-4876-a5e6-7499996ddc7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fcb05b3-adcd-4dad-b11d-9be55efcd715}" ma:internalName="TaxCatchAll" ma:showField="CatchAllData" ma:web="304611c7-b834-4876-a5e6-7499996ddc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04611c7-b834-4876-a5e6-7499996ddc78" xsi:nil="true"/>
    <Number xmlns="5e3f80e7-3e98-481c-af15-c8743e5934b5" xsi:nil="true"/>
    <lcf76f155ced4ddcb4097134ff3c332f xmlns="5e3f80e7-3e98-481c-af15-c8743e5934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1EC05B4-77C6-4DF3-AE64-DDC1718511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3f80e7-3e98-481c-af15-c8743e5934b5"/>
    <ds:schemaRef ds:uri="304611c7-b834-4876-a5e6-7499996ddc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7D957D-7D13-4D39-AD2B-D6B24368BA01}">
  <ds:schemaRefs>
    <ds:schemaRef ds:uri="http://schemas.microsoft.com/sharepoint/v3/contenttype/forms"/>
  </ds:schemaRefs>
</ds:datastoreItem>
</file>

<file path=customXml/itemProps3.xml><?xml version="1.0" encoding="utf-8"?>
<ds:datastoreItem xmlns:ds="http://schemas.openxmlformats.org/officeDocument/2006/customXml" ds:itemID="{495B5778-60BE-4403-BD4C-9058F2B46EE6}">
  <ds:schemaRefs>
    <ds:schemaRef ds:uri="304611c7-b834-4876-a5e6-7499996ddc78"/>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www.w3.org/XML/1998/namespace"/>
    <ds:schemaRef ds:uri="5e3f80e7-3e98-481c-af15-c8743e5934b5"/>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21730</TotalTime>
  <Words>1372</Words>
  <Application>Microsoft Macintosh PowerPoint</Application>
  <PresentationFormat>Widescreen</PresentationFormat>
  <Paragraphs>137</Paragraphs>
  <Slides>16</Slides>
  <Notes>14</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Gotham Black</vt:lpstr>
      <vt:lpstr>Gotham Bold</vt:lpstr>
      <vt:lpstr>Gotham Medium</vt:lpstr>
      <vt:lpstr>Gotham Thin</vt:lpstr>
      <vt:lpstr>Office Theme</vt:lpstr>
      <vt:lpstr>Renew My Body: Yoga for Health Promotion</vt:lpstr>
      <vt:lpstr>Important  Disclosures</vt:lpstr>
      <vt:lpstr>Are you signed  up to RenewU?</vt:lpstr>
      <vt:lpstr>Objectives</vt:lpstr>
      <vt:lpstr>What is Yoga?</vt:lpstr>
      <vt:lpstr>PowerPoint Presentation</vt:lpstr>
      <vt:lpstr>How does Yoga  Promote Health?</vt:lpstr>
      <vt:lpstr>What are some Yoga Interventions?​</vt:lpstr>
      <vt:lpstr>Breathing Exercise</vt:lpstr>
      <vt:lpstr>Chair Yoga</vt:lpstr>
      <vt:lpstr>Guided Meditation</vt:lpstr>
      <vt:lpstr>Mindfulness Exercises</vt:lpstr>
      <vt:lpstr>Yoga Practice Debrief</vt:lpstr>
      <vt:lpstr>Conclusion</vt:lpstr>
      <vt:lpstr>Please Complete the Post-session Survey</vt:lpstr>
      <vt:lpstr>Disclosure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 My Mind: Template</dc:title>
  <dc:creator>Monica Bailey</dc:creator>
  <cp:lastModifiedBy>Karla Rosario</cp:lastModifiedBy>
  <cp:revision>13</cp:revision>
  <dcterms:created xsi:type="dcterms:W3CDTF">2023-07-29T19:26:57Z</dcterms:created>
  <dcterms:modified xsi:type="dcterms:W3CDTF">2024-01-08T23:51:56Z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0x0101004B1BD77A659F3D4690DAB5EFAEECA05C</vt:lpwstr>
  </property>
  <property fmtid="{D5CDD505-2E9C-101B-9397-08002B2CF9AE}" pid="3" name="MediaServiceImageTags">
    <vt:lpwstr/>
  </property>
</Properties>
</file>