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60" r:id="rId5"/>
    <p:sldId id="262" r:id="rId6"/>
    <p:sldId id="306" r:id="rId7"/>
    <p:sldId id="295" r:id="rId8"/>
    <p:sldId id="267" r:id="rId9"/>
    <p:sldId id="297" r:id="rId10"/>
    <p:sldId id="301" r:id="rId11"/>
    <p:sldId id="266" r:id="rId12"/>
    <p:sldId id="265" r:id="rId13"/>
    <p:sldId id="296" r:id="rId14"/>
    <p:sldId id="305" r:id="rId15"/>
    <p:sldId id="311" r:id="rId16"/>
    <p:sldId id="30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0BDFC9-376E-7644-8A80-D9F41BF2DD17}" v="13" dt="2023-11-28T00:54:07.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640"/>
  </p:normalViewPr>
  <p:slideViewPr>
    <p:cSldViewPr snapToGrid="0">
      <p:cViewPr varScale="1">
        <p:scale>
          <a:sx n="111" d="100"/>
          <a:sy n="111" d="100"/>
        </p:scale>
        <p:origin x="73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003cb3b7-bc10-4f02-a2b7-728ff5158fe3" providerId="ADAL" clId="{970BDFC9-376E-7644-8A80-D9F41BF2DD17}"/>
    <pc:docChg chg="custSel modSld">
      <pc:chgData name="Karla Rosario" userId="003cb3b7-bc10-4f02-a2b7-728ff5158fe3" providerId="ADAL" clId="{970BDFC9-376E-7644-8A80-D9F41BF2DD17}" dt="2023-11-28T00:54:07.282" v="8" actId="1076"/>
      <pc:docMkLst>
        <pc:docMk/>
      </pc:docMkLst>
      <pc:sldChg chg="addSp modSp mod">
        <pc:chgData name="Karla Rosario" userId="003cb3b7-bc10-4f02-a2b7-728ff5158fe3" providerId="ADAL" clId="{970BDFC9-376E-7644-8A80-D9F41BF2DD17}" dt="2023-11-28T00:53:42.847" v="4" actId="14100"/>
        <pc:sldMkLst>
          <pc:docMk/>
          <pc:sldMk cId="3375858740" sldId="306"/>
        </pc:sldMkLst>
        <pc:picChg chg="add mod">
          <ac:chgData name="Karla Rosario" userId="003cb3b7-bc10-4f02-a2b7-728ff5158fe3" providerId="ADAL" clId="{970BDFC9-376E-7644-8A80-D9F41BF2DD17}" dt="2023-11-28T00:53:42.847" v="4" actId="14100"/>
          <ac:picMkLst>
            <pc:docMk/>
            <pc:sldMk cId="3375858740" sldId="306"/>
            <ac:picMk id="8" creationId="{14268D0D-9927-AE67-08C6-0701A4C269A3}"/>
          </ac:picMkLst>
        </pc:picChg>
      </pc:sldChg>
      <pc:sldChg chg="addSp delSp modSp mod">
        <pc:chgData name="Karla Rosario" userId="003cb3b7-bc10-4f02-a2b7-728ff5158fe3" providerId="ADAL" clId="{970BDFC9-376E-7644-8A80-D9F41BF2DD17}" dt="2023-11-28T00:54:07.282" v="8" actId="1076"/>
        <pc:sldMkLst>
          <pc:docMk/>
          <pc:sldMk cId="143125660" sldId="311"/>
        </pc:sldMkLst>
        <pc:picChg chg="add mod">
          <ac:chgData name="Karla Rosario" userId="003cb3b7-bc10-4f02-a2b7-728ff5158fe3" providerId="ADAL" clId="{970BDFC9-376E-7644-8A80-D9F41BF2DD17}" dt="2023-11-28T00:54:07.282" v="8" actId="1076"/>
          <ac:picMkLst>
            <pc:docMk/>
            <pc:sldMk cId="143125660" sldId="311"/>
            <ac:picMk id="7" creationId="{C731A155-618B-3146-C421-FC9F500E5A06}"/>
          </ac:picMkLst>
        </pc:picChg>
        <pc:picChg chg="del">
          <ac:chgData name="Karla Rosario" userId="003cb3b7-bc10-4f02-a2b7-728ff5158fe3" providerId="ADAL" clId="{970BDFC9-376E-7644-8A80-D9F41BF2DD17}" dt="2023-11-28T00:53:55.750" v="5" actId="478"/>
          <ac:picMkLst>
            <pc:docMk/>
            <pc:sldMk cId="143125660" sldId="311"/>
            <ac:picMk id="8" creationId="{BB3C2178-DF68-3393-9849-32559C099E3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The objectives for this presentation include defining sleep, discussing why it is so important, and identifying sleep hygiene practices. In addition, we will have you implement some of these changes and reflect on the experience.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3630508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Sleep hygiene refers to a set of recommended habit and behaviors aimed toward improving the quality of one's sleep. Structured napping refers to brief naps with the intention of refreshing and restoring alertness. Structured napping is used with health care providers because it can help compensate for disrupted sleep schedules and some studies have found that brief napping reduces cognitive errors. </a:t>
            </a:r>
            <a:r>
              <a:rPr lang="en-US" b="0" i="0">
                <a:solidFill>
                  <a:srgbClr val="000000"/>
                </a:solidFill>
                <a:effectLst/>
                <a:latin typeface="Calibri" panose="020F0502020204030204" pitchFamily="34" charset="0"/>
              </a:rPr>
              <a:t>​</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2905780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Sleep is an important and underestimated aspect of health promotion. Although we often see sleep as a passive activity, a lot of important restorative and healing processes occur during sleep. Poor sleep and less sleep over time is associated with a myriad of health issues including shortened lifespan, diabetes, hypertension, heart disease, obesity and more.</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28656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Here are some great tips to improve your sleep. As I go through these bullets, please take a mental checklist of whether or not you use this strategy and if it may benefit you.</a:t>
            </a:r>
          </a:p>
          <a:p>
            <a:endParaRPr lang="en-US" sz="1800" b="0" i="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Gotham Medium" pitchFamily="50" charset="0"/>
              </a:rPr>
              <a:t>Stick to a sleep schedule  - with the same bedtime and wake up time, even on the weekends. This helps to regulate your body's clock and could help you fall asleep and stay asleep for the night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Gotham Medium" pitchFamily="50" charset="0"/>
              </a:rPr>
              <a:t>Evaluate your room - Your bedroom should be cool, free from any noise or lighting that can disturb your sleep.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atin typeface="Gotham Medium" pitchFamily="50" charset="0"/>
              </a:rPr>
              <a:t>Wind down - Your body needs time to shift into sleep mode, so spend the last hour before bed doing a calming activity such as reading.</a:t>
            </a: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7</a:t>
            </a:fld>
            <a:endParaRPr lang="en-US"/>
          </a:p>
        </p:txBody>
      </p:sp>
    </p:spTree>
    <p:extLst>
      <p:ext uri="{BB962C8B-B14F-4D97-AF65-F5344CB8AC3E}">
        <p14:creationId xmlns:p14="http://schemas.microsoft.com/office/powerpoint/2010/main" val="1335175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If you want to try structured napping to see if it helps you, here are some tips from the Mayo Clinic on how to incorporate this practice into your routine. Specifically, start with taking a short 20-minute nap in the early afternoon in a restful environment. </a:t>
            </a:r>
          </a:p>
          <a:p>
            <a:endParaRPr lang="en-US" sz="1800" b="0" i="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a:solidFill>
                  <a:srgbClr val="000000"/>
                </a:solidFill>
                <a:effectLst/>
                <a:latin typeface="Calibri" panose="020F0502020204030204" pitchFamily="34" charset="0"/>
              </a:rPr>
              <a:t>Keep naps short - </a:t>
            </a:r>
            <a:r>
              <a:rPr lang="en-US" sz="1200" u="none" strike="noStrike">
                <a:solidFill>
                  <a:srgbClr val="111111"/>
                </a:solidFill>
                <a:effectLst/>
                <a:latin typeface="Gotham Medium" pitchFamily="2" charset="0"/>
              </a:rPr>
              <a:t>Aim to nap for only 10 to 20 minutes. The longer you nap, the more likely you are to feel groggy afterward. However, young adults might be able to tolerate longer naps.</a:t>
            </a:r>
            <a:r>
              <a:rPr lang="en-US" sz="1200">
                <a:solidFill>
                  <a:srgbClr val="111111"/>
                </a:solidFill>
                <a:effectLst/>
                <a:latin typeface="Gotham Medium" pitchFamily="2"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rgbClr val="111111"/>
              </a:solidFill>
              <a:effectLst/>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111111"/>
                </a:solidFill>
                <a:effectLst/>
                <a:latin typeface="Gotham Medium" pitchFamily="2" charset="0"/>
              </a:rPr>
              <a:t>Take naps in the early afternoon - </a:t>
            </a:r>
            <a:r>
              <a:rPr lang="en-US" sz="1200" u="none" strike="noStrike">
                <a:solidFill>
                  <a:srgbClr val="111111"/>
                </a:solidFill>
                <a:effectLst/>
                <a:latin typeface="Gotham Medium" pitchFamily="2" charset="0"/>
              </a:rPr>
              <a:t>Napping after 3 p.m. can interfere with nighttime sleep. Individual factors, such as your need for sleep, your sleeping schedule, your age and your medication use, also can play a role in determining the best time of day to nap.​</a:t>
            </a:r>
            <a:endParaRPr lang="en-US" sz="120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latin typeface="Gotham Medium" pitchFamily="2" charset="0"/>
              </a:rPr>
              <a:t>Create a restful environment - </a:t>
            </a:r>
            <a:r>
              <a:rPr lang="en-US" sz="1200" u="none" strike="noStrike">
                <a:solidFill>
                  <a:srgbClr val="111111"/>
                </a:solidFill>
                <a:effectLst/>
                <a:latin typeface="Gotham Medium" pitchFamily="2" charset="0"/>
              </a:rPr>
              <a:t>Nap in a quiet, dark place with a comfortable room temperature and few distractions.​</a:t>
            </a:r>
            <a:endParaRPr lang="en-US" sz="120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latin typeface="Gotham Medium" pitchFamily="2"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8</a:t>
            </a:fld>
            <a:endParaRPr lang="en-US"/>
          </a:p>
        </p:txBody>
      </p:sp>
    </p:spTree>
    <p:extLst>
      <p:ext uri="{BB962C8B-B14F-4D97-AF65-F5344CB8AC3E}">
        <p14:creationId xmlns:p14="http://schemas.microsoft.com/office/powerpoint/2010/main" val="3110498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Presenter notes: Complete the Sleep Hygiene Self-Evaluation and discuss strategies for improving sleep </a:t>
            </a:r>
            <a:r>
              <a:rPr lang="en-US" b="0" i="0" u="none" strike="noStrike" err="1">
                <a:solidFill>
                  <a:srgbClr val="000000"/>
                </a:solidFill>
                <a:effectLst/>
                <a:latin typeface="Calibri" panose="020F0502020204030204" pitchFamily="34" charset="0"/>
              </a:rPr>
              <a:t>hygeine</a:t>
            </a:r>
            <a:r>
              <a:rPr lang="en-US" b="0" i="0" u="none" strike="noStrike">
                <a:solidFill>
                  <a:srgbClr val="000000"/>
                </a:solidFill>
                <a:effectLst/>
                <a:latin typeface="Calibri" panose="020F0502020204030204" pitchFamily="34" charset="0"/>
              </a:rPr>
              <a:t> in your small group.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9</a:t>
            </a:fld>
            <a:endParaRPr lang="en-US"/>
          </a:p>
        </p:txBody>
      </p:sp>
    </p:spTree>
    <p:extLst>
      <p:ext uri="{BB962C8B-B14F-4D97-AF65-F5344CB8AC3E}">
        <p14:creationId xmlns:p14="http://schemas.microsoft.com/office/powerpoint/2010/main" val="1518052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a:solidFill>
                  <a:srgbClr val="000000"/>
                </a:solidFill>
                <a:effectLst/>
                <a:latin typeface="Calibri" panose="020F0502020204030204" pitchFamily="34" charset="0"/>
              </a:rPr>
              <a:t>Presenter notes: As a small group discuss these questions together, pool your tips and strategies that you have found effective and encourage one another to establish a culture that promotes healthy sleep hygiene.</a:t>
            </a:r>
            <a:r>
              <a:rPr lang="en-US" b="0" i="0">
                <a:solidFill>
                  <a:srgbClr val="000000"/>
                </a:solidFill>
                <a:effectLst/>
                <a:latin typeface="Calibri" panose="020F0502020204030204" pitchFamily="34" charset="0"/>
              </a:rPr>
              <a:t>​</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10</a:t>
            </a:fld>
            <a:endParaRPr lang="en-US"/>
          </a:p>
        </p:txBody>
      </p:sp>
    </p:spTree>
    <p:extLst>
      <p:ext uri="{BB962C8B-B14F-4D97-AF65-F5344CB8AC3E}">
        <p14:creationId xmlns:p14="http://schemas.microsoft.com/office/powerpoint/2010/main" val="2523373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In sum, sleep is so important for mental and physical health both in the short-term and over the lifespan. Sleep hygiene tips can be applied to improve the quality of one's sleep and brief, intentional napping is a wonderful wellness tool!</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11</a:t>
            </a:fld>
            <a:endParaRPr lang="en-US"/>
          </a:p>
        </p:txBody>
      </p:sp>
    </p:spTree>
    <p:extLst>
      <p:ext uri="{BB962C8B-B14F-4D97-AF65-F5344CB8AC3E}">
        <p14:creationId xmlns:p14="http://schemas.microsoft.com/office/powerpoint/2010/main" val="147346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67000" y="2316380"/>
            <a:ext cx="9573680" cy="2232717"/>
          </a:xfrm>
        </p:spPr>
        <p:txBody>
          <a:bodyPr anchor="ctr">
            <a:noAutofit/>
          </a:bodyPr>
          <a:lstStyle/>
          <a:p>
            <a:pPr algn="l"/>
            <a:r>
              <a:rPr lang="en-US" sz="5300">
                <a:latin typeface="Gotham Bold" pitchFamily="50" charset="0"/>
              </a:rPr>
              <a:t>Renew My Body: Sleep Hygiene &amp; Structured Napping</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67000" y="4876816"/>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pic>
        <p:nvPicPr>
          <p:cNvPr id="7" name="Picture 6">
            <a:extLst>
              <a:ext uri="{FF2B5EF4-FFF2-40B4-BE49-F238E27FC236}">
                <a16:creationId xmlns:a16="http://schemas.microsoft.com/office/drawing/2014/main" id="{B067ADE1-D3AB-05C7-26CF-774738CB4FA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1514" y="2275632"/>
            <a:ext cx="2206806" cy="2231136"/>
          </a:xfrm>
          <a:prstGeom prst="rect">
            <a:avLst/>
          </a:prstGeom>
        </p:spPr>
      </p:pic>
      <p:sp>
        <p:nvSpPr>
          <p:cNvPr id="9" name="TextBox 8">
            <a:extLst>
              <a:ext uri="{FF2B5EF4-FFF2-40B4-BE49-F238E27FC236}">
                <a16:creationId xmlns:a16="http://schemas.microsoft.com/office/drawing/2014/main" id="{4195B1D7-9A85-3A6D-20E0-098CABB59805}"/>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51240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367839" y="0"/>
            <a:ext cx="2805381" cy="2436599"/>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08219" y="559997"/>
            <a:ext cx="10515600" cy="1325563"/>
          </a:xfrm>
        </p:spPr>
        <p:txBody>
          <a:bodyPr>
            <a:normAutofit/>
          </a:bodyPr>
          <a:lstStyle/>
          <a:p>
            <a:r>
              <a:rPr lang="en-US" sz="3600">
                <a:latin typeface="Gotham Bold" pitchFamily="50" charset="0"/>
              </a:rPr>
              <a:t>Sleep Hygiene Small Group Debrief</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08219" y="1885560"/>
            <a:ext cx="8876759" cy="4351338"/>
          </a:xfrm>
        </p:spPr>
        <p:txBody>
          <a:bodyPr>
            <a:normAutofit/>
          </a:bodyPr>
          <a:lstStyle/>
          <a:p>
            <a:pPr marL="342900" lvl="1" indent="0">
              <a:lnSpc>
                <a:spcPct val="100000"/>
              </a:lnSpc>
              <a:spcAft>
                <a:spcPts val="1200"/>
              </a:spcAft>
              <a:buNone/>
            </a:pPr>
            <a:r>
              <a:rPr lang="en-US">
                <a:latin typeface="Gotham Medium" pitchFamily="50" charset="0"/>
              </a:rPr>
              <a:t>What areas do you believe would be easiest to make some positive changes?​</a:t>
            </a:r>
          </a:p>
          <a:p>
            <a:pPr marL="342900" lvl="1" indent="0">
              <a:lnSpc>
                <a:spcPct val="100000"/>
              </a:lnSpc>
              <a:spcAft>
                <a:spcPts val="1200"/>
              </a:spcAft>
              <a:buNone/>
            </a:pPr>
            <a:r>
              <a:rPr lang="en-US">
                <a:latin typeface="Gotham Medium" pitchFamily="50" charset="0"/>
              </a:rPr>
              <a:t>What items are the most important to address?​</a:t>
            </a:r>
          </a:p>
          <a:p>
            <a:pPr marL="342900" lvl="1" indent="0">
              <a:lnSpc>
                <a:spcPct val="100000"/>
              </a:lnSpc>
              <a:spcAft>
                <a:spcPts val="1200"/>
              </a:spcAft>
              <a:buNone/>
            </a:pPr>
            <a:r>
              <a:rPr lang="en-US">
                <a:latin typeface="Gotham Medium" pitchFamily="50" charset="0"/>
              </a:rPr>
              <a:t>Is there anything you can do during the day to promote your sleep hygiene?</a:t>
            </a: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2003228"/>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2972010"/>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3560353"/>
            <a:ext cx="231562" cy="231562"/>
          </a:xfrm>
          <a:prstGeom prst="rect">
            <a:avLst/>
          </a:prstGeom>
        </p:spPr>
      </p:pic>
      <p:sp>
        <p:nvSpPr>
          <p:cNvPr id="5" name="TextBox 4">
            <a:extLst>
              <a:ext uri="{FF2B5EF4-FFF2-40B4-BE49-F238E27FC236}">
                <a16:creationId xmlns:a16="http://schemas.microsoft.com/office/drawing/2014/main" id="{07DDA26A-8DE6-A12F-6E31-194C06B64AAB}"/>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4243845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95792" y="2135614"/>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6541" y="4465314"/>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485900" y="1530521"/>
            <a:ext cx="9866312" cy="516814"/>
          </a:xfrm>
        </p:spPr>
        <p:txBody>
          <a:bodyPr/>
          <a:lstStyle/>
          <a:p>
            <a:r>
              <a:rPr lang="en-US">
                <a:latin typeface="Gotham Medium" pitchFamily="2" charset="0"/>
              </a:rPr>
              <a:t>Take Home Points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164886" y="2243487"/>
            <a:ext cx="8052999" cy="3684588"/>
          </a:xfrm>
        </p:spPr>
        <p:txBody>
          <a:bodyPr>
            <a:normAutofit/>
          </a:bodyPr>
          <a:lstStyle/>
          <a:p>
            <a:pPr marL="0" indent="0" algn="l" rtl="0" fontAlgn="base">
              <a:buNone/>
            </a:pPr>
            <a:r>
              <a:rPr lang="en-US" sz="2400" u="none" strike="noStrike">
                <a:solidFill>
                  <a:srgbClr val="000000"/>
                </a:solidFill>
                <a:effectLst/>
                <a:latin typeface="Gotham Medium" pitchFamily="2" charset="0"/>
              </a:rPr>
              <a:t>Sleep is vital for both physical and mental health.</a:t>
            </a:r>
            <a:r>
              <a:rPr lang="en-US" sz="2400">
                <a:solidFill>
                  <a:srgbClr val="000000"/>
                </a:solidFill>
                <a:effectLst/>
                <a:latin typeface="Gotham Medium" pitchFamily="2" charset="0"/>
              </a:rPr>
              <a:t>​</a:t>
            </a:r>
          </a:p>
          <a:p>
            <a:pPr marL="0" indent="0" algn="l" rtl="0" fontAlgn="base">
              <a:buNone/>
            </a:pPr>
            <a:r>
              <a:rPr lang="en-US" sz="2400" u="none" strike="noStrike">
                <a:solidFill>
                  <a:srgbClr val="000000"/>
                </a:solidFill>
                <a:effectLst/>
                <a:latin typeface="Gotham Medium" pitchFamily="2" charset="0"/>
              </a:rPr>
              <a:t>Sleep hygiene strategies can be applied to improve the quality of your sleep.</a:t>
            </a:r>
            <a:r>
              <a:rPr lang="en-US" sz="2400">
                <a:solidFill>
                  <a:srgbClr val="000000"/>
                </a:solidFill>
                <a:effectLst/>
                <a:latin typeface="Gotham Medium" pitchFamily="2" charset="0"/>
              </a:rPr>
              <a:t>​</a:t>
            </a:r>
          </a:p>
          <a:p>
            <a:pPr marL="0" indent="0" algn="l" rtl="0" fontAlgn="base">
              <a:buNone/>
            </a:pPr>
            <a:r>
              <a:rPr lang="en-US" sz="2400" u="none" strike="noStrike">
                <a:solidFill>
                  <a:srgbClr val="000000"/>
                </a:solidFill>
                <a:effectLst/>
                <a:latin typeface="Gotham Medium" pitchFamily="2" charset="0"/>
              </a:rPr>
              <a:t>Brief napping can be used as a wellness tool.</a:t>
            </a:r>
            <a:r>
              <a:rPr lang="en-US" sz="2400">
                <a:solidFill>
                  <a:srgbClr val="000000"/>
                </a:solidFill>
                <a:effectLst/>
                <a:latin typeface="Gotham Medium" pitchFamily="2" charset="0"/>
              </a:rPr>
              <a:t>​</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01F9E692-5C00-CAA6-135F-95986F7F04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2298142"/>
            <a:ext cx="231562" cy="231562"/>
          </a:xfrm>
          <a:prstGeom prst="rect">
            <a:avLst/>
          </a:prstGeom>
        </p:spPr>
      </p:pic>
      <p:pic>
        <p:nvPicPr>
          <p:cNvPr id="6" name="Picture 5">
            <a:extLst>
              <a:ext uri="{FF2B5EF4-FFF2-40B4-BE49-F238E27FC236}">
                <a16:creationId xmlns:a16="http://schemas.microsoft.com/office/drawing/2014/main" id="{A3DD20AA-6764-55BD-0BB3-1EA564A7A2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2740303"/>
            <a:ext cx="231562" cy="231562"/>
          </a:xfrm>
          <a:prstGeom prst="rect">
            <a:avLst/>
          </a:prstGeom>
        </p:spPr>
      </p:pic>
      <p:pic>
        <p:nvPicPr>
          <p:cNvPr id="15" name="Picture 14">
            <a:extLst>
              <a:ext uri="{FF2B5EF4-FFF2-40B4-BE49-F238E27FC236}">
                <a16:creationId xmlns:a16="http://schemas.microsoft.com/office/drawing/2014/main" id="{DF8DBF41-93B8-F3E6-072B-A3FC94D79A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3543713"/>
            <a:ext cx="231562" cy="231562"/>
          </a:xfrm>
          <a:prstGeom prst="rect">
            <a:avLst/>
          </a:prstGeom>
        </p:spPr>
      </p:pic>
      <p:sp>
        <p:nvSpPr>
          <p:cNvPr id="16" name="TextBox 15">
            <a:extLst>
              <a:ext uri="{FF2B5EF4-FFF2-40B4-BE49-F238E27FC236}">
                <a16:creationId xmlns:a16="http://schemas.microsoft.com/office/drawing/2014/main" id="{E9EC508D-2FDD-02D1-930F-9F77DAABC2AA}"/>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17" name="Picture 16">
            <a:extLst>
              <a:ext uri="{FF2B5EF4-FFF2-40B4-BE49-F238E27FC236}">
                <a16:creationId xmlns:a16="http://schemas.microsoft.com/office/drawing/2014/main" id="{80014E65-C3DF-8565-76CE-F003A44051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6211" y="4341066"/>
            <a:ext cx="1050673" cy="1072115"/>
          </a:xfrm>
          <a:prstGeom prst="rect">
            <a:avLst/>
          </a:prstGeom>
        </p:spPr>
      </p:pic>
      <p:pic>
        <p:nvPicPr>
          <p:cNvPr id="18" name="Picture 17">
            <a:extLst>
              <a:ext uri="{FF2B5EF4-FFF2-40B4-BE49-F238E27FC236}">
                <a16:creationId xmlns:a16="http://schemas.microsoft.com/office/drawing/2014/main" id="{87060F8F-BB1A-B77E-34B5-05C5AC6181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3337" y="190195"/>
            <a:ext cx="786181" cy="848879"/>
          </a:xfrm>
          <a:prstGeom prst="rect">
            <a:avLst/>
          </a:prstGeom>
        </p:spPr>
      </p:pic>
    </p:spTree>
    <p:extLst>
      <p:ext uri="{BB962C8B-B14F-4D97-AF65-F5344CB8AC3E}">
        <p14:creationId xmlns:p14="http://schemas.microsoft.com/office/powerpoint/2010/main" val="2077451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3038327"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p>
          <a:p>
            <a:endParaRPr lang="en-US"/>
          </a:p>
          <a:p>
            <a:endParaRPr lang="en-US"/>
          </a:p>
          <a:p>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341097" y="472368"/>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235247" y="1806865"/>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0812" y="4869803"/>
            <a:ext cx="2496062" cy="1650174"/>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235247" y="6345401"/>
            <a:ext cx="6098400" cy="246221"/>
          </a:xfrm>
          <a:prstGeom prst="rect">
            <a:avLst/>
          </a:prstGeom>
          <a:noFill/>
        </p:spPr>
        <p:txBody>
          <a:bodyPr wrap="square">
            <a:spAutoFit/>
          </a:bodyPr>
          <a:lstStyle/>
          <a:p>
            <a:pPr algn="ctr"/>
            <a:r>
              <a:rPr lang="en-US" sz="1000" b="0" i="0" u="none" strike="noStrike">
                <a:solidFill>
                  <a:srgbClr val="898989"/>
                </a:solidFill>
                <a:effectLst/>
                <a:latin typeface="Calibri" panose="020F0502020204030204" pitchFamily="34" charset="0"/>
              </a:rPr>
              <a:t>© University of Central Florida</a:t>
            </a:r>
            <a:r>
              <a:rPr lang="en-US" sz="1000" b="0" i="0">
                <a:solidFill>
                  <a:srgbClr val="898989"/>
                </a:solidFill>
                <a:effectLst/>
                <a:latin typeface="Calibri" panose="020F0502020204030204" pitchFamily="34" charset="0"/>
              </a:rPr>
              <a:t>​</a:t>
            </a:r>
            <a:endParaRPr lang="en-US" sz="1000"/>
          </a:p>
        </p:txBody>
      </p:sp>
      <p:pic>
        <p:nvPicPr>
          <p:cNvPr id="7" name="Picture 6">
            <a:extLst>
              <a:ext uri="{FF2B5EF4-FFF2-40B4-BE49-F238E27FC236}">
                <a16:creationId xmlns:a16="http://schemas.microsoft.com/office/drawing/2014/main" id="{C731A155-618B-3146-C421-FC9F500E5A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3652" y="3522015"/>
            <a:ext cx="1347788" cy="1347788"/>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83E239F2-FD4E-6C6A-1D01-C387B1D13A97}"/>
              </a:ext>
            </a:extLst>
          </p:cNvPr>
          <p:cNvSpPr txBox="1"/>
          <p:nvPr/>
        </p:nvSpPr>
        <p:spPr>
          <a:xfrm>
            <a:off x="2667000" y="618086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673876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97FC5230-FC3E-C72C-8CE7-9730F658CB16}"/>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5" name="Picture 4" descr="A logo with blue circles&#10;&#10;Description automatically generated">
            <a:extLst>
              <a:ext uri="{FF2B5EF4-FFF2-40B4-BE49-F238E27FC236}">
                <a16:creationId xmlns:a16="http://schemas.microsoft.com/office/drawing/2014/main" id="{3DB5EAB6-CEFC-B7D8-8F60-2CF2E63F6E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C7FB9279-CB70-BC68-13C4-96DA56125B2B}"/>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6694F801-3C82-54D5-156C-F7E562D93276}"/>
              </a:ext>
            </a:extLst>
          </p:cNvPr>
          <p:cNvSpPr txBox="1"/>
          <p:nvPr/>
        </p:nvSpPr>
        <p:spPr>
          <a:xfrm>
            <a:off x="2747010" y="630659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9" name="Picture 8">
            <a:extLst>
              <a:ext uri="{FF2B5EF4-FFF2-40B4-BE49-F238E27FC236}">
                <a16:creationId xmlns:a16="http://schemas.microsoft.com/office/drawing/2014/main" id="{5618013C-20A1-BCE2-0E26-0E5D4C87B8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9049" y="3429000"/>
            <a:ext cx="1386551" cy="1386551"/>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368782" y="305372"/>
            <a:ext cx="3189971" cy="2770632"/>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38200" y="1829468"/>
            <a:ext cx="8876759" cy="4351338"/>
          </a:xfrm>
        </p:spPr>
        <p:txBody>
          <a:bodyPr>
            <a:normAutofit/>
          </a:bodyPr>
          <a:lstStyle/>
          <a:p>
            <a:pPr marL="342900" lvl="1" indent="0">
              <a:lnSpc>
                <a:spcPct val="100000"/>
              </a:lnSpc>
              <a:spcAft>
                <a:spcPts val="1200"/>
              </a:spcAft>
              <a:buNone/>
            </a:pPr>
            <a:r>
              <a:rPr lang="en-US" b="1" i="1">
                <a:latin typeface="Gotham Medium" pitchFamily="50" charset="0"/>
              </a:rPr>
              <a:t>Define </a:t>
            </a:r>
            <a:r>
              <a:rPr lang="en-US">
                <a:latin typeface="Gotham Medium" pitchFamily="50" charset="0"/>
              </a:rPr>
              <a:t>sleep</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Discuss </a:t>
            </a:r>
            <a:r>
              <a:rPr lang="en-US">
                <a:latin typeface="Gotham Medium" pitchFamily="50" charset="0"/>
              </a:rPr>
              <a:t>why sleep is important to health promotion​</a:t>
            </a:r>
          </a:p>
          <a:p>
            <a:pPr marL="342900" lvl="1" indent="0">
              <a:lnSpc>
                <a:spcPct val="100000"/>
              </a:lnSpc>
              <a:spcAft>
                <a:spcPts val="1200"/>
              </a:spcAft>
              <a:buNone/>
            </a:pPr>
            <a:r>
              <a:rPr lang="en-US" b="1" i="1">
                <a:latin typeface="Gotham Medium" pitchFamily="50" charset="0"/>
              </a:rPr>
              <a:t>Identify </a:t>
            </a:r>
            <a:r>
              <a:rPr lang="en-US">
                <a:latin typeface="Gotham Medium" pitchFamily="50" charset="0"/>
              </a:rPr>
              <a:t>sleep hygiene practices</a:t>
            </a:r>
            <a:r>
              <a:rPr lang="en-US" b="1" i="1">
                <a:latin typeface="Gotham Medium" pitchFamily="50" charset="0"/>
              </a:rPr>
              <a:t>​</a:t>
            </a:r>
          </a:p>
          <a:p>
            <a:pPr marL="342900" lvl="1" indent="0">
              <a:lnSpc>
                <a:spcPct val="100000"/>
              </a:lnSpc>
              <a:spcAft>
                <a:spcPts val="1200"/>
              </a:spcAft>
              <a:buNone/>
            </a:pPr>
            <a:r>
              <a:rPr lang="en-US" b="1" i="1">
                <a:latin typeface="Gotham Medium" pitchFamily="50" charset="0"/>
              </a:rPr>
              <a:t>Implement </a:t>
            </a:r>
            <a:r>
              <a:rPr lang="en-US">
                <a:latin typeface="Gotham Medium" pitchFamily="50" charset="0"/>
              </a:rPr>
              <a:t>techniques such as structured napping, sleep hygiene, and CBT for your health promotion​</a:t>
            </a:r>
          </a:p>
          <a:p>
            <a:pPr marL="342900" lvl="1" indent="0">
              <a:lnSpc>
                <a:spcPct val="100000"/>
              </a:lnSpc>
              <a:spcAft>
                <a:spcPts val="1200"/>
              </a:spcAft>
              <a:buNone/>
            </a:pPr>
            <a:r>
              <a:rPr lang="en-US" b="1" i="1">
                <a:latin typeface="Gotham Medium" pitchFamily="50" charset="0"/>
              </a:rPr>
              <a:t>Reflect </a:t>
            </a:r>
            <a:r>
              <a:rPr lang="en-US">
                <a:latin typeface="Gotham Medium" pitchFamily="50" charset="0"/>
              </a:rPr>
              <a:t>on experience with practicing these techniques. </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1903767"/>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2495884"/>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311308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3689542"/>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4606891"/>
            <a:ext cx="231562" cy="231562"/>
          </a:xfrm>
          <a:prstGeom prst="rect">
            <a:avLst/>
          </a:prstGeom>
        </p:spPr>
      </p:pic>
      <p:sp>
        <p:nvSpPr>
          <p:cNvPr id="5" name="TextBox 4">
            <a:extLst>
              <a:ext uri="{FF2B5EF4-FFF2-40B4-BE49-F238E27FC236}">
                <a16:creationId xmlns:a16="http://schemas.microsoft.com/office/drawing/2014/main" id="{75D5CECB-8B71-3385-754C-FF1C16603B4E}"/>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377190" y="365125"/>
            <a:ext cx="11452860" cy="1325563"/>
          </a:xfrm>
        </p:spPr>
        <p:txBody>
          <a:bodyPr>
            <a:normAutofit/>
          </a:bodyPr>
          <a:lstStyle/>
          <a:p>
            <a:pPr algn="ctr"/>
            <a:r>
              <a:rPr lang="en-US" sz="3600" u="none" strike="noStrike">
                <a:solidFill>
                  <a:srgbClr val="000000"/>
                </a:solidFill>
                <a:effectLst/>
                <a:latin typeface="Gotham Bold" pitchFamily="50" charset="0"/>
              </a:rPr>
              <a:t>What is Sleep Hygiene &amp; Structured Napping?</a:t>
            </a:r>
            <a:endParaRPr lang="en-US" sz="3600">
              <a:latin typeface="Gotham Bold" pitchFamily="50"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701643"/>
            <a:ext cx="4754880" cy="4754880"/>
          </a:xfrm>
          <a:prstGeom prst="rect">
            <a:avLst/>
          </a:prstGeom>
        </p:spPr>
      </p:pic>
      <p:sp>
        <p:nvSpPr>
          <p:cNvPr id="6" name="TextBox 5">
            <a:extLst>
              <a:ext uri="{FF2B5EF4-FFF2-40B4-BE49-F238E27FC236}">
                <a16:creationId xmlns:a16="http://schemas.microsoft.com/office/drawing/2014/main" id="{42F61BF8-A803-C95F-59EE-CA7B15909929}"/>
              </a:ext>
            </a:extLst>
          </p:cNvPr>
          <p:cNvSpPr txBox="1"/>
          <p:nvPr/>
        </p:nvSpPr>
        <p:spPr>
          <a:xfrm>
            <a:off x="1351597" y="3109587"/>
            <a:ext cx="3728086" cy="1938992"/>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Sleep hygiene </a:t>
            </a:r>
            <a:r>
              <a:rPr lang="en-US" sz="2400" u="none" strike="noStrike">
                <a:solidFill>
                  <a:srgbClr val="000000"/>
                </a:solidFill>
                <a:effectLst/>
                <a:latin typeface="Gotham Medium" pitchFamily="2" charset="0"/>
              </a:rPr>
              <a:t>are recommended habits and behaviors that promote healthy sleep </a:t>
            </a:r>
            <a:endParaRPr lang="en-US" sz="2400">
              <a:latin typeface="Gotham Medium" pitchFamily="2" charset="0"/>
            </a:endParaRPr>
          </a:p>
        </p:txBody>
      </p:sp>
      <p:pic>
        <p:nvPicPr>
          <p:cNvPr id="7" name="Picture 6">
            <a:extLst>
              <a:ext uri="{FF2B5EF4-FFF2-40B4-BE49-F238E27FC236}">
                <a16:creationId xmlns:a16="http://schemas.microsoft.com/office/drawing/2014/main" id="{51D52E3A-5CAB-D70D-4052-AB0E380E5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922" y="1690688"/>
            <a:ext cx="4754880" cy="4754880"/>
          </a:xfrm>
          <a:prstGeom prst="rect">
            <a:avLst/>
          </a:prstGeom>
        </p:spPr>
      </p:pic>
      <p:sp>
        <p:nvSpPr>
          <p:cNvPr id="8" name="TextBox 7">
            <a:extLst>
              <a:ext uri="{FF2B5EF4-FFF2-40B4-BE49-F238E27FC236}">
                <a16:creationId xmlns:a16="http://schemas.microsoft.com/office/drawing/2014/main" id="{E7188DD9-4227-7C1E-80C8-E55B00EDCCBB}"/>
              </a:ext>
            </a:extLst>
          </p:cNvPr>
          <p:cNvSpPr txBox="1"/>
          <p:nvPr/>
        </p:nvSpPr>
        <p:spPr>
          <a:xfrm>
            <a:off x="7176137" y="2492844"/>
            <a:ext cx="3600449" cy="3046988"/>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Structured</a:t>
            </a:r>
            <a:r>
              <a:rPr lang="en-US" sz="2400" u="none" strike="noStrike">
                <a:solidFill>
                  <a:srgbClr val="000000"/>
                </a:solidFill>
                <a:effectLst/>
                <a:latin typeface="Gotham Medium" pitchFamily="2" charset="0"/>
              </a:rPr>
              <a:t> or </a:t>
            </a:r>
            <a:r>
              <a:rPr lang="en-US" sz="2400" b="1" u="none" strike="noStrike">
                <a:solidFill>
                  <a:srgbClr val="000000"/>
                </a:solidFill>
                <a:effectLst/>
                <a:latin typeface="Gotham Medium" pitchFamily="2" charset="0"/>
              </a:rPr>
              <a:t>strategic napping </a:t>
            </a:r>
            <a:r>
              <a:rPr lang="en-US" sz="2400" u="none" strike="noStrike">
                <a:solidFill>
                  <a:srgbClr val="000000"/>
                </a:solidFill>
                <a:effectLst/>
                <a:latin typeface="Gotham Medium" pitchFamily="2" charset="0"/>
              </a:rPr>
              <a:t>is brief, intentional naps that can be used to promote wellness, feeling more relaxed, refreshed, and cognitive alertness </a:t>
            </a:r>
            <a:r>
              <a:rPr lang="en-US" sz="2000" u="none" strike="noStrike">
                <a:solidFill>
                  <a:srgbClr val="000000"/>
                </a:solidFill>
                <a:effectLst/>
                <a:latin typeface="Gotham Medium" pitchFamily="2" charset="0"/>
              </a:rPr>
              <a:t>​</a:t>
            </a:r>
            <a:endParaRPr lang="en-US" sz="2000">
              <a:latin typeface="Gotham Medium" pitchFamily="2" charset="0"/>
            </a:endParaRPr>
          </a:p>
        </p:txBody>
      </p:sp>
      <p:sp>
        <p:nvSpPr>
          <p:cNvPr id="9" name="TextBox 8">
            <a:extLst>
              <a:ext uri="{FF2B5EF4-FFF2-40B4-BE49-F238E27FC236}">
                <a16:creationId xmlns:a16="http://schemas.microsoft.com/office/drawing/2014/main" id="{A25D3BC1-2084-EB7F-5007-80036D27799E}"/>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721" y="4143355"/>
            <a:ext cx="1336831" cy="1364114"/>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7601" y="5487882"/>
            <a:ext cx="1211173" cy="1235892"/>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6303" y="5181781"/>
            <a:ext cx="1050673" cy="1072115"/>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787" y="1041857"/>
            <a:ext cx="1050673" cy="107211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3021" y="5829459"/>
            <a:ext cx="2411858" cy="2461080"/>
          </a:xfrm>
          <a:prstGeom prst="rect">
            <a:avLst/>
          </a:prstGeom>
        </p:spPr>
      </p:pic>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67689" y="788376"/>
            <a:ext cx="6306942" cy="3759516"/>
          </a:xfrm>
        </p:spPr>
        <p:txBody>
          <a:bodyPr>
            <a:normAutofit/>
          </a:bodyPr>
          <a:lstStyle/>
          <a:p>
            <a:pPr marL="0" indent="0">
              <a:spcBef>
                <a:spcPts val="0"/>
              </a:spcBef>
              <a:buNone/>
            </a:pPr>
            <a:r>
              <a:rPr lang="en-US" sz="2400">
                <a:latin typeface="Gotham Medium" pitchFamily="50" charset="0"/>
                <a:ea typeface="Calibri" panose="020F0502020204030204" pitchFamily="34" charset="0"/>
                <a:cs typeface="Calibri"/>
              </a:rPr>
              <a:t>Sleep is vital to one's overall health and well-being. Poor quality sleep is associated with a multitude of long-term negative health outcomes, such as:</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Mortality </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Diabetes </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Hypertension</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Cardiovascular diseases </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Coronary heart diseases</a:t>
            </a:r>
          </a:p>
          <a:p>
            <a:pPr marL="800100" lvl="1" indent="-342900">
              <a:spcBef>
                <a:spcPts val="0"/>
              </a:spcBef>
              <a:buFont typeface="Calibri" panose="020F0502020204030204" pitchFamily="34" charset="0"/>
              <a:buChar char="-"/>
            </a:pPr>
            <a:r>
              <a:rPr lang="en-US">
                <a:latin typeface="Gotham Medium" pitchFamily="50" charset="0"/>
                <a:ea typeface="Calibri" panose="020F0502020204030204" pitchFamily="34" charset="0"/>
                <a:cs typeface="Calibri"/>
              </a:rPr>
              <a:t>Obesity</a:t>
            </a:r>
          </a:p>
        </p:txBody>
      </p:sp>
      <p:sp>
        <p:nvSpPr>
          <p:cNvPr id="6" name="Oval 5">
            <a:extLst>
              <a:ext uri="{FF2B5EF4-FFF2-40B4-BE49-F238E27FC236}">
                <a16:creationId xmlns:a16="http://schemas.microsoft.com/office/drawing/2014/main" id="{22DA058F-D6F5-5FDA-E841-59C00D11DC09}"/>
              </a:ext>
            </a:extLst>
          </p:cNvPr>
          <p:cNvSpPr/>
          <p:nvPr/>
        </p:nvSpPr>
        <p:spPr>
          <a:xfrm>
            <a:off x="687728" y="400708"/>
            <a:ext cx="4892475" cy="4901824"/>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100031" y="686743"/>
            <a:ext cx="4067867" cy="3970318"/>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Why are </a:t>
            </a:r>
          </a:p>
          <a:p>
            <a:pPr algn="ctr"/>
            <a:r>
              <a:rPr lang="en-US" sz="3600" b="1">
                <a:solidFill>
                  <a:schemeClr val="bg1"/>
                </a:solidFill>
                <a:latin typeface="Gotham Bold" pitchFamily="50" charset="0"/>
                <a:ea typeface="Calibri" panose="020F0502020204030204" pitchFamily="34" charset="0"/>
                <a:cs typeface="Calibri"/>
              </a:rPr>
              <a:t>Sleep Hygiene &amp; Structured Napping ​</a:t>
            </a:r>
          </a:p>
          <a:p>
            <a:pPr algn="ctr"/>
            <a:r>
              <a:rPr lang="en-US" sz="3600" b="1">
                <a:solidFill>
                  <a:schemeClr val="bg1"/>
                </a:solidFill>
                <a:latin typeface="Gotham Bold" pitchFamily="50" charset="0"/>
                <a:ea typeface="Calibri" panose="020F0502020204030204" pitchFamily="34" charset="0"/>
                <a:cs typeface="Calibri"/>
              </a:rPr>
              <a:t>Important for Health Promotion?</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667689" y="4657061"/>
            <a:ext cx="6476230" cy="158983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2400">
                <a:latin typeface="Gotham Medium" pitchFamily="50" charset="0"/>
                <a:ea typeface="Calibri" panose="020F0502020204030204" pitchFamily="34" charset="0"/>
                <a:cs typeface="Calibri"/>
              </a:rPr>
              <a:t>Structured napping is ideal for wellness. Preliminary studies have shown that a brief 20-minute nap is associated with increased cognitive alertness and fewer cognitive errors.</a:t>
            </a:r>
            <a:endParaRPr lang="en-US"/>
          </a:p>
        </p:txBody>
      </p:sp>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3021" y="-1077022"/>
            <a:ext cx="1728489" cy="1763765"/>
          </a:xfrm>
          <a:prstGeom prst="rect">
            <a:avLst/>
          </a:prstGeom>
        </p:spPr>
      </p:pic>
      <p:sp>
        <p:nvSpPr>
          <p:cNvPr id="2" name="TextBox 1">
            <a:extLst>
              <a:ext uri="{FF2B5EF4-FFF2-40B4-BE49-F238E27FC236}">
                <a16:creationId xmlns:a16="http://schemas.microsoft.com/office/drawing/2014/main" id="{43C49958-22EB-E63C-5B50-FDFA9DFF81BF}"/>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10276230" y="175779"/>
            <a:ext cx="1789753" cy="1554480"/>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527524" y="301596"/>
            <a:ext cx="10894142" cy="702085"/>
          </a:xfrm>
        </p:spPr>
        <p:txBody>
          <a:bodyPr anchor="ctr">
            <a:normAutofit/>
          </a:bodyPr>
          <a:lstStyle/>
          <a:p>
            <a:r>
              <a:rPr lang="en-US" sz="3600" b="1">
                <a:latin typeface="Gotham Bold" pitchFamily="50" charset="0"/>
                <a:ea typeface="Calibri" panose="020F0502020204030204" pitchFamily="34" charset="0"/>
                <a:cs typeface="Calibri"/>
              </a:rPr>
              <a:t>Sleep Hygiene ​Tips</a:t>
            </a:r>
            <a:endParaRPr lang="en-US" sz="360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527524" y="1120139"/>
            <a:ext cx="11134093" cy="4943505"/>
          </a:xfrm>
        </p:spPr>
        <p:txBody>
          <a:bodyPr anchor="ctr">
            <a:noAutofit/>
          </a:bodyPr>
          <a:lstStyle/>
          <a:p>
            <a:pPr marL="342900" lvl="1" indent="0">
              <a:lnSpc>
                <a:spcPct val="100000"/>
              </a:lnSpc>
              <a:spcAft>
                <a:spcPts val="1200"/>
              </a:spcAft>
              <a:buNone/>
            </a:pPr>
            <a:r>
              <a:rPr lang="en-US">
                <a:latin typeface="Gotham Medium" pitchFamily="50" charset="0"/>
              </a:rPr>
              <a:t>Stick to a sleep schedule.</a:t>
            </a:r>
          </a:p>
          <a:p>
            <a:pPr marL="342900" lvl="1" indent="0">
              <a:lnSpc>
                <a:spcPct val="100000"/>
              </a:lnSpc>
              <a:spcAft>
                <a:spcPts val="1200"/>
              </a:spcAft>
              <a:buNone/>
            </a:pPr>
            <a:r>
              <a:rPr lang="en-US">
                <a:latin typeface="Gotham Medium" pitchFamily="50" charset="0"/>
              </a:rPr>
              <a:t>Practice a relaxing bedtime ritual, such as drinking tea or using lavender essential oil.</a:t>
            </a:r>
          </a:p>
          <a:p>
            <a:pPr marL="342900" lvl="1" indent="0">
              <a:lnSpc>
                <a:spcPct val="100000"/>
              </a:lnSpc>
              <a:spcAft>
                <a:spcPts val="1200"/>
              </a:spcAft>
              <a:buNone/>
            </a:pPr>
            <a:r>
              <a:rPr lang="en-US">
                <a:latin typeface="Gotham Medium" pitchFamily="50" charset="0"/>
              </a:rPr>
              <a:t>Exercise daily (but not too late in the day).</a:t>
            </a:r>
          </a:p>
          <a:p>
            <a:pPr marL="342900" lvl="1" indent="0">
              <a:lnSpc>
                <a:spcPct val="100000"/>
              </a:lnSpc>
              <a:spcAft>
                <a:spcPts val="1200"/>
              </a:spcAft>
              <a:buNone/>
            </a:pPr>
            <a:r>
              <a:rPr lang="en-US">
                <a:latin typeface="Gotham Medium" pitchFamily="50" charset="0"/>
              </a:rPr>
              <a:t>Consider using sleep aids such as, blackout curtains, eye shades, ear plugs, or "white noise" machines.</a:t>
            </a:r>
          </a:p>
          <a:p>
            <a:pPr marL="342900" lvl="1" indent="0">
              <a:lnSpc>
                <a:spcPct val="100000"/>
              </a:lnSpc>
              <a:spcAft>
                <a:spcPts val="1200"/>
              </a:spcAft>
              <a:buNone/>
            </a:pPr>
            <a:r>
              <a:rPr lang="en-US">
                <a:latin typeface="Gotham Medium" pitchFamily="50" charset="0"/>
              </a:rPr>
              <a:t>Evaluate your room. </a:t>
            </a:r>
          </a:p>
          <a:p>
            <a:pPr marL="342900" lvl="1" indent="0">
              <a:lnSpc>
                <a:spcPct val="100000"/>
              </a:lnSpc>
              <a:spcAft>
                <a:spcPts val="1200"/>
              </a:spcAft>
              <a:buNone/>
            </a:pPr>
            <a:r>
              <a:rPr lang="en-US">
                <a:latin typeface="Gotham Medium" pitchFamily="50" charset="0"/>
              </a:rPr>
              <a:t>Use bright light to help manage your circadian rhythms.</a:t>
            </a:r>
          </a:p>
          <a:p>
            <a:pPr marL="342900" lvl="1" indent="0">
              <a:lnSpc>
                <a:spcPct val="100000"/>
              </a:lnSpc>
              <a:spcAft>
                <a:spcPts val="1200"/>
              </a:spcAft>
              <a:buNone/>
            </a:pPr>
            <a:r>
              <a:rPr lang="en-US">
                <a:latin typeface="Gotham Medium" pitchFamily="50" charset="0"/>
              </a:rPr>
              <a:t>Wind down. </a:t>
            </a: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1416082"/>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1969912"/>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2885176"/>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3473470"/>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4417830"/>
            <a:ext cx="231562" cy="231562"/>
          </a:xfrm>
          <a:prstGeom prst="rect">
            <a:avLst/>
          </a:prstGeom>
        </p:spPr>
      </p:pic>
      <p:pic>
        <p:nvPicPr>
          <p:cNvPr id="5" name="Picture 4">
            <a:extLst>
              <a:ext uri="{FF2B5EF4-FFF2-40B4-BE49-F238E27FC236}">
                <a16:creationId xmlns:a16="http://schemas.microsoft.com/office/drawing/2014/main" id="{A9736583-A82A-5F8F-FEBC-30C1738140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5008001"/>
            <a:ext cx="231562" cy="231562"/>
          </a:xfrm>
          <a:prstGeom prst="rect">
            <a:avLst/>
          </a:prstGeom>
        </p:spPr>
      </p:pic>
      <p:pic>
        <p:nvPicPr>
          <p:cNvPr id="11" name="Picture 10">
            <a:extLst>
              <a:ext uri="{FF2B5EF4-FFF2-40B4-BE49-F238E27FC236}">
                <a16:creationId xmlns:a16="http://schemas.microsoft.com/office/drawing/2014/main" id="{3E3B6B9C-8694-89A6-EEDC-0FEC84196B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5596783"/>
            <a:ext cx="231562" cy="231562"/>
          </a:xfrm>
          <a:prstGeom prst="rect">
            <a:avLst/>
          </a:prstGeom>
        </p:spPr>
      </p:pic>
      <p:sp>
        <p:nvSpPr>
          <p:cNvPr id="12" name="TextBox 11">
            <a:extLst>
              <a:ext uri="{FF2B5EF4-FFF2-40B4-BE49-F238E27FC236}">
                <a16:creationId xmlns:a16="http://schemas.microsoft.com/office/drawing/2014/main" id="{5746CB0F-65AB-B802-004A-EAC1B9606D88}"/>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4382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CE94B438-DFFD-A496-C9EA-B9227A280711}"/>
              </a:ext>
            </a:extLst>
          </p:cNvPr>
          <p:cNvPicPr>
            <a:picLocks noChangeAspect="1"/>
          </p:cNvPicPr>
          <p:nvPr/>
        </p:nvPicPr>
        <p:blipFill rotWithShape="1">
          <a:blip r:embed="rId3">
            <a:extLst>
              <a:ext uri="{28A0092B-C50C-407E-A947-70E740481C1C}">
                <a14:useLocalDpi xmlns:a14="http://schemas.microsoft.com/office/drawing/2010/main" val="0"/>
              </a:ext>
            </a:extLst>
          </a:blip>
          <a:srcRect t="1000" b="1000"/>
          <a:stretch/>
        </p:blipFill>
        <p:spPr>
          <a:xfrm>
            <a:off x="4404360" y="2044491"/>
            <a:ext cx="3383280" cy="3383280"/>
          </a:xfrm>
          <a:prstGeom prst="rect">
            <a:avLst/>
          </a:prstGeom>
        </p:spPr>
      </p:pic>
      <p:pic>
        <p:nvPicPr>
          <p:cNvPr id="12" name="Picture 11">
            <a:extLst>
              <a:ext uri="{FF2B5EF4-FFF2-40B4-BE49-F238E27FC236}">
                <a16:creationId xmlns:a16="http://schemas.microsoft.com/office/drawing/2014/main" id="{FF6D6E83-9486-EAF7-71E8-E26FF8A1A3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867" y="2044491"/>
            <a:ext cx="3383280" cy="3383280"/>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838200" y="338804"/>
            <a:ext cx="10515600" cy="947215"/>
          </a:xfrm>
        </p:spPr>
        <p:txBody>
          <a:bodyPr>
            <a:normAutofit/>
          </a:bodyPr>
          <a:lstStyle/>
          <a:p>
            <a:pPr algn="ctr"/>
            <a:r>
              <a:rPr lang="en-US" sz="3600">
                <a:latin typeface="Gotham Bold" pitchFamily="50" charset="0"/>
              </a:rPr>
              <a:t>Structured Napping ​Tips</a:t>
            </a:r>
          </a:p>
        </p:txBody>
      </p:sp>
      <p:sp>
        <p:nvSpPr>
          <p:cNvPr id="3" name="TextBox 2">
            <a:extLst>
              <a:ext uri="{FF2B5EF4-FFF2-40B4-BE49-F238E27FC236}">
                <a16:creationId xmlns:a16="http://schemas.microsoft.com/office/drawing/2014/main" id="{36BE3E3B-7273-F15D-13E3-3D39BEA2E985}"/>
              </a:ext>
            </a:extLst>
          </p:cNvPr>
          <p:cNvSpPr txBox="1"/>
          <p:nvPr/>
        </p:nvSpPr>
        <p:spPr>
          <a:xfrm>
            <a:off x="925830" y="3320630"/>
            <a:ext cx="2411730" cy="830997"/>
          </a:xfrm>
          <a:prstGeom prst="rect">
            <a:avLst/>
          </a:prstGeom>
          <a:noFill/>
        </p:spPr>
        <p:txBody>
          <a:bodyPr wrap="square" rtlCol="0">
            <a:spAutoFit/>
          </a:bodyPr>
          <a:lstStyle/>
          <a:p>
            <a:pPr algn="ctr"/>
            <a:r>
              <a:rPr lang="en-US" sz="2400">
                <a:solidFill>
                  <a:srgbClr val="111111"/>
                </a:solidFill>
                <a:effectLst/>
                <a:latin typeface="Gotham Medium" pitchFamily="2" charset="0"/>
              </a:rPr>
              <a:t>Keep naps short</a:t>
            </a:r>
            <a:endParaRPr lang="en-US" sz="2400">
              <a:latin typeface="Gotham Medium" pitchFamily="2" charset="0"/>
            </a:endParaRPr>
          </a:p>
        </p:txBody>
      </p:sp>
      <p:sp>
        <p:nvSpPr>
          <p:cNvPr id="14" name="TextBox 13">
            <a:extLst>
              <a:ext uri="{FF2B5EF4-FFF2-40B4-BE49-F238E27FC236}">
                <a16:creationId xmlns:a16="http://schemas.microsoft.com/office/drawing/2014/main" id="{BC022AC0-4791-96EE-E182-A8D05614C7E3}"/>
              </a:ext>
            </a:extLst>
          </p:cNvPr>
          <p:cNvSpPr txBox="1"/>
          <p:nvPr/>
        </p:nvSpPr>
        <p:spPr>
          <a:xfrm>
            <a:off x="4869181" y="3135965"/>
            <a:ext cx="2411730" cy="1200329"/>
          </a:xfrm>
          <a:prstGeom prst="rect">
            <a:avLst/>
          </a:prstGeom>
          <a:noFill/>
        </p:spPr>
        <p:txBody>
          <a:bodyPr wrap="square" rtlCol="0">
            <a:spAutoFit/>
          </a:bodyPr>
          <a:lstStyle/>
          <a:p>
            <a:pPr algn="ctr"/>
            <a:r>
              <a:rPr lang="en-US" sz="2400">
                <a:solidFill>
                  <a:srgbClr val="111111"/>
                </a:solidFill>
                <a:effectLst/>
                <a:latin typeface="Gotham Medium" pitchFamily="2" charset="0"/>
              </a:rPr>
              <a:t>Take naps in the early afternoon</a:t>
            </a:r>
            <a:endParaRPr lang="en-US" sz="2400">
              <a:latin typeface="Gotham Medium" pitchFamily="2" charset="0"/>
            </a:endParaRPr>
          </a:p>
        </p:txBody>
      </p:sp>
      <p:pic>
        <p:nvPicPr>
          <p:cNvPr id="16" name="Picture 15">
            <a:extLst>
              <a:ext uri="{FF2B5EF4-FFF2-40B4-BE49-F238E27FC236}">
                <a16:creationId xmlns:a16="http://schemas.microsoft.com/office/drawing/2014/main" id="{61B068E5-3533-80E4-B38F-42ED7941C1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6853" y="2044491"/>
            <a:ext cx="3383280" cy="3383280"/>
          </a:xfrm>
          <a:prstGeom prst="rect">
            <a:avLst/>
          </a:prstGeom>
        </p:spPr>
      </p:pic>
      <p:sp>
        <p:nvSpPr>
          <p:cNvPr id="17" name="TextBox 16">
            <a:extLst>
              <a:ext uri="{FF2B5EF4-FFF2-40B4-BE49-F238E27FC236}">
                <a16:creationId xmlns:a16="http://schemas.microsoft.com/office/drawing/2014/main" id="{A897E27F-664D-3CDA-BFFE-590527AF661D}"/>
              </a:ext>
            </a:extLst>
          </p:cNvPr>
          <p:cNvSpPr txBox="1"/>
          <p:nvPr/>
        </p:nvSpPr>
        <p:spPr>
          <a:xfrm>
            <a:off x="8961118" y="3135966"/>
            <a:ext cx="2194750" cy="1200329"/>
          </a:xfrm>
          <a:prstGeom prst="rect">
            <a:avLst/>
          </a:prstGeom>
          <a:noFill/>
        </p:spPr>
        <p:txBody>
          <a:bodyPr wrap="square" rtlCol="0">
            <a:spAutoFit/>
          </a:bodyPr>
          <a:lstStyle/>
          <a:p>
            <a:pPr algn="ctr"/>
            <a:r>
              <a:rPr lang="en-US" sz="2400">
                <a:solidFill>
                  <a:srgbClr val="111111"/>
                </a:solidFill>
                <a:effectLst/>
                <a:latin typeface="Gotham Medium" pitchFamily="2" charset="0"/>
              </a:rPr>
              <a:t>Create a restful environment</a:t>
            </a:r>
            <a:endParaRPr lang="en-US" sz="2400">
              <a:latin typeface="Gotham Medium" pitchFamily="2" charset="0"/>
            </a:endParaRPr>
          </a:p>
        </p:txBody>
      </p:sp>
      <p:sp>
        <p:nvSpPr>
          <p:cNvPr id="20" name="TextBox 19">
            <a:extLst>
              <a:ext uri="{FF2B5EF4-FFF2-40B4-BE49-F238E27FC236}">
                <a16:creationId xmlns:a16="http://schemas.microsoft.com/office/drawing/2014/main" id="{AC36BB67-46D5-834F-3F27-9BE66A704482}"/>
              </a:ext>
            </a:extLst>
          </p:cNvPr>
          <p:cNvSpPr txBox="1"/>
          <p:nvPr/>
        </p:nvSpPr>
        <p:spPr>
          <a:xfrm>
            <a:off x="2667000" y="6447722"/>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219569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5707" y="214299"/>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604847" y="1534384"/>
            <a:ext cx="8982306" cy="1325563"/>
          </a:xfrm>
        </p:spPr>
        <p:txBody>
          <a:bodyPr>
            <a:normAutofit/>
          </a:bodyPr>
          <a:lstStyle/>
          <a:p>
            <a:pPr algn="ctr"/>
            <a:r>
              <a:rPr lang="en-US" sz="3600">
                <a:latin typeface="Gotham Black" pitchFamily="50" charset="0"/>
              </a:rPr>
              <a:t>Sleep ​Self-Evaluation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011680" y="3052895"/>
            <a:ext cx="7513320" cy="1251105"/>
          </a:xfrm>
        </p:spPr>
        <p:txBody>
          <a:bodyPr>
            <a:normAutofit/>
          </a:bodyPr>
          <a:lstStyle/>
          <a:p>
            <a:pPr marL="0" indent="0" algn="ctr" rtl="0" fontAlgn="base">
              <a:buNone/>
            </a:pPr>
            <a:r>
              <a:rPr lang="en-US" sz="2400" u="none" strike="noStrike">
                <a:solidFill>
                  <a:srgbClr val="000000"/>
                </a:solidFill>
                <a:effectLst/>
                <a:latin typeface="Gotham Medium" pitchFamily="2" charset="0"/>
              </a:rPr>
              <a:t>Complete the Sleep Hygiene Self-Evaluation found in your handout.</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92469" y="632008"/>
            <a:ext cx="1050673" cy="1072115"/>
          </a:xfrm>
          <a:prstGeom prst="rect">
            <a:avLst/>
          </a:prstGeom>
        </p:spPr>
      </p:pic>
      <p:sp>
        <p:nvSpPr>
          <p:cNvPr id="5" name="TextBox 4">
            <a:extLst>
              <a:ext uri="{FF2B5EF4-FFF2-40B4-BE49-F238E27FC236}">
                <a16:creationId xmlns:a16="http://schemas.microsoft.com/office/drawing/2014/main" id="{ACA6FDF6-FC6D-D302-50A0-BF361BFE156F}"/>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3" name="Picture 2">
            <a:extLst>
              <a:ext uri="{FF2B5EF4-FFF2-40B4-BE49-F238E27FC236}">
                <a16:creationId xmlns:a16="http://schemas.microsoft.com/office/drawing/2014/main" id="{2A449B8E-CC38-AE5A-3072-CF1560543B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1203" y="24067"/>
            <a:ext cx="816521" cy="833184"/>
          </a:xfrm>
          <a:prstGeom prst="rect">
            <a:avLst/>
          </a:prstGeom>
        </p:spPr>
      </p:pic>
    </p:spTree>
    <p:extLst>
      <p:ext uri="{BB962C8B-B14F-4D97-AF65-F5344CB8AC3E}">
        <p14:creationId xmlns:p14="http://schemas.microsoft.com/office/powerpoint/2010/main" val="221835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27D957D-7D13-4D39-AD2B-D6B24368BA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1347</Words>
  <Application>Microsoft Macintosh PowerPoint</Application>
  <PresentationFormat>Widescreen</PresentationFormat>
  <Paragraphs>110</Paragraphs>
  <Slides>13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Gotham Black</vt:lpstr>
      <vt:lpstr>Gotham Bold</vt:lpstr>
      <vt:lpstr>Gotham Medium</vt:lpstr>
      <vt:lpstr>Gotham Thin</vt:lpstr>
      <vt:lpstr>Office Theme</vt:lpstr>
      <vt:lpstr>Renew My Body: Sleep Hygiene &amp; Structured Napping</vt:lpstr>
      <vt:lpstr>Important  Disclosures</vt:lpstr>
      <vt:lpstr>Are you signed  up to RenewU?</vt:lpstr>
      <vt:lpstr>Objectives</vt:lpstr>
      <vt:lpstr>What is Sleep Hygiene &amp; Structured Napping?</vt:lpstr>
      <vt:lpstr>PowerPoint Presentation</vt:lpstr>
      <vt:lpstr>Sleep Hygiene ​Tips</vt:lpstr>
      <vt:lpstr>Structured Napping ​Tips</vt:lpstr>
      <vt:lpstr>Sleep ​Self-Evaluation</vt:lpstr>
      <vt:lpstr>Sleep Hygiene Small Group Debrief</vt:lpstr>
      <vt:lpstr>Conclusion</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3</cp:revision>
  <dcterms:created xsi:type="dcterms:W3CDTF">2023-07-29T19:26:57Z</dcterms:created>
  <dcterms:modified xsi:type="dcterms:W3CDTF">2023-12-14T02:22:25Z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