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60" r:id="rId5"/>
    <p:sldId id="262" r:id="rId6"/>
    <p:sldId id="306" r:id="rId7"/>
    <p:sldId id="295" r:id="rId8"/>
    <p:sldId id="267" r:id="rId9"/>
    <p:sldId id="297" r:id="rId10"/>
    <p:sldId id="327" r:id="rId11"/>
    <p:sldId id="339" r:id="rId12"/>
    <p:sldId id="329" r:id="rId13"/>
    <p:sldId id="338" r:id="rId14"/>
    <p:sldId id="330" r:id="rId15"/>
    <p:sldId id="328" r:id="rId16"/>
    <p:sldId id="331" r:id="rId17"/>
    <p:sldId id="332" r:id="rId18"/>
    <p:sldId id="333" r:id="rId19"/>
    <p:sldId id="334" r:id="rId20"/>
    <p:sldId id="335" r:id="rId21"/>
    <p:sldId id="336" r:id="rId22"/>
    <p:sldId id="337" r:id="rId23"/>
    <p:sldId id="301" r:id="rId24"/>
    <p:sldId id="266" r:id="rId25"/>
    <p:sldId id="265" r:id="rId26"/>
    <p:sldId id="296" r:id="rId27"/>
    <p:sldId id="305" r:id="rId28"/>
    <p:sldId id="324" r:id="rId29"/>
    <p:sldId id="311" r:id="rId30"/>
    <p:sldId id="304"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546ECA-2B4F-46B9-9DAD-2D474664F527}" v="103" dt="2023-11-30T09:57:09.4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50" autoAdjust="0"/>
    <p:restoredTop sz="76725" autoAdjust="0"/>
  </p:normalViewPr>
  <p:slideViewPr>
    <p:cSldViewPr snapToGrid="0">
      <p:cViewPr varScale="1">
        <p:scale>
          <a:sx n="89" d="100"/>
          <a:sy n="89" d="100"/>
        </p:scale>
        <p:origin x="1152"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Bailey" userId="S::mo803649@ucf.edu::074aace1-a02f-4b32-b10d-0f0d559392d2" providerId="AD" clId="Web-{90546ECA-2B4F-46B9-9DAD-2D474664F527}"/>
    <pc:docChg chg="addSld modSld">
      <pc:chgData name="Monica Bailey" userId="S::mo803649@ucf.edu::074aace1-a02f-4b32-b10d-0f0d559392d2" providerId="AD" clId="Web-{90546ECA-2B4F-46B9-9DAD-2D474664F527}" dt="2023-11-30T09:57:09.400" v="119" actId="14100"/>
      <pc:docMkLst>
        <pc:docMk/>
      </pc:docMkLst>
      <pc:sldChg chg="modNotes">
        <pc:chgData name="Monica Bailey" userId="S::mo803649@ucf.edu::074aace1-a02f-4b32-b10d-0f0d559392d2" providerId="AD" clId="Web-{90546ECA-2B4F-46B9-9DAD-2D474664F527}" dt="2023-11-30T09:50:31.589" v="71"/>
        <pc:sldMkLst>
          <pc:docMk/>
          <pc:sldMk cId="3635355900" sldId="327"/>
        </pc:sldMkLst>
      </pc:sldChg>
      <pc:sldChg chg="modSp">
        <pc:chgData name="Monica Bailey" userId="S::mo803649@ucf.edu::074aace1-a02f-4b32-b10d-0f0d559392d2" providerId="AD" clId="Web-{90546ECA-2B4F-46B9-9DAD-2D474664F527}" dt="2023-11-30T09:54:14.300" v="97" actId="20577"/>
        <pc:sldMkLst>
          <pc:docMk/>
          <pc:sldMk cId="267365469" sldId="328"/>
        </pc:sldMkLst>
        <pc:spChg chg="mod">
          <ac:chgData name="Monica Bailey" userId="S::mo803649@ucf.edu::074aace1-a02f-4b32-b10d-0f0d559392d2" providerId="AD" clId="Web-{90546ECA-2B4F-46B9-9DAD-2D474664F527}" dt="2023-11-30T09:54:14.300" v="97" actId="20577"/>
          <ac:spMkLst>
            <pc:docMk/>
            <pc:sldMk cId="267365469" sldId="328"/>
            <ac:spMk id="2" creationId="{167FC240-EA80-D602-2CE3-0735A7A3A7F4}"/>
          </ac:spMkLst>
        </pc:spChg>
        <pc:spChg chg="mod">
          <ac:chgData name="Monica Bailey" userId="S::mo803649@ucf.edu::074aace1-a02f-4b32-b10d-0f0d559392d2" providerId="AD" clId="Web-{90546ECA-2B4F-46B9-9DAD-2D474664F527}" dt="2023-11-30T09:52:23.405" v="88" actId="20577"/>
          <ac:spMkLst>
            <pc:docMk/>
            <pc:sldMk cId="267365469" sldId="328"/>
            <ac:spMk id="4" creationId="{932184D3-4D8B-3FD3-B46A-512F5B4CA80D}"/>
          </ac:spMkLst>
        </pc:spChg>
      </pc:sldChg>
      <pc:sldChg chg="modSp">
        <pc:chgData name="Monica Bailey" userId="S::mo803649@ucf.edu::074aace1-a02f-4b32-b10d-0f0d559392d2" providerId="AD" clId="Web-{90546ECA-2B4F-46B9-9DAD-2D474664F527}" dt="2023-11-30T09:54:48.988" v="101" actId="20577"/>
        <pc:sldMkLst>
          <pc:docMk/>
          <pc:sldMk cId="2083550578" sldId="329"/>
        </pc:sldMkLst>
        <pc:spChg chg="mod">
          <ac:chgData name="Monica Bailey" userId="S::mo803649@ucf.edu::074aace1-a02f-4b32-b10d-0f0d559392d2" providerId="AD" clId="Web-{90546ECA-2B4F-46B9-9DAD-2D474664F527}" dt="2023-11-30T09:54:48.988" v="101" actId="20577"/>
          <ac:spMkLst>
            <pc:docMk/>
            <pc:sldMk cId="2083550578" sldId="329"/>
            <ac:spMk id="2" creationId="{167FC240-EA80-D602-2CE3-0735A7A3A7F4}"/>
          </ac:spMkLst>
        </pc:spChg>
        <pc:spChg chg="mod">
          <ac:chgData name="Monica Bailey" userId="S::mo803649@ucf.edu::074aace1-a02f-4b32-b10d-0f0d559392d2" providerId="AD" clId="Web-{90546ECA-2B4F-46B9-9DAD-2D474664F527}" dt="2023-11-30T09:54:43.676" v="100" actId="20577"/>
          <ac:spMkLst>
            <pc:docMk/>
            <pc:sldMk cId="2083550578" sldId="329"/>
            <ac:spMk id="5" creationId="{9D12D502-A002-85FE-7C40-C16F8827FEDE}"/>
          </ac:spMkLst>
        </pc:spChg>
      </pc:sldChg>
      <pc:sldChg chg="modSp">
        <pc:chgData name="Monica Bailey" userId="S::mo803649@ucf.edu::074aace1-a02f-4b32-b10d-0f0d559392d2" providerId="AD" clId="Web-{90546ECA-2B4F-46B9-9DAD-2D474664F527}" dt="2023-11-30T09:54:31.207" v="99" actId="20577"/>
        <pc:sldMkLst>
          <pc:docMk/>
          <pc:sldMk cId="1116526087" sldId="330"/>
        </pc:sldMkLst>
        <pc:spChg chg="mod">
          <ac:chgData name="Monica Bailey" userId="S::mo803649@ucf.edu::074aace1-a02f-4b32-b10d-0f0d559392d2" providerId="AD" clId="Web-{90546ECA-2B4F-46B9-9DAD-2D474664F527}" dt="2023-11-30T09:54:24.722" v="98" actId="20577"/>
          <ac:spMkLst>
            <pc:docMk/>
            <pc:sldMk cId="1116526087" sldId="330"/>
            <ac:spMk id="2" creationId="{167FC240-EA80-D602-2CE3-0735A7A3A7F4}"/>
          </ac:spMkLst>
        </pc:spChg>
        <pc:spChg chg="mod">
          <ac:chgData name="Monica Bailey" userId="S::mo803649@ucf.edu::074aace1-a02f-4b32-b10d-0f0d559392d2" providerId="AD" clId="Web-{90546ECA-2B4F-46B9-9DAD-2D474664F527}" dt="2023-11-30T09:54:31.207" v="99" actId="20577"/>
          <ac:spMkLst>
            <pc:docMk/>
            <pc:sldMk cId="1116526087" sldId="330"/>
            <ac:spMk id="5" creationId="{9D12D502-A002-85FE-7C40-C16F8827FEDE}"/>
          </ac:spMkLst>
        </pc:spChg>
      </pc:sldChg>
      <pc:sldChg chg="modSp">
        <pc:chgData name="Monica Bailey" userId="S::mo803649@ucf.edu::074aace1-a02f-4b32-b10d-0f0d559392d2" providerId="AD" clId="Web-{90546ECA-2B4F-46B9-9DAD-2D474664F527}" dt="2023-11-30T09:55:15.677" v="103" actId="20577"/>
        <pc:sldMkLst>
          <pc:docMk/>
          <pc:sldMk cId="80766800" sldId="331"/>
        </pc:sldMkLst>
        <pc:spChg chg="mod">
          <ac:chgData name="Monica Bailey" userId="S::mo803649@ucf.edu::074aace1-a02f-4b32-b10d-0f0d559392d2" providerId="AD" clId="Web-{90546ECA-2B4F-46B9-9DAD-2D474664F527}" dt="2023-11-30T09:55:15.677" v="103" actId="20577"/>
          <ac:spMkLst>
            <pc:docMk/>
            <pc:sldMk cId="80766800" sldId="331"/>
            <ac:spMk id="2" creationId="{167FC240-EA80-D602-2CE3-0735A7A3A7F4}"/>
          </ac:spMkLst>
        </pc:spChg>
        <pc:spChg chg="mod">
          <ac:chgData name="Monica Bailey" userId="S::mo803649@ucf.edu::074aace1-a02f-4b32-b10d-0f0d559392d2" providerId="AD" clId="Web-{90546ECA-2B4F-46B9-9DAD-2D474664F527}" dt="2023-11-30T09:55:06.005" v="102" actId="20577"/>
          <ac:spMkLst>
            <pc:docMk/>
            <pc:sldMk cId="80766800" sldId="331"/>
            <ac:spMk id="5" creationId="{9D12D502-A002-85FE-7C40-C16F8827FEDE}"/>
          </ac:spMkLst>
        </pc:spChg>
      </pc:sldChg>
      <pc:sldChg chg="modSp">
        <pc:chgData name="Monica Bailey" userId="S::mo803649@ucf.edu::074aace1-a02f-4b32-b10d-0f0d559392d2" providerId="AD" clId="Web-{90546ECA-2B4F-46B9-9DAD-2D474664F527}" dt="2023-11-30T09:55:26.584" v="104" actId="20577"/>
        <pc:sldMkLst>
          <pc:docMk/>
          <pc:sldMk cId="960768357" sldId="332"/>
        </pc:sldMkLst>
        <pc:spChg chg="mod">
          <ac:chgData name="Monica Bailey" userId="S::mo803649@ucf.edu::074aace1-a02f-4b32-b10d-0f0d559392d2" providerId="AD" clId="Web-{90546ECA-2B4F-46B9-9DAD-2D474664F527}" dt="2023-11-30T09:55:26.584" v="104" actId="20577"/>
          <ac:spMkLst>
            <pc:docMk/>
            <pc:sldMk cId="960768357" sldId="332"/>
            <ac:spMk id="2" creationId="{167FC240-EA80-D602-2CE3-0735A7A3A7F4}"/>
          </ac:spMkLst>
        </pc:spChg>
        <pc:spChg chg="mod">
          <ac:chgData name="Monica Bailey" userId="S::mo803649@ucf.edu::074aace1-a02f-4b32-b10d-0f0d559392d2" providerId="AD" clId="Web-{90546ECA-2B4F-46B9-9DAD-2D474664F527}" dt="2023-11-30T09:52:42.046" v="89" actId="20577"/>
          <ac:spMkLst>
            <pc:docMk/>
            <pc:sldMk cId="960768357" sldId="332"/>
            <ac:spMk id="4" creationId="{932184D3-4D8B-3FD3-B46A-512F5B4CA80D}"/>
          </ac:spMkLst>
        </pc:spChg>
      </pc:sldChg>
      <pc:sldChg chg="modSp">
        <pc:chgData name="Monica Bailey" userId="S::mo803649@ucf.edu::074aace1-a02f-4b32-b10d-0f0d559392d2" providerId="AD" clId="Web-{90546ECA-2B4F-46B9-9DAD-2D474664F527}" dt="2023-11-30T09:56:24.445" v="114" actId="20577"/>
        <pc:sldMkLst>
          <pc:docMk/>
          <pc:sldMk cId="2875492183" sldId="333"/>
        </pc:sldMkLst>
        <pc:spChg chg="mod">
          <ac:chgData name="Monica Bailey" userId="S::mo803649@ucf.edu::074aace1-a02f-4b32-b10d-0f0d559392d2" providerId="AD" clId="Web-{90546ECA-2B4F-46B9-9DAD-2D474664F527}" dt="2023-11-30T09:56:24.445" v="114" actId="20577"/>
          <ac:spMkLst>
            <pc:docMk/>
            <pc:sldMk cId="2875492183" sldId="333"/>
            <ac:spMk id="2" creationId="{167FC240-EA80-D602-2CE3-0735A7A3A7F4}"/>
          </ac:spMkLst>
        </pc:spChg>
        <pc:spChg chg="mod">
          <ac:chgData name="Monica Bailey" userId="S::mo803649@ucf.edu::074aace1-a02f-4b32-b10d-0f0d559392d2" providerId="AD" clId="Web-{90546ECA-2B4F-46B9-9DAD-2D474664F527}" dt="2023-11-30T09:56:16.226" v="113" actId="1076"/>
          <ac:spMkLst>
            <pc:docMk/>
            <pc:sldMk cId="2875492183" sldId="333"/>
            <ac:spMk id="4" creationId="{932184D3-4D8B-3FD3-B46A-512F5B4CA80D}"/>
          </ac:spMkLst>
        </pc:spChg>
        <pc:spChg chg="mod">
          <ac:chgData name="Monica Bailey" userId="S::mo803649@ucf.edu::074aace1-a02f-4b32-b10d-0f0d559392d2" providerId="AD" clId="Web-{90546ECA-2B4F-46B9-9DAD-2D474664F527}" dt="2023-11-30T09:55:57.632" v="109" actId="1076"/>
          <ac:spMkLst>
            <pc:docMk/>
            <pc:sldMk cId="2875492183" sldId="333"/>
            <ac:spMk id="5" creationId="{9D12D502-A002-85FE-7C40-C16F8827FEDE}"/>
          </ac:spMkLst>
        </pc:spChg>
        <pc:picChg chg="mod">
          <ac:chgData name="Monica Bailey" userId="S::mo803649@ucf.edu::074aace1-a02f-4b32-b10d-0f0d559392d2" providerId="AD" clId="Web-{90546ECA-2B4F-46B9-9DAD-2D474664F527}" dt="2023-11-30T09:55:50.491" v="108" actId="1076"/>
          <ac:picMkLst>
            <pc:docMk/>
            <pc:sldMk cId="2875492183" sldId="333"/>
            <ac:picMk id="10" creationId="{8D9E0C17-099E-A8C8-986A-3CDBF026B40A}"/>
          </ac:picMkLst>
        </pc:picChg>
      </pc:sldChg>
      <pc:sldChg chg="modSp">
        <pc:chgData name="Monica Bailey" userId="S::mo803649@ucf.edu::074aace1-a02f-4b32-b10d-0f0d559392d2" providerId="AD" clId="Web-{90546ECA-2B4F-46B9-9DAD-2D474664F527}" dt="2023-11-30T09:57:09.400" v="119" actId="14100"/>
        <pc:sldMkLst>
          <pc:docMk/>
          <pc:sldMk cId="3064376420" sldId="334"/>
        </pc:sldMkLst>
        <pc:spChg chg="mod">
          <ac:chgData name="Monica Bailey" userId="S::mo803649@ucf.edu::074aace1-a02f-4b32-b10d-0f0d559392d2" providerId="AD" clId="Web-{90546ECA-2B4F-46B9-9DAD-2D474664F527}" dt="2023-11-30T09:56:36.899" v="115" actId="20577"/>
          <ac:spMkLst>
            <pc:docMk/>
            <pc:sldMk cId="3064376420" sldId="334"/>
            <ac:spMk id="2" creationId="{167FC240-EA80-D602-2CE3-0735A7A3A7F4}"/>
          </ac:spMkLst>
        </pc:spChg>
        <pc:spChg chg="mod">
          <ac:chgData name="Monica Bailey" userId="S::mo803649@ucf.edu::074aace1-a02f-4b32-b10d-0f0d559392d2" providerId="AD" clId="Web-{90546ECA-2B4F-46B9-9DAD-2D474664F527}" dt="2023-11-30T09:57:09.400" v="119" actId="14100"/>
          <ac:spMkLst>
            <pc:docMk/>
            <pc:sldMk cId="3064376420" sldId="334"/>
            <ac:spMk id="4" creationId="{932184D3-4D8B-3FD3-B46A-512F5B4CA80D}"/>
          </ac:spMkLst>
        </pc:spChg>
      </pc:sldChg>
      <pc:sldChg chg="modSp">
        <pc:chgData name="Monica Bailey" userId="S::mo803649@ucf.edu::074aace1-a02f-4b32-b10d-0f0d559392d2" providerId="AD" clId="Web-{90546ECA-2B4F-46B9-9DAD-2D474664F527}" dt="2023-11-30T09:53:13.376" v="93" actId="14100"/>
        <pc:sldMkLst>
          <pc:docMk/>
          <pc:sldMk cId="1978869862" sldId="335"/>
        </pc:sldMkLst>
        <pc:spChg chg="mod">
          <ac:chgData name="Monica Bailey" userId="S::mo803649@ucf.edu::074aace1-a02f-4b32-b10d-0f0d559392d2" providerId="AD" clId="Web-{90546ECA-2B4F-46B9-9DAD-2D474664F527}" dt="2023-11-30T09:53:10.876" v="92" actId="20577"/>
          <ac:spMkLst>
            <pc:docMk/>
            <pc:sldMk cId="1978869862" sldId="335"/>
            <ac:spMk id="2" creationId="{167FC240-EA80-D602-2CE3-0735A7A3A7F4}"/>
          </ac:spMkLst>
        </pc:spChg>
        <pc:spChg chg="mod">
          <ac:chgData name="Monica Bailey" userId="S::mo803649@ucf.edu::074aace1-a02f-4b32-b10d-0f0d559392d2" providerId="AD" clId="Web-{90546ECA-2B4F-46B9-9DAD-2D474664F527}" dt="2023-11-30T09:53:13.376" v="93" actId="14100"/>
          <ac:spMkLst>
            <pc:docMk/>
            <pc:sldMk cId="1978869862" sldId="335"/>
            <ac:spMk id="4" creationId="{932184D3-4D8B-3FD3-B46A-512F5B4CA80D}"/>
          </ac:spMkLst>
        </pc:spChg>
        <pc:spChg chg="mod">
          <ac:chgData name="Monica Bailey" userId="S::mo803649@ucf.edu::074aace1-a02f-4b32-b10d-0f0d559392d2" providerId="AD" clId="Web-{90546ECA-2B4F-46B9-9DAD-2D474664F527}" dt="2023-11-30T09:53:00.735" v="90" actId="20577"/>
          <ac:spMkLst>
            <pc:docMk/>
            <pc:sldMk cId="1978869862" sldId="335"/>
            <ac:spMk id="5" creationId="{9D12D502-A002-85FE-7C40-C16F8827FEDE}"/>
          </ac:spMkLst>
        </pc:spChg>
      </pc:sldChg>
      <pc:sldChg chg="modSp">
        <pc:chgData name="Monica Bailey" userId="S::mo803649@ucf.edu::074aace1-a02f-4b32-b10d-0f0d559392d2" providerId="AD" clId="Web-{90546ECA-2B4F-46B9-9DAD-2D474664F527}" dt="2023-11-30T09:53:42.783" v="96" actId="1076"/>
        <pc:sldMkLst>
          <pc:docMk/>
          <pc:sldMk cId="2109038205" sldId="336"/>
        </pc:sldMkLst>
        <pc:spChg chg="mod">
          <ac:chgData name="Monica Bailey" userId="S::mo803649@ucf.edu::074aace1-a02f-4b32-b10d-0f0d559392d2" providerId="AD" clId="Web-{90546ECA-2B4F-46B9-9DAD-2D474664F527}" dt="2023-11-30T09:53:26.454" v="94" actId="20577"/>
          <ac:spMkLst>
            <pc:docMk/>
            <pc:sldMk cId="2109038205" sldId="336"/>
            <ac:spMk id="2" creationId="{167FC240-EA80-D602-2CE3-0735A7A3A7F4}"/>
          </ac:spMkLst>
        </pc:spChg>
        <pc:spChg chg="mod">
          <ac:chgData name="Monica Bailey" userId="S::mo803649@ucf.edu::074aace1-a02f-4b32-b10d-0f0d559392d2" providerId="AD" clId="Web-{90546ECA-2B4F-46B9-9DAD-2D474664F527}" dt="2023-11-30T09:53:42.783" v="96" actId="1076"/>
          <ac:spMkLst>
            <pc:docMk/>
            <pc:sldMk cId="2109038205" sldId="336"/>
            <ac:spMk id="4" creationId="{932184D3-4D8B-3FD3-B46A-512F5B4CA80D}"/>
          </ac:spMkLst>
        </pc:spChg>
      </pc:sldChg>
      <pc:sldChg chg="modSp">
        <pc:chgData name="Monica Bailey" userId="S::mo803649@ucf.edu::074aace1-a02f-4b32-b10d-0f0d559392d2" providerId="AD" clId="Web-{90546ECA-2B4F-46B9-9DAD-2D474664F527}" dt="2023-11-30T09:38:22.937" v="40" actId="1076"/>
        <pc:sldMkLst>
          <pc:docMk/>
          <pc:sldMk cId="1916377621" sldId="337"/>
        </pc:sldMkLst>
        <pc:spChg chg="mod">
          <ac:chgData name="Monica Bailey" userId="S::mo803649@ucf.edu::074aace1-a02f-4b32-b10d-0f0d559392d2" providerId="AD" clId="Web-{90546ECA-2B4F-46B9-9DAD-2D474664F527}" dt="2023-11-30T09:38:14.953" v="38" actId="1076"/>
          <ac:spMkLst>
            <pc:docMk/>
            <pc:sldMk cId="1916377621" sldId="337"/>
            <ac:spMk id="6" creationId="{FC8E6C0F-81C7-DAEB-A013-3635FA56344B}"/>
          </ac:spMkLst>
        </pc:spChg>
        <pc:spChg chg="mod">
          <ac:chgData name="Monica Bailey" userId="S::mo803649@ucf.edu::074aace1-a02f-4b32-b10d-0f0d559392d2" providerId="AD" clId="Web-{90546ECA-2B4F-46B9-9DAD-2D474664F527}" dt="2023-11-30T09:38:19.609" v="39" actId="1076"/>
          <ac:spMkLst>
            <pc:docMk/>
            <pc:sldMk cId="1916377621" sldId="337"/>
            <ac:spMk id="12" creationId="{A071BC8C-85EF-3131-8659-D317830CBFEC}"/>
          </ac:spMkLst>
        </pc:spChg>
        <pc:spChg chg="mod">
          <ac:chgData name="Monica Bailey" userId="S::mo803649@ucf.edu::074aace1-a02f-4b32-b10d-0f0d559392d2" providerId="AD" clId="Web-{90546ECA-2B4F-46B9-9DAD-2D474664F527}" dt="2023-11-30T09:38:22.937" v="40" actId="1076"/>
          <ac:spMkLst>
            <pc:docMk/>
            <pc:sldMk cId="1916377621" sldId="337"/>
            <ac:spMk id="14" creationId="{97FC5186-3C54-3337-C5E4-13B0E6184F21}"/>
          </ac:spMkLst>
        </pc:spChg>
        <pc:spChg chg="mod">
          <ac:chgData name="Monica Bailey" userId="S::mo803649@ucf.edu::074aace1-a02f-4b32-b10d-0f0d559392d2" providerId="AD" clId="Web-{90546ECA-2B4F-46B9-9DAD-2D474664F527}" dt="2023-11-30T09:37:43.686" v="34" actId="1076"/>
          <ac:spMkLst>
            <pc:docMk/>
            <pc:sldMk cId="1916377621" sldId="337"/>
            <ac:spMk id="19" creationId="{07EE260E-3BA1-AF33-C28E-5E0CA489CA59}"/>
          </ac:spMkLst>
        </pc:spChg>
        <pc:picChg chg="mod">
          <ac:chgData name="Monica Bailey" userId="S::mo803649@ucf.edu::074aace1-a02f-4b32-b10d-0f0d559392d2" providerId="AD" clId="Web-{90546ECA-2B4F-46B9-9DAD-2D474664F527}" dt="2023-11-30T09:38:06.921" v="36" actId="1076"/>
          <ac:picMkLst>
            <pc:docMk/>
            <pc:sldMk cId="1916377621" sldId="337"/>
            <ac:picMk id="3" creationId="{F5BAEFAA-8360-F5B0-7DE4-A8843A14837E}"/>
          </ac:picMkLst>
        </pc:picChg>
        <pc:picChg chg="mod">
          <ac:chgData name="Monica Bailey" userId="S::mo803649@ucf.edu::074aace1-a02f-4b32-b10d-0f0d559392d2" providerId="AD" clId="Web-{90546ECA-2B4F-46B9-9DAD-2D474664F527}" dt="2023-11-30T09:38:12.015" v="37" actId="1076"/>
          <ac:picMkLst>
            <pc:docMk/>
            <pc:sldMk cId="1916377621" sldId="337"/>
            <ac:picMk id="4" creationId="{F7D81C36-6476-33A7-2AC7-D51F6DD598B5}"/>
          </ac:picMkLst>
        </pc:picChg>
        <pc:picChg chg="mod">
          <ac:chgData name="Monica Bailey" userId="S::mo803649@ucf.edu::074aace1-a02f-4b32-b10d-0f0d559392d2" providerId="AD" clId="Web-{90546ECA-2B4F-46B9-9DAD-2D474664F527}" dt="2023-11-30T09:37:38.483" v="33" actId="1076"/>
          <ac:picMkLst>
            <pc:docMk/>
            <pc:sldMk cId="1916377621" sldId="337"/>
            <ac:picMk id="5" creationId="{B4C437A9-DFB5-C791-01CF-C61A930BB5BA}"/>
          </ac:picMkLst>
        </pc:picChg>
        <pc:picChg chg="mod modCrop">
          <ac:chgData name="Monica Bailey" userId="S::mo803649@ucf.edu::074aace1-a02f-4b32-b10d-0f0d559392d2" providerId="AD" clId="Web-{90546ECA-2B4F-46B9-9DAD-2D474664F527}" dt="2023-11-30T09:37:54.046" v="35" actId="1076"/>
          <ac:picMkLst>
            <pc:docMk/>
            <pc:sldMk cId="1916377621" sldId="337"/>
            <ac:picMk id="22" creationId="{2C1B8B67-4E4E-D441-F057-87E07BB45524}"/>
          </ac:picMkLst>
        </pc:picChg>
      </pc:sldChg>
      <pc:sldChg chg="modSp add replId modNotes">
        <pc:chgData name="Monica Bailey" userId="S::mo803649@ucf.edu::074aace1-a02f-4b32-b10d-0f0d559392d2" providerId="AD" clId="Web-{90546ECA-2B4F-46B9-9DAD-2D474664F527}" dt="2023-11-30T09:52:00.654" v="87" actId="20577"/>
        <pc:sldMkLst>
          <pc:docMk/>
          <pc:sldMk cId="2590748985" sldId="338"/>
        </pc:sldMkLst>
        <pc:spChg chg="mod">
          <ac:chgData name="Monica Bailey" userId="S::mo803649@ucf.edu::074aace1-a02f-4b32-b10d-0f0d559392d2" providerId="AD" clId="Web-{90546ECA-2B4F-46B9-9DAD-2D474664F527}" dt="2023-11-30T09:45:47" v="62" actId="20577"/>
          <ac:spMkLst>
            <pc:docMk/>
            <pc:sldMk cId="2590748985" sldId="338"/>
            <ac:spMk id="2" creationId="{167FC240-EA80-D602-2CE3-0735A7A3A7F4}"/>
          </ac:spMkLst>
        </pc:spChg>
        <pc:spChg chg="mod">
          <ac:chgData name="Monica Bailey" userId="S::mo803649@ucf.edu::074aace1-a02f-4b32-b10d-0f0d559392d2" providerId="AD" clId="Web-{90546ECA-2B4F-46B9-9DAD-2D474664F527}" dt="2023-11-30T09:52:00.654" v="87" actId="20577"/>
          <ac:spMkLst>
            <pc:docMk/>
            <pc:sldMk cId="2590748985" sldId="338"/>
            <ac:spMk id="4" creationId="{932184D3-4D8B-3FD3-B46A-512F5B4CA80D}"/>
          </ac:spMkLst>
        </pc:spChg>
      </pc:sldChg>
      <pc:sldChg chg="modSp add replId modNotes">
        <pc:chgData name="Monica Bailey" userId="S::mo803649@ucf.edu::074aace1-a02f-4b32-b10d-0f0d559392d2" providerId="AD" clId="Web-{90546ECA-2B4F-46B9-9DAD-2D474664F527}" dt="2023-11-30T09:50:46.620" v="78"/>
        <pc:sldMkLst>
          <pc:docMk/>
          <pc:sldMk cId="3754347317" sldId="339"/>
        </pc:sldMkLst>
        <pc:spChg chg="mod">
          <ac:chgData name="Monica Bailey" userId="S::mo803649@ucf.edu::074aace1-a02f-4b32-b10d-0f0d559392d2" providerId="AD" clId="Web-{90546ECA-2B4F-46B9-9DAD-2D474664F527}" dt="2023-11-30T09:41:20.350" v="45" actId="20577"/>
          <ac:spMkLst>
            <pc:docMk/>
            <pc:sldMk cId="3754347317" sldId="339"/>
            <ac:spMk id="2" creationId="{167FC240-EA80-D602-2CE3-0735A7A3A7F4}"/>
          </ac:spMkLst>
        </pc:spChg>
        <pc:spChg chg="mod">
          <ac:chgData name="Monica Bailey" userId="S::mo803649@ucf.edu::074aace1-a02f-4b32-b10d-0f0d559392d2" providerId="AD" clId="Web-{90546ECA-2B4F-46B9-9DAD-2D474664F527}" dt="2023-11-30T09:44:24.200" v="55" actId="20577"/>
          <ac:spMkLst>
            <pc:docMk/>
            <pc:sldMk cId="3754347317" sldId="339"/>
            <ac:spMk id="4" creationId="{932184D3-4D8B-3FD3-B46A-512F5B4CA80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a show of hands determine if anyone needs to register and please allow 5-10 minutes at the beginning for participants to complete registration process if anyone is doing so.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Presenter notes: article findings</a:t>
            </a:r>
          </a:p>
          <a:p>
            <a:pPr marL="228600" indent="-228600">
              <a:buAutoNum type="arabicPeriod"/>
            </a:pPr>
            <a:r>
              <a:rPr lang="en-US" sz="1200" dirty="0">
                <a:solidFill>
                  <a:schemeClr val="bg1"/>
                </a:solidFill>
                <a:latin typeface="Gotham Medium" pitchFamily="50" charset="0"/>
              </a:rPr>
              <a:t>"In the last month, how often have you felt confident about your ability to handle your personal problems?" (r=.422, n=17 p&lt;.05).</a:t>
            </a:r>
          </a:p>
          <a:p>
            <a:pPr marL="228600" indent="-228600">
              <a:buAutoNum type="arabicPeriod"/>
            </a:pPr>
            <a:r>
              <a:rPr lang="en-US" sz="1200" dirty="0">
                <a:solidFill>
                  <a:schemeClr val="bg1"/>
                </a:solidFill>
                <a:latin typeface="Gotham Medium" pitchFamily="50" charset="0"/>
              </a:rPr>
              <a:t>Physician Well-being (</a:t>
            </a:r>
            <a:r>
              <a:rPr lang="en-US" sz="1200" dirty="0" err="1">
                <a:solidFill>
                  <a:schemeClr val="bg1"/>
                </a:solidFill>
                <a:latin typeface="Gotham Medium" pitchFamily="50" charset="0"/>
              </a:rPr>
              <a:t>Dyrbye</a:t>
            </a:r>
            <a:r>
              <a:rPr lang="en-US" sz="1200" dirty="0">
                <a:solidFill>
                  <a:schemeClr val="bg1"/>
                </a:solidFill>
                <a:latin typeface="Gotham Medium" pitchFamily="50" charset="0"/>
              </a:rPr>
              <a:t> measure, 7-item self-assessment on burnout) was better for those in intervention combined (either napping or biofeedback) compared to control (wellness as usual) at post-test.</a:t>
            </a:r>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1661610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1" i="0" dirty="0">
                <a:solidFill>
                  <a:srgbClr val="000000"/>
                </a:solidFill>
                <a:effectLst/>
                <a:latin typeface="GothamReg"/>
              </a:rPr>
              <a:t>Study Intervention:</a:t>
            </a:r>
            <a:r>
              <a:rPr lang="en-US" b="0" i="0" dirty="0">
                <a:solidFill>
                  <a:srgbClr val="000000"/>
                </a:solidFill>
                <a:effectLst/>
                <a:latin typeface="GothamReg"/>
              </a:rPr>
              <a:t> Examined the potential benefit of randomly assigning internal medicine residents to take a 20-minute nap versus those assigned to a control activity that prevented sleep (specifically, casual small talk).</a:t>
            </a:r>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algn="l" fontAlgn="base"/>
            <a:endParaRPr lang="en-US" b="0" i="0" dirty="0">
              <a:solidFill>
                <a:srgbClr val="000000"/>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381328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chemeClr val="bg1"/>
              </a:solidFill>
              <a:latin typeface="Gotham Medium" pitchFamily="50" charset="0"/>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7459768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1" i="0" dirty="0">
                <a:solidFill>
                  <a:srgbClr val="000000"/>
                </a:solidFill>
                <a:effectLst/>
                <a:latin typeface="var(--font-family-body)"/>
              </a:rPr>
              <a:t>Study Design:</a:t>
            </a:r>
            <a:r>
              <a:rPr lang="en-US" b="0" i="0" dirty="0">
                <a:solidFill>
                  <a:srgbClr val="000000"/>
                </a:solidFill>
                <a:effectLst/>
                <a:latin typeface="GothamReg"/>
              </a:rPr>
              <a:t> </a:t>
            </a:r>
          </a:p>
          <a:p>
            <a:pPr algn="l" fontAlgn="base"/>
            <a:r>
              <a:rPr lang="en-US" b="0" i="0" dirty="0">
                <a:solidFill>
                  <a:srgbClr val="000000"/>
                </a:solidFill>
                <a:effectLst/>
                <a:latin typeface="GothamReg"/>
              </a:rPr>
              <a:t>This study looked at shift types (day, evening, or night) and alertness and performance during the day and night shifts for ICU healthcare workers. </a:t>
            </a:r>
          </a:p>
          <a:p>
            <a:pPr algn="l" fontAlgn="base"/>
            <a:r>
              <a:rPr lang="en-US" b="0" i="0" dirty="0">
                <a:solidFill>
                  <a:srgbClr val="000000"/>
                </a:solidFill>
                <a:effectLst/>
                <a:latin typeface="GothamReg"/>
              </a:rPr>
              <a:t>Sleep was measured using a sleep log and wrist-worn </a:t>
            </a:r>
            <a:r>
              <a:rPr lang="en-US" b="0" i="0" dirty="0" err="1">
                <a:solidFill>
                  <a:srgbClr val="000000"/>
                </a:solidFill>
                <a:effectLst/>
                <a:latin typeface="GothamReg"/>
              </a:rPr>
              <a:t>actigraph</a:t>
            </a:r>
            <a:r>
              <a:rPr lang="en-US" b="0" i="0" dirty="0">
                <a:solidFill>
                  <a:srgbClr val="000000"/>
                </a:solidFill>
                <a:effectLst/>
                <a:latin typeface="GothamReg"/>
              </a:rPr>
              <a:t>. Alertness was measured using a psychomotor vigilance test (PVT). </a:t>
            </a:r>
          </a:p>
          <a:p>
            <a:pPr algn="l" fontAlgn="base"/>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algn="l" fontAlgn="base"/>
            <a:endParaRPr lang="en-US" b="0" i="0" dirty="0">
              <a:solidFill>
                <a:srgbClr val="000000"/>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320514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chemeClr val="bg1"/>
              </a:solidFill>
              <a:latin typeface="Gotham Medium" pitchFamily="50" charset="0"/>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16</a:t>
            </a:fld>
            <a:endParaRPr lang="en-US"/>
          </a:p>
        </p:txBody>
      </p:sp>
    </p:spTree>
    <p:extLst>
      <p:ext uri="{BB962C8B-B14F-4D97-AF65-F5344CB8AC3E}">
        <p14:creationId xmlns:p14="http://schemas.microsoft.com/office/powerpoint/2010/main" val="4033367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endParaRPr lang="en-US" b="0" i="0" dirty="0">
              <a:solidFill>
                <a:srgbClr val="000000"/>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17</a:t>
            </a:fld>
            <a:endParaRPr lang="en-US"/>
          </a:p>
        </p:txBody>
      </p:sp>
    </p:spTree>
    <p:extLst>
      <p:ext uri="{BB962C8B-B14F-4D97-AF65-F5344CB8AC3E}">
        <p14:creationId xmlns:p14="http://schemas.microsoft.com/office/powerpoint/2010/main" val="33775057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solidFill>
                <a:schemeClr val="bg1"/>
              </a:solidFill>
              <a:latin typeface="Gotham Medium" pitchFamily="50" charset="0"/>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18</a:t>
            </a:fld>
            <a:endParaRPr lang="en-US"/>
          </a:p>
        </p:txBody>
      </p:sp>
    </p:spTree>
    <p:extLst>
      <p:ext uri="{BB962C8B-B14F-4D97-AF65-F5344CB8AC3E}">
        <p14:creationId xmlns:p14="http://schemas.microsoft.com/office/powerpoint/2010/main" val="2500294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a:t>
            </a:r>
          </a:p>
          <a:p>
            <a:pPr marL="228600" indent="-228600" algn="l" rtl="0" fontAlgn="base">
              <a:buAutoNum type="arabicPeriod"/>
            </a:pPr>
            <a:r>
              <a:rPr lang="en-US" b="0" i="0" dirty="0">
                <a:solidFill>
                  <a:srgbClr val="000000"/>
                </a:solidFill>
                <a:effectLst/>
                <a:latin typeface="merriweather" pitchFamily="2" charset="77"/>
              </a:rPr>
              <a:t>Sleep is involved in healing and repair of your heart and blood vessels. Ongoing sleep deficiency is linked to an increased risk of heart disease, kidney disease, high blood pressure, diabetes, and stroke. </a:t>
            </a:r>
          </a:p>
          <a:p>
            <a:pPr marL="228600" indent="-228600" algn="l" rtl="0" fontAlgn="base">
              <a:buAutoNum type="arabicPeriod"/>
            </a:pPr>
            <a:r>
              <a:rPr lang="en-US" b="0" i="0" dirty="0">
                <a:solidFill>
                  <a:srgbClr val="000000"/>
                </a:solidFill>
                <a:effectLst/>
                <a:latin typeface="GothamReg"/>
              </a:rPr>
              <a:t>Sleep helps your brain work properly. While you're sleeping, your brain is preparing for the next day. It's forming new pathways to help you learn and remember information. </a:t>
            </a:r>
            <a:endParaRPr lang="en-US" b="0" i="0" dirty="0">
              <a:solidFill>
                <a:srgbClr val="000000"/>
              </a:solidFill>
              <a:effectLst/>
              <a:latin typeface="merriweather" pitchFamily="2" charset="77"/>
            </a:endParaRPr>
          </a:p>
          <a:p>
            <a:pPr marL="228600" indent="-228600" algn="l" rtl="0" fontAlgn="base">
              <a:buAutoNum type="arabicPeriod"/>
            </a:pPr>
            <a:r>
              <a:rPr lang="en-US" b="0" i="0" dirty="0">
                <a:solidFill>
                  <a:srgbClr val="000000"/>
                </a:solidFill>
                <a:effectLst/>
                <a:latin typeface="merriweather" pitchFamily="2" charset="77"/>
              </a:rPr>
              <a:t>Studies also show that if you're sleep deficient, you may have trouble making decisions, solving problems, controlling your emotions and behavior, and coping with change. Sleep deficiency also has been linked to depression, suicide, and risk-taking behavior. </a:t>
            </a: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r>
              <a:rPr lang="en-US" b="1" i="0" dirty="0">
                <a:solidFill>
                  <a:srgbClr val="000000"/>
                </a:solidFill>
                <a:effectLst/>
                <a:latin typeface="GothamReg"/>
              </a:rPr>
              <a:t>Bi-directional Mechanism of Sleep Disturbances: </a:t>
            </a:r>
            <a:r>
              <a:rPr lang="en-US" b="0" i="0" dirty="0">
                <a:solidFill>
                  <a:srgbClr val="000000"/>
                </a:solidFill>
                <a:effectLst/>
                <a:latin typeface="GothamReg"/>
              </a:rPr>
              <a:t>Models describing the relation between burnout and sleep suggest as potential causative mechanisms of sleep disturbances that create a bi-directional mechanism </a:t>
            </a:r>
            <a:endParaRPr lang="en-US" b="0" i="0" dirty="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dirty="0">
              <a:latin typeface="Gotham Medium" pitchFamily="50" charset="0"/>
            </a:endParaRPr>
          </a:p>
          <a:p>
            <a:pPr marL="228600" indent="-228600" algn="l" rtl="0" fontAlgn="base">
              <a:buAutoNum type="arabicPeriod"/>
            </a:pP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19</a:t>
            </a:fld>
            <a:endParaRPr lang="en-US"/>
          </a:p>
        </p:txBody>
      </p:sp>
    </p:spTree>
    <p:extLst>
      <p:ext uri="{BB962C8B-B14F-4D97-AF65-F5344CB8AC3E}">
        <p14:creationId xmlns:p14="http://schemas.microsoft.com/office/powerpoint/2010/main" val="39367477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Here are some great tips to improve your sleep. As I go through these bullets, please take a mental checklist of whether or not you use this strategy and if it may benefit you.</a:t>
            </a:r>
          </a:p>
          <a:p>
            <a:endParaRPr lang="en-US" sz="1800" b="0" i="0" dirty="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Gotham Medium" pitchFamily="50" charset="0"/>
              </a:rPr>
              <a:t>Stick to a sleep schedule  - with the same bedtime and wake up time, even on the weekends. This helps to regulate your body's clock and could help you fall asleep and stay asleep for the night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Gotham Medium" pitchFamily="50" charset="0"/>
              </a:rPr>
              <a:t>Evaluate your room - Your bedroom should be cool, free from any noise or lighting that can disturb your sleep.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Gotham Medium" pitchFamily="5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Gotham Medium" pitchFamily="50" charset="0"/>
              </a:rPr>
              <a:t>Wind down - Your body needs time to shift into sleep mode, so spend the last hour before bed doing a calming activity such as reading.</a:t>
            </a: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20</a:t>
            </a:fld>
            <a:endParaRPr lang="en-US"/>
          </a:p>
        </p:txBody>
      </p:sp>
    </p:spTree>
    <p:extLst>
      <p:ext uri="{BB962C8B-B14F-4D97-AF65-F5344CB8AC3E}">
        <p14:creationId xmlns:p14="http://schemas.microsoft.com/office/powerpoint/2010/main" val="13351754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If you want to try structured napping to see if it helps you, here are some tips from the Mayo Clinic on how to incorporate this practice into your routine. Specifically, start with taking a short 20-minute nap in the early afternoon in a restful environment. </a:t>
            </a:r>
          </a:p>
          <a:p>
            <a:endParaRPr lang="en-US" sz="1800" b="0" i="0" dirty="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dirty="0">
                <a:solidFill>
                  <a:srgbClr val="000000"/>
                </a:solidFill>
                <a:effectLst/>
                <a:latin typeface="Calibri" panose="020F0502020204030204" pitchFamily="34" charset="0"/>
              </a:rPr>
              <a:t>Keep naps short - </a:t>
            </a:r>
            <a:r>
              <a:rPr lang="en-US" sz="1200" u="none" strike="noStrike" dirty="0">
                <a:solidFill>
                  <a:srgbClr val="111111"/>
                </a:solidFill>
                <a:effectLst/>
                <a:latin typeface="Gotham Medium" pitchFamily="2" charset="0"/>
              </a:rPr>
              <a:t>Aim to nap for only 10 to 20 minutes. The longer you nap, the more likely you are to feel groggy afterward. However, young adults might be able to tolerate longer naps.</a:t>
            </a:r>
            <a:r>
              <a:rPr lang="en-US" sz="1200" dirty="0">
                <a:solidFill>
                  <a:srgbClr val="111111"/>
                </a:solidFill>
                <a:effectLst/>
                <a:latin typeface="Gotham Medium" pitchFamily="2"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111111"/>
              </a:solidFill>
              <a:effectLst/>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111111"/>
                </a:solidFill>
                <a:effectLst/>
                <a:latin typeface="Gotham Medium" pitchFamily="2" charset="0"/>
              </a:rPr>
              <a:t>Take naps in the early afternoon - </a:t>
            </a:r>
            <a:r>
              <a:rPr lang="en-US" sz="1200" u="none" strike="noStrike" dirty="0">
                <a:solidFill>
                  <a:srgbClr val="111111"/>
                </a:solidFill>
                <a:effectLst/>
                <a:latin typeface="Gotham Medium" pitchFamily="2" charset="0"/>
              </a:rPr>
              <a:t>Napping after 3 p.m. can interfere with nighttime sleep. Individual factors, such as your need for sleep, your sleeping schedule, your age and your medication use, also can play a role in determining the best time of day to nap.​</a:t>
            </a:r>
            <a:endParaRPr lang="en-US" sz="1200" dirty="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Gotham Medium" pitchFamily="2" charset="0"/>
              </a:rPr>
              <a:t>Create a restful environment - </a:t>
            </a:r>
            <a:r>
              <a:rPr lang="en-US" sz="1200" u="none" strike="noStrike" dirty="0">
                <a:solidFill>
                  <a:srgbClr val="111111"/>
                </a:solidFill>
                <a:effectLst/>
                <a:latin typeface="Gotham Medium" pitchFamily="2" charset="0"/>
              </a:rPr>
              <a:t>Nap in a quiet, dark place with a comfortable room temperature and few distractions.​</a:t>
            </a:r>
            <a:endParaRPr lang="en-US" sz="1200" dirty="0">
              <a:latin typeface="Gotham Medium"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Gotham Medium" pitchFamily="2" charset="0"/>
            </a:endParaRPr>
          </a:p>
          <a:p>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21</a:t>
            </a:fld>
            <a:endParaRPr lang="en-US"/>
          </a:p>
        </p:txBody>
      </p:sp>
    </p:spTree>
    <p:extLst>
      <p:ext uri="{BB962C8B-B14F-4D97-AF65-F5344CB8AC3E}">
        <p14:creationId xmlns:p14="http://schemas.microsoft.com/office/powerpoint/2010/main" val="3110498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The objectives for this presentation include defining sleep, discussing why it is so important, and identifying sleep hygiene practices. In addition, we will have you implement some of these changes and reflect on the experience.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36305087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Complete the Sleep Hygiene Self-Evaluation and discuss strategies for improving sleep </a:t>
            </a:r>
            <a:r>
              <a:rPr lang="en-US" b="0" i="0" u="none" strike="noStrike" dirty="0" err="1">
                <a:solidFill>
                  <a:srgbClr val="000000"/>
                </a:solidFill>
                <a:effectLst/>
                <a:latin typeface="Calibri" panose="020F0502020204030204" pitchFamily="34" charset="0"/>
              </a:rPr>
              <a:t>hygeine</a:t>
            </a:r>
            <a:r>
              <a:rPr lang="en-US" b="0" i="0" u="none" strike="noStrike" dirty="0">
                <a:solidFill>
                  <a:srgbClr val="000000"/>
                </a:solidFill>
                <a:effectLst/>
                <a:latin typeface="Calibri" panose="020F0502020204030204" pitchFamily="34" charset="0"/>
              </a:rPr>
              <a:t> in your small group. </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22</a:t>
            </a:fld>
            <a:endParaRPr lang="en-US"/>
          </a:p>
        </p:txBody>
      </p:sp>
    </p:spTree>
    <p:extLst>
      <p:ext uri="{BB962C8B-B14F-4D97-AF65-F5344CB8AC3E}">
        <p14:creationId xmlns:p14="http://schemas.microsoft.com/office/powerpoint/2010/main" val="15180526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Presenter notes: As a small group discuss these questions together, pool your tips and strategies that you have found effective and encourage one another to establish a culture that promotes healthy sleep hygiene.</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23</a:t>
            </a:fld>
            <a:endParaRPr lang="en-US"/>
          </a:p>
        </p:txBody>
      </p:sp>
    </p:spTree>
    <p:extLst>
      <p:ext uri="{BB962C8B-B14F-4D97-AF65-F5344CB8AC3E}">
        <p14:creationId xmlns:p14="http://schemas.microsoft.com/office/powerpoint/2010/main" val="25233730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In sum, sleep is so important for mental and physical health both in the short-term and over the lifespan. Sleep hygiene tips can be applied to improve the quality of one's sleep and brief, intentional napping is a wonderful wellness tool!</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24</a:t>
            </a:fld>
            <a:endParaRPr lang="en-US"/>
          </a:p>
        </p:txBody>
      </p:sp>
    </p:spTree>
    <p:extLst>
      <p:ext uri="{BB962C8B-B14F-4D97-AF65-F5344CB8AC3E}">
        <p14:creationId xmlns:p14="http://schemas.microsoft.com/office/powerpoint/2010/main" val="14734668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25</a:t>
            </a:fld>
            <a:endParaRPr lang="en-US"/>
          </a:p>
        </p:txBody>
      </p:sp>
    </p:spTree>
    <p:extLst>
      <p:ext uri="{BB962C8B-B14F-4D97-AF65-F5344CB8AC3E}">
        <p14:creationId xmlns:p14="http://schemas.microsoft.com/office/powerpoint/2010/main" val="12350586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Encourage participants to register for </a:t>
            </a:r>
            <a:r>
              <a:rPr lang="en-US" dirty="0" err="1"/>
              <a:t>RenewU</a:t>
            </a:r>
            <a:r>
              <a:rPr lang="en-US" dirty="0"/>
              <a:t> and complete the post-session survey (Only 3 Questions) </a:t>
            </a:r>
            <a:r>
              <a:rPr lang="en-US" dirty="0" err="1"/>
              <a:t>RenewU</a:t>
            </a:r>
            <a:r>
              <a:rPr lang="en-US" dirty="0"/>
              <a:t> has resources for individuals that offer continuing education credits for all ten featured interventions on </a:t>
            </a:r>
            <a:r>
              <a:rPr lang="en-US" dirty="0" err="1"/>
              <a:t>RenewU</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0" dirty="0"/>
              <a:t>*If this is the first </a:t>
            </a:r>
            <a:r>
              <a:rPr lang="en-US" i="0" dirty="0" err="1"/>
              <a:t>RenewU</a:t>
            </a:r>
            <a:r>
              <a:rPr lang="en-US" i="0"/>
              <a:t> post-session or module survey they are completing they are eligible to receive a $25 gift card.</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26</a:t>
            </a:fld>
            <a:endParaRPr lang="en-US"/>
          </a:p>
        </p:txBody>
      </p:sp>
    </p:spTree>
    <p:extLst>
      <p:ext uri="{BB962C8B-B14F-4D97-AF65-F5344CB8AC3E}">
        <p14:creationId xmlns:p14="http://schemas.microsoft.com/office/powerpoint/2010/main" val="11428518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Presenter notes: please show the disclosure after presentation </a:t>
            </a: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27</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Calibri" panose="020F0502020204030204" pitchFamily="34" charset="0"/>
              </a:rPr>
              <a:t>Sleep hygiene refers to a set of recommended habit and behaviors aimed toward improving the quality of one's sleep. Structured napping refers to brief naps with the intention of refreshing and restoring alertness. Structured napping is used with health care providers because it can help compensate for disrupted sleep schedules and some studies have found that brief napping reduces cognitive errors. </a:t>
            </a:r>
            <a:r>
              <a:rPr lang="en-US" b="0" i="0" dirty="0">
                <a:solidFill>
                  <a:srgbClr val="000000"/>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2905780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solidFill>
                  <a:srgbClr val="000000"/>
                </a:solidFill>
                <a:effectLst/>
                <a:latin typeface="Calibri" panose="020F0502020204030204" pitchFamily="34" charset="0"/>
              </a:rPr>
              <a:t>Sleep is an important and underestimated aspect of health promotion. Although we often see sleep as a passive activity, a lot of important restorative and healing processes occur during sleep. Poor sleep and less sleep over time is associated with a myriad of health issues including shortened lifespan, diabetes, hypertension, heart disease, obesity and more.</a:t>
            </a:r>
            <a:endParaRPr lang="en-US" dirty="0"/>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28656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endParaRPr lang="en-US" b="0" i="0" dirty="0">
              <a:solidFill>
                <a:srgbClr val="000000"/>
              </a:solidFill>
              <a:effectLst/>
              <a:latin typeface="GothamReg"/>
            </a:endParaRPr>
          </a:p>
          <a:p>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524252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a:cs typeface="Calibri"/>
              </a:rPr>
              <a:t>Presenter notes: article findings</a:t>
            </a:r>
            <a:r>
              <a:rPr lang="en-US" sz="1800">
                <a:solidFill>
                  <a:srgbClr val="000000"/>
                </a:solidFill>
                <a:latin typeface="Calibri"/>
                <a:cs typeface="Calibri"/>
              </a:rPr>
              <a:t> </a:t>
            </a:r>
            <a:endParaRPr lang="en-US"/>
          </a:p>
          <a:p>
            <a:r>
              <a:rPr lang="en-US" dirty="0">
                <a:solidFill>
                  <a:srgbClr val="000000"/>
                </a:solidFill>
              </a:rPr>
              <a:t>Meta-analysis of prospective cohort studies with follow-ups of one year or more on associations between short sleep duration (i.e. 6 hours or less a night) and the outcomes.</a:t>
            </a:r>
            <a:endParaRPr lang="en-US" dirty="0"/>
          </a:p>
          <a:p>
            <a:r>
              <a:rPr lang="en-US">
                <a:solidFill>
                  <a:srgbClr val="000000"/>
                </a:solidFill>
              </a:rPr>
              <a:t>5,172,710 participants were collected from 153 studies. </a:t>
            </a:r>
          </a:p>
          <a:p>
            <a:r>
              <a:rPr lang="en-US">
                <a:solidFill>
                  <a:srgbClr val="000000"/>
                </a:solidFill>
              </a:rPr>
              <a:t>Short sleep was significantly associated with mortality, diabetes mellitus, hypertension, cardiovascular diseases, coronary heart diseases, and obesity. </a:t>
            </a:r>
          </a:p>
          <a:p>
            <a:r>
              <a:rPr lang="en-US" dirty="0">
                <a:solidFill>
                  <a:srgbClr val="000000"/>
                </a:solidFill>
              </a:rPr>
              <a:t>There was no sufficient usable evidence for meta-analyses in depression and dyslipidemia.</a:t>
            </a: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1340620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0" i="0" dirty="0">
                <a:solidFill>
                  <a:srgbClr val="000000"/>
                </a:solidFill>
                <a:effectLst/>
                <a:latin typeface="GothamReg"/>
              </a:rPr>
              <a:t>Models describing the relation between burnout and sleep suggest as potential causative mechanisms of sleep disturbances the following: </a:t>
            </a:r>
          </a:p>
          <a:p>
            <a:pPr algn="l" fontAlgn="base">
              <a:buFont typeface="Arial" panose="020B0604020202020204" pitchFamily="34" charset="0"/>
              <a:buChar char="•"/>
            </a:pPr>
            <a:r>
              <a:rPr lang="en-US" b="0" i="0" dirty="0">
                <a:solidFill>
                  <a:srgbClr val="000000"/>
                </a:solidFill>
                <a:effectLst/>
                <a:latin typeface="merriweather" pitchFamily="2" charset="77"/>
              </a:rPr>
              <a:t>A chronic depletion of energy stores; or</a:t>
            </a:r>
          </a:p>
          <a:p>
            <a:pPr algn="l" fontAlgn="base">
              <a:buFont typeface="Arial" panose="020B0604020202020204" pitchFamily="34" charset="0"/>
              <a:buChar char="•"/>
            </a:pPr>
            <a:r>
              <a:rPr lang="en-US" b="0" i="0" dirty="0">
                <a:solidFill>
                  <a:srgbClr val="000000"/>
                </a:solidFill>
                <a:effectLst/>
                <a:latin typeface="merriweather" pitchFamily="2" charset="77"/>
              </a:rPr>
              <a:t>Activation of the hypo-thalamic-pituitary-adrenal axis and increasing levels of bodily stress.</a:t>
            </a:r>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10537941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a:cs typeface="Calibri"/>
              </a:rPr>
              <a:t>Presenter notes: article findings</a:t>
            </a:r>
            <a:r>
              <a:rPr lang="en-US" sz="1800">
                <a:solidFill>
                  <a:srgbClr val="000000"/>
                </a:solidFill>
                <a:latin typeface="Calibri"/>
                <a:cs typeface="Calibri"/>
              </a:rPr>
              <a:t> </a:t>
            </a:r>
            <a:endParaRPr lang="en-US"/>
          </a:p>
          <a:p>
            <a:endParaRPr lang="en-US" dirty="0">
              <a:solidFill>
                <a:srgbClr val="000000"/>
              </a:solidFill>
            </a:endParaRPr>
          </a:p>
          <a:p>
            <a:r>
              <a:rPr lang="en-US" dirty="0">
                <a:solidFill>
                  <a:srgbClr val="000000"/>
                </a:solidFill>
              </a:rPr>
              <a:t>Models describing the relation between burnout and sleep suggest as potential causative mechanisms of sleep disturbances the following: </a:t>
            </a:r>
            <a:endParaRPr lang="en-US" dirty="0"/>
          </a:p>
          <a:p>
            <a:pPr marL="285750" indent="-285750">
              <a:buFont typeface="Arial,Sans-Serif"/>
              <a:buChar char="•"/>
            </a:pPr>
            <a:r>
              <a:rPr lang="en-US">
                <a:solidFill>
                  <a:srgbClr val="000000"/>
                </a:solidFill>
              </a:rPr>
              <a:t>A chronic depletion of energy stores; or</a:t>
            </a:r>
          </a:p>
          <a:p>
            <a:pPr marL="285750" indent="-285750">
              <a:buFont typeface="Arial,Sans-Serif"/>
              <a:buChar char="•"/>
            </a:pPr>
            <a:r>
              <a:rPr lang="en-US" dirty="0">
                <a:solidFill>
                  <a:srgbClr val="000000"/>
                </a:solidFill>
              </a:rPr>
              <a:t>Activation of the hypo-thalamic-pituitary-adrenal axis and increasing levels of bodily stress.</a:t>
            </a: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1607203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latinLnBrk="0"/>
            <a:r>
              <a:rPr lang="en-US" b="0" dirty="0">
                <a:effectLst/>
                <a:latin typeface="merriweather" pitchFamily="2" charset="77"/>
              </a:rPr>
              <a:t>The investigators examined the potential benefit of 20-minute structured naps compared to biofeedback (measured by heart rate variability, indicating stress v. relaxed state) and wellness as usual (control) with pre-clinical medical students.</a:t>
            </a:r>
          </a:p>
          <a:p>
            <a:pPr algn="l" fontAlgn="base"/>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a:p>
            <a:pPr algn="l" fontAlgn="base"/>
            <a:endParaRPr lang="en-US" b="0" i="0" dirty="0">
              <a:solidFill>
                <a:srgbClr val="000000"/>
              </a:solidFill>
              <a:effectLst/>
              <a:latin typeface="merriweather" pitchFamily="2" charset="77"/>
            </a:endParaRPr>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2172470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12/13/23</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12/13/23</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hyperlink" Target="http://www.renewunow.org/"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image" Target="../media/image8.png"/><Relationship Id="rId4" Type="http://schemas.openxmlformats.org/officeDocument/2006/relationships/image" Target="../media/image11.png"/></Relationships>
</file>

<file path=ppt/slides/_rels/slide25.xml.rels><?xml version="1.0" encoding="UTF-8" standalone="yes"?>
<Relationships xmlns="http://schemas.openxmlformats.org/package/2006/relationships"><Relationship Id="rId8" Type="http://schemas.openxmlformats.org/officeDocument/2006/relationships/hyperlink" Target="https://doi.org/10.1016/j.chest.2019.07.008" TargetMode="External"/><Relationship Id="rId3" Type="http://schemas.openxmlformats.org/officeDocument/2006/relationships/hyperlink" Target="https://sleepeducation.org/healthy-sleep/healthy-sleep-habits/" TargetMode="External"/><Relationship Id="rId7" Type="http://schemas.openxmlformats.org/officeDocument/2006/relationships/hyperlink" Target="https://www.nhlbi.nih.gov/health/sleep-deprivation/health-effects" TargetMode="External"/><Relationship Id="rId2" Type="http://schemas.openxmlformats.org/officeDocument/2006/relationships/notesSlide" Target="../notesSlides/notesSlide23.xml"/><Relationship Id="rId1" Type="http://schemas.openxmlformats.org/officeDocument/2006/relationships/slideLayout" Target="../slideLayouts/slideLayout5.xml"/><Relationship Id="rId6" Type="http://schemas.openxmlformats.org/officeDocument/2006/relationships/hyperlink" Target="https://doi.org/10.1016/j.sleep.2016.08.006" TargetMode="External"/><Relationship Id="rId5" Type="http://schemas.openxmlformats.org/officeDocument/2006/relationships/hyperlink" Target="https://doi.org/10.15694/mep.2019.000110.1" TargetMode="External"/><Relationship Id="rId4" Type="http://schemas.openxmlformats.org/officeDocument/2006/relationships/hyperlink" Target="https://doi.org/10.1037/cou0000059" TargetMode="External"/><Relationship Id="rId9" Type="http://schemas.openxmlformats.org/officeDocument/2006/relationships/image" Target="../media/image1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2">
            <a:extLst>
              <a:ext uri="{BEBA8EAE-BF5A-486C-A8C5-ECC9F3942E4B}">
                <a14:imgProps xmlns:a14="http://schemas.microsoft.com/office/drawing/2010/main">
                  <a14:imgLayer r:embed="rId3">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67000" y="2316380"/>
            <a:ext cx="9573680" cy="2232717"/>
          </a:xfrm>
        </p:spPr>
        <p:txBody>
          <a:bodyPr anchor="ctr">
            <a:noAutofit/>
          </a:bodyPr>
          <a:lstStyle/>
          <a:p>
            <a:pPr algn="l"/>
            <a:r>
              <a:rPr lang="en-US" sz="5300" dirty="0">
                <a:latin typeface="Gotham Bold" pitchFamily="50" charset="0"/>
              </a:rPr>
              <a:t>Renew My Body: Sleep Hygiene &amp; Structured Napping</a:t>
            </a: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67000" y="4876816"/>
            <a:ext cx="9144000" cy="645515"/>
          </a:xfrm>
        </p:spPr>
        <p:txBody>
          <a:bodyPr/>
          <a:lstStyle/>
          <a:p>
            <a:pPr algn="l"/>
            <a:r>
              <a:rPr lang="en-US" dirty="0" err="1">
                <a:latin typeface="Gotham Thin" pitchFamily="50" charset="0"/>
              </a:rPr>
              <a:t>RenewU</a:t>
            </a:r>
            <a:r>
              <a:rPr lang="en-US" dirty="0">
                <a:latin typeface="Gotham Thin" pitchFamily="50" charset="0"/>
              </a:rPr>
              <a:t> Workshop</a:t>
            </a:r>
          </a:p>
        </p:txBody>
      </p:sp>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pic>
        <p:nvPicPr>
          <p:cNvPr id="7" name="Picture 6">
            <a:extLst>
              <a:ext uri="{FF2B5EF4-FFF2-40B4-BE49-F238E27FC236}">
                <a16:creationId xmlns:a16="http://schemas.microsoft.com/office/drawing/2014/main" id="{B067ADE1-D3AB-05C7-26CF-774738CB4FA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1514" y="2275632"/>
            <a:ext cx="2206806" cy="2231136"/>
          </a:xfrm>
          <a:prstGeom prst="rect">
            <a:avLst/>
          </a:prstGeom>
        </p:spPr>
      </p:pic>
      <p:sp>
        <p:nvSpPr>
          <p:cNvPr id="9" name="TextBox 8">
            <a:extLst>
              <a:ext uri="{FF2B5EF4-FFF2-40B4-BE49-F238E27FC236}">
                <a16:creationId xmlns:a16="http://schemas.microsoft.com/office/drawing/2014/main" id="{4195B1D7-9A85-3A6D-20E0-098CABB59805}"/>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512402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a:t>
            </a:r>
            <a:r>
              <a:rPr lang="en-US" sz="3600" dirty="0">
                <a:solidFill>
                  <a:schemeClr val="bg1"/>
                </a:solidFill>
                <a:latin typeface="Gotham Black"/>
                <a:ea typeface="+mj-lt"/>
                <a:cs typeface="+mj-lt"/>
              </a:rPr>
              <a:t>Stewart &amp; Arora, 2019.</a:t>
            </a:r>
            <a:r>
              <a:rPr lang="en-US" sz="3600" dirty="0">
                <a:solidFill>
                  <a:schemeClr val="bg1"/>
                </a:solidFill>
                <a:latin typeface="Gotham Black"/>
              </a:rPr>
              <a:t>)</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087738" y="1745620"/>
            <a:ext cx="10094849" cy="4010378"/>
          </a:xfrm>
        </p:spPr>
        <p:txBody>
          <a:bodyPr vert="horz" lIns="91440" tIns="45720" rIns="91440" bIns="45720" rtlCol="0" anchor="t">
            <a:noAutofit/>
          </a:bodyPr>
          <a:lstStyle/>
          <a:p>
            <a:pPr marL="0" indent="0" fontAlgn="base">
              <a:lnSpc>
                <a:spcPct val="100000"/>
              </a:lnSpc>
              <a:spcBef>
                <a:spcPts val="1500"/>
              </a:spcBef>
              <a:buNone/>
            </a:pPr>
            <a:r>
              <a:rPr lang="en-US" sz="2400" dirty="0">
                <a:solidFill>
                  <a:schemeClr val="bg1"/>
                </a:solidFill>
                <a:latin typeface="Gotham Medium"/>
                <a:cs typeface="Calibri"/>
              </a:rPr>
              <a:t>Models describing the relation between burnout and sleep suggest as potential causative mechanisms of sleep disturbances the following: </a:t>
            </a:r>
          </a:p>
          <a:p>
            <a:pPr marL="628650" indent="-342900">
              <a:lnSpc>
                <a:spcPct val="100000"/>
              </a:lnSpc>
              <a:spcBef>
                <a:spcPts val="1500"/>
              </a:spcBef>
            </a:pPr>
            <a:r>
              <a:rPr lang="en-US" sz="2400" dirty="0">
                <a:solidFill>
                  <a:schemeClr val="bg1"/>
                </a:solidFill>
                <a:latin typeface="Gotham Medium"/>
                <a:cs typeface="Calibri"/>
              </a:rPr>
              <a:t>A chronic depletion of energy stores; or</a:t>
            </a:r>
          </a:p>
          <a:p>
            <a:pPr marL="628650" indent="-342900">
              <a:lnSpc>
                <a:spcPct val="100000"/>
              </a:lnSpc>
              <a:spcBef>
                <a:spcPts val="1500"/>
              </a:spcBef>
            </a:pPr>
            <a:r>
              <a:rPr lang="en-US" sz="2400" dirty="0">
                <a:solidFill>
                  <a:schemeClr val="bg1"/>
                </a:solidFill>
                <a:latin typeface="Gotham Medium"/>
                <a:cs typeface="Calibri"/>
              </a:rPr>
              <a:t>Activation of the hypo-thalamic-pituitary-adrenal axis and increasing levels of bodily stress.</a:t>
            </a:r>
            <a:endParaRPr lang="en-US" sz="2400" dirty="0">
              <a:solidFill>
                <a:schemeClr val="bg1"/>
              </a:solidFill>
              <a:latin typeface="Gotham Medium"/>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2590748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dirty="0">
                <a:latin typeface="Gotham Medium"/>
              </a:rPr>
              <a:t>Hernandez, et al.,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7658" y="3286304"/>
            <a:ext cx="6266594" cy="657685"/>
          </a:xfrm>
        </p:spPr>
        <p:txBody>
          <a:bodyPr>
            <a:noAutofit/>
          </a:bodyPr>
          <a:lstStyle/>
          <a:p>
            <a:pPr marL="0" indent="0" algn="ctr">
              <a:lnSpc>
                <a:spcPct val="100000"/>
              </a:lnSpc>
              <a:buNone/>
            </a:pPr>
            <a:r>
              <a:rPr lang="en-US" sz="2400" dirty="0">
                <a:solidFill>
                  <a:srgbClr val="000000"/>
                </a:solidFill>
                <a:latin typeface="Gotham Medium" pitchFamily="50" charset="0"/>
              </a:rPr>
              <a:t>Structured napping and biofeedback can promote well-being and decrease stress.</a:t>
            </a:r>
          </a:p>
          <a:p>
            <a:pPr marL="0" indent="0" algn="ctr">
              <a:lnSpc>
                <a:spcPct val="100000"/>
              </a:lnSpc>
              <a:buNone/>
            </a:pPr>
            <a:endParaRPr lang="en-US" sz="2400" dirty="0">
              <a:solidFill>
                <a:srgbClr val="000000"/>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21742" y="2259240"/>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lack"/>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1116526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(Hernandez, et al.,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087738" y="1745620"/>
            <a:ext cx="10094849" cy="4010378"/>
          </a:xfrm>
        </p:spPr>
        <p:txBody>
          <a:bodyPr vert="horz" lIns="91440" tIns="45720" rIns="91440" bIns="45720" rtlCol="0" anchor="t">
            <a:noAutofit/>
          </a:bodyPr>
          <a:lstStyle/>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Self-reported hours of sleep was positively correlated with stress management. </a:t>
            </a:r>
            <a:endParaRPr lang="en-US"/>
          </a:p>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Physician Well-being was better for those in intervention combined compared to control at post-test.</a:t>
            </a:r>
          </a:p>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An independent samples t-test was used to examine possible group differences in well-being at follow-up between intervention (biofeedback and energy pod combined; M=2.46, SD=1.81) and control group (M=3.75, SD=.96) and the finding was approaching significance (t=1.86 (15), p=.092).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267365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dirty="0">
                <a:latin typeface="Gotham Medium"/>
              </a:rPr>
              <a:t>Amin, et al., 2012.</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7658" y="3286304"/>
            <a:ext cx="6266594" cy="657685"/>
          </a:xfrm>
        </p:spPr>
        <p:txBody>
          <a:bodyPr>
            <a:noAutofit/>
          </a:bodyPr>
          <a:lstStyle/>
          <a:p>
            <a:pPr marL="0" indent="0" algn="ctr">
              <a:lnSpc>
                <a:spcPct val="100000"/>
              </a:lnSpc>
              <a:buNone/>
            </a:pPr>
            <a:r>
              <a:rPr lang="en-US" sz="2400" dirty="0">
                <a:solidFill>
                  <a:srgbClr val="000000"/>
                </a:solidFill>
                <a:latin typeface="Gotham Medium" pitchFamily="50" charset="0"/>
              </a:rPr>
              <a:t>Structured napping supports alertness and wellness. </a:t>
            </a:r>
          </a:p>
          <a:p>
            <a:pPr marL="0" indent="0" algn="ctr">
              <a:lnSpc>
                <a:spcPct val="100000"/>
              </a:lnSpc>
              <a:buNone/>
            </a:pPr>
            <a:endParaRPr lang="en-US" sz="2400" dirty="0">
              <a:solidFill>
                <a:srgbClr val="000000"/>
              </a:solidFill>
              <a:latin typeface="Gotham Medium" pitchFamily="50" charset="0"/>
            </a:endParaRPr>
          </a:p>
          <a:p>
            <a:pPr marL="0" indent="0" algn="ctr">
              <a:lnSpc>
                <a:spcPct val="100000"/>
              </a:lnSpc>
              <a:buNone/>
            </a:pPr>
            <a:endParaRPr lang="en-US" sz="2400" dirty="0">
              <a:solidFill>
                <a:srgbClr val="000000"/>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21742" y="2259240"/>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lack"/>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80766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(Amin, et al., 2012.)</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087738" y="1745620"/>
            <a:ext cx="10094849" cy="4010378"/>
          </a:xfrm>
        </p:spPr>
        <p:txBody>
          <a:bodyPr vert="horz" lIns="91440" tIns="45720" rIns="91440" bIns="45720" rtlCol="0" anchor="t">
            <a:noAutofit/>
          </a:bodyPr>
          <a:lstStyle/>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Those residents assigned to the control condition did not exhibit a significant change in cognitive functioning or the number of attention failures from morning to afternoon.</a:t>
            </a:r>
            <a:endParaRPr lang="en-US"/>
          </a:p>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The nap group's cognitive functioning improved from morning to afternoon and their number of attention failures decreased as assessed by Connor's Continuous Performance Test compared to no change for the control group.</a:t>
            </a:r>
          </a:p>
          <a:p>
            <a:pPr fontAlgn="base">
              <a:lnSpc>
                <a:spcPct val="100000"/>
              </a:lnSpc>
              <a:spcBef>
                <a:spcPts val="1500"/>
              </a:spcBef>
              <a:buFont typeface="Courier New" panose="02070309020205020404" pitchFamily="49" charset="0"/>
              <a:buChar char="o"/>
            </a:pPr>
            <a:r>
              <a:rPr lang="en-US" sz="2400" dirty="0">
                <a:solidFill>
                  <a:schemeClr val="bg1"/>
                </a:solidFill>
                <a:latin typeface="Gotham Medium" pitchFamily="50" charset="0"/>
              </a:rPr>
              <a:t>Findings support that brief naps support alertness and may be a useful part of wellness for physicians.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960768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dirty="0">
                <a:latin typeface="Gotham Medium"/>
              </a:rPr>
              <a:t>Ganesan, et al.,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6150" y="2641866"/>
            <a:ext cx="7327951" cy="1528542"/>
          </a:xfrm>
        </p:spPr>
        <p:txBody>
          <a:bodyPr vert="horz" lIns="91440" tIns="45720" rIns="91440" bIns="45720" rtlCol="0" anchor="t">
            <a:noAutofit/>
          </a:bodyPr>
          <a:lstStyle/>
          <a:p>
            <a:pPr marL="0" indent="0" algn="ctr">
              <a:lnSpc>
                <a:spcPct val="100000"/>
              </a:lnSpc>
              <a:buNone/>
            </a:pPr>
            <a:r>
              <a:rPr lang="en-US" sz="2400" dirty="0">
                <a:solidFill>
                  <a:srgbClr val="000000"/>
                </a:solidFill>
                <a:latin typeface="Gotham Medium"/>
              </a:rPr>
              <a:t>Shift work for healthcare workers has been linked to disruption in alertness and impairment on cognitive performance  due to disruption to sleep and the circadian rhythm.</a:t>
            </a:r>
            <a:endParaRPr lang="en-US" dirty="0"/>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4736663" y="1409296"/>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lack"/>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65839" y="451866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70910" y="-90630"/>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875492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(Ganesan, et al.,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577595" y="1718406"/>
            <a:ext cx="9278421" cy="4037592"/>
          </a:xfrm>
        </p:spPr>
        <p:txBody>
          <a:bodyPr vert="horz" lIns="91440" tIns="45720" rIns="91440" bIns="45720" rtlCol="0" anchor="t">
            <a:noAutofit/>
          </a:bodyPr>
          <a:lstStyle/>
          <a:p>
            <a:pPr marL="0" indent="0" algn="ctr" fontAlgn="base">
              <a:lnSpc>
                <a:spcPct val="100000"/>
              </a:lnSpc>
              <a:buNone/>
            </a:pPr>
            <a:r>
              <a:rPr lang="en-US" sz="2400" dirty="0">
                <a:solidFill>
                  <a:schemeClr val="bg1"/>
                </a:solidFill>
                <a:latin typeface="Gotham Medium" pitchFamily="50" charset="0"/>
              </a:rPr>
              <a:t>Alertness and performance are most impaired during night shifts when there is greatest circadian rhythm disruption, and the impairment is consistent across night shifts (for example, not just the first night shift). </a:t>
            </a:r>
            <a:endParaRPr lang="en-US">
              <a:cs typeface="Calibri" panose="020F0502020204030204"/>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3064376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err="1">
                <a:latin typeface="Gotham Medium"/>
              </a:rPr>
              <a:t>Shriane</a:t>
            </a:r>
            <a:r>
              <a:rPr lang="en-US" sz="3600" dirty="0">
                <a:latin typeface="Gotham Medium"/>
              </a:rPr>
              <a:t>, et al., 2020.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6150" y="2983632"/>
            <a:ext cx="6266594" cy="1528542"/>
          </a:xfrm>
        </p:spPr>
        <p:txBody>
          <a:bodyPr>
            <a:noAutofit/>
          </a:bodyPr>
          <a:lstStyle/>
          <a:p>
            <a:pPr marL="0" indent="0" algn="ctr">
              <a:lnSpc>
                <a:spcPct val="100000"/>
              </a:lnSpc>
              <a:buNone/>
            </a:pPr>
            <a:r>
              <a:rPr lang="en-US" sz="2400" dirty="0">
                <a:solidFill>
                  <a:srgbClr val="000000"/>
                </a:solidFill>
                <a:latin typeface="Gotham Medium" pitchFamily="50" charset="0"/>
              </a:rPr>
              <a:t>Sleep hygiene patterns of shift workers were studied and better understood in this systemic review.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20234" y="1856653"/>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lack"/>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965839" y="451866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1978869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(Ganesan, et al.,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215877" y="1528146"/>
            <a:ext cx="10094849" cy="4420049"/>
          </a:xfrm>
        </p:spPr>
        <p:txBody>
          <a:bodyPr vert="horz" lIns="91440" tIns="45720" rIns="91440" bIns="45720" rtlCol="0" anchor="t">
            <a:noAutofit/>
          </a:bodyPr>
          <a:lstStyle/>
          <a:p>
            <a:pPr marL="0" indent="0" fontAlgn="base">
              <a:lnSpc>
                <a:spcPct val="100000"/>
              </a:lnSpc>
              <a:buNone/>
            </a:pPr>
            <a:r>
              <a:rPr lang="en-US" sz="2400" dirty="0">
                <a:solidFill>
                  <a:schemeClr val="bg1"/>
                </a:solidFill>
                <a:latin typeface="Gotham Medium" pitchFamily="50" charset="0"/>
              </a:rPr>
              <a:t>Shift workers frequently use the following strategies: </a:t>
            </a:r>
          </a:p>
          <a:p>
            <a:pPr lvl="1" fontAlgn="base">
              <a:lnSpc>
                <a:spcPct val="100000"/>
              </a:lnSpc>
              <a:buFont typeface="Courier New" panose="02070309020205020404" pitchFamily="49" charset="0"/>
              <a:buChar char="o"/>
            </a:pPr>
            <a:r>
              <a:rPr lang="en-US" dirty="0">
                <a:solidFill>
                  <a:schemeClr val="bg1"/>
                </a:solidFill>
                <a:latin typeface="Gotham Medium"/>
              </a:rPr>
              <a:t>Caffeine consumption</a:t>
            </a:r>
          </a:p>
          <a:p>
            <a:pPr lvl="1" fontAlgn="base">
              <a:lnSpc>
                <a:spcPct val="100000"/>
              </a:lnSpc>
              <a:buFont typeface="Courier New" panose="02070309020205020404" pitchFamily="49" charset="0"/>
              <a:buChar char="o"/>
            </a:pPr>
            <a:r>
              <a:rPr lang="en-US" dirty="0">
                <a:solidFill>
                  <a:schemeClr val="bg1"/>
                </a:solidFill>
                <a:latin typeface="Gotham Medium"/>
              </a:rPr>
              <a:t>Daytime napping</a:t>
            </a:r>
          </a:p>
          <a:p>
            <a:pPr lvl="1" fontAlgn="base">
              <a:lnSpc>
                <a:spcPct val="100000"/>
              </a:lnSpc>
              <a:buFont typeface="Courier New" panose="02070309020205020404" pitchFamily="49" charset="0"/>
              <a:buChar char="o"/>
            </a:pPr>
            <a:r>
              <a:rPr lang="en-US" dirty="0">
                <a:solidFill>
                  <a:schemeClr val="bg1"/>
                </a:solidFill>
                <a:latin typeface="Gotham Medium"/>
              </a:rPr>
              <a:t>Altering bedroom environment    </a:t>
            </a:r>
            <a:endParaRPr lang="en-US" dirty="0">
              <a:solidFill>
                <a:schemeClr val="bg1"/>
              </a:solidFill>
              <a:latin typeface="Gotham Medium" pitchFamily="50" charset="0"/>
            </a:endParaRPr>
          </a:p>
          <a:p>
            <a:pPr fontAlgn="base">
              <a:lnSpc>
                <a:spcPct val="100000"/>
              </a:lnSpc>
              <a:buFont typeface="Courier New" panose="02070309020205020404" pitchFamily="49" charset="0"/>
              <a:buChar char="o"/>
            </a:pPr>
            <a:r>
              <a:rPr lang="en-US" sz="2400" dirty="0">
                <a:solidFill>
                  <a:schemeClr val="bg1"/>
                </a:solidFill>
                <a:latin typeface="Gotham Medium" pitchFamily="50" charset="0"/>
              </a:rPr>
              <a:t>Shift workers rely more on fatigue management rather than recommended sleep hygiene. </a:t>
            </a:r>
          </a:p>
          <a:p>
            <a:pPr fontAlgn="base">
              <a:lnSpc>
                <a:spcPct val="100000"/>
              </a:lnSpc>
              <a:buFont typeface="Courier New" panose="02070309020205020404" pitchFamily="49" charset="0"/>
              <a:buChar char="o"/>
            </a:pPr>
            <a:r>
              <a:rPr lang="en-US" sz="2400" dirty="0">
                <a:solidFill>
                  <a:schemeClr val="bg1"/>
                </a:solidFill>
                <a:latin typeface="Gotham Medium" pitchFamily="50" charset="0"/>
              </a:rPr>
              <a:t>Diet, exercise, alcohol use, and nicotine use were not a major focus of investigation in the studies. </a:t>
            </a:r>
          </a:p>
          <a:p>
            <a:pPr fontAlgn="base">
              <a:lnSpc>
                <a:spcPct val="100000"/>
              </a:lnSpc>
              <a:buFont typeface="Courier New" panose="02070309020205020404" pitchFamily="49" charset="0"/>
              <a:buChar char="o"/>
            </a:pPr>
            <a:r>
              <a:rPr lang="en-US" sz="2400" dirty="0">
                <a:solidFill>
                  <a:schemeClr val="bg1"/>
                </a:solidFill>
                <a:latin typeface="Gotham Medium" pitchFamily="50" charset="0"/>
              </a:rPr>
              <a:t>More targeted sleep hygiene practices specific to shift work are recommended.</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2109038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b="1" dirty="0">
                <a:latin typeface="Gotham Bold" pitchFamily="50" charset="0"/>
                <a:ea typeface="Calibri" panose="020F0502020204030204" pitchFamily="34" charset="0"/>
                <a:cs typeface="Calibri"/>
              </a:rPr>
              <a:t>Mechanisms for the Health Effects of Sleep</a:t>
            </a:r>
            <a:endParaRPr lang="en-US" sz="3600" dirty="0">
              <a:latin typeface="Gotham Bold" pitchFamily="50"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15723" y="1220834"/>
            <a:ext cx="2933614" cy="2933614"/>
          </a:xfrm>
          <a:prstGeom prst="rect">
            <a:avLst/>
          </a:prstGeom>
        </p:spPr>
      </p:pic>
      <p:pic>
        <p:nvPicPr>
          <p:cNvPr id="5" name="Picture 4">
            <a:extLst>
              <a:ext uri="{FF2B5EF4-FFF2-40B4-BE49-F238E27FC236}">
                <a16:creationId xmlns:a16="http://schemas.microsoft.com/office/drawing/2014/main" id="{B4C437A9-DFB5-C791-01CF-C61A930BB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930" y="1103574"/>
            <a:ext cx="2928807" cy="2928807"/>
          </a:xfrm>
          <a:prstGeom prst="rect">
            <a:avLst/>
          </a:prstGeom>
        </p:spPr>
      </p:pic>
      <p:pic>
        <p:nvPicPr>
          <p:cNvPr id="10" name="Picture 9">
            <a:extLst>
              <a:ext uri="{FF2B5EF4-FFF2-40B4-BE49-F238E27FC236}">
                <a16:creationId xmlns:a16="http://schemas.microsoft.com/office/drawing/2014/main" id="{54C8E396-6E93-32D1-E574-E7848DF227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27893" y="4034808"/>
            <a:ext cx="1415998" cy="1444896"/>
          </a:xfrm>
          <a:prstGeom prst="rect">
            <a:avLst/>
          </a:prstGeom>
        </p:spPr>
      </p:pic>
      <p:pic>
        <p:nvPicPr>
          <p:cNvPr id="11" name="Picture 10">
            <a:extLst>
              <a:ext uri="{FF2B5EF4-FFF2-40B4-BE49-F238E27FC236}">
                <a16:creationId xmlns:a16="http://schemas.microsoft.com/office/drawing/2014/main" id="{3ABF7853-8E2A-8427-3B68-2027042A5B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53626" y="1988051"/>
            <a:ext cx="1895469" cy="1934152"/>
          </a:xfrm>
          <a:prstGeom prst="rect">
            <a:avLst/>
          </a:prstGeom>
        </p:spPr>
      </p:pic>
      <p:sp>
        <p:nvSpPr>
          <p:cNvPr id="19" name="TextBox 1">
            <a:extLst>
              <a:ext uri="{FF2B5EF4-FFF2-40B4-BE49-F238E27FC236}">
                <a16:creationId xmlns:a16="http://schemas.microsoft.com/office/drawing/2014/main" id="{07EE260E-3BA1-AF33-C28E-5E0CA489CA59}"/>
              </a:ext>
            </a:extLst>
          </p:cNvPr>
          <p:cNvSpPr txBox="1"/>
          <p:nvPr/>
        </p:nvSpPr>
        <p:spPr>
          <a:xfrm>
            <a:off x="686842" y="1973216"/>
            <a:ext cx="2589818" cy="120032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Sleep &amp; your Cardiovascular System</a:t>
            </a: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60960" y="2991274"/>
            <a:ext cx="2914901" cy="2914901"/>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2" name="TextBox 1">
            <a:extLst>
              <a:ext uri="{FF2B5EF4-FFF2-40B4-BE49-F238E27FC236}">
                <a16:creationId xmlns:a16="http://schemas.microsoft.com/office/drawing/2014/main" id="{A071BC8C-85EF-3131-8659-D317830CBFEC}"/>
              </a:ext>
            </a:extLst>
          </p:cNvPr>
          <p:cNvSpPr txBox="1"/>
          <p:nvPr/>
        </p:nvSpPr>
        <p:spPr>
          <a:xfrm>
            <a:off x="6140822" y="1901016"/>
            <a:ext cx="2459976"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Physiological Effects of Sleep Deficiency</a:t>
            </a:r>
          </a:p>
        </p:txBody>
      </p:sp>
      <p:sp>
        <p:nvSpPr>
          <p:cNvPr id="14" name="TextBox 1">
            <a:extLst>
              <a:ext uri="{FF2B5EF4-FFF2-40B4-BE49-F238E27FC236}">
                <a16:creationId xmlns:a16="http://schemas.microsoft.com/office/drawing/2014/main" id="{97FC5186-3C54-3337-C5E4-13B0E6184F21}"/>
              </a:ext>
            </a:extLst>
          </p:cNvPr>
          <p:cNvSpPr txBox="1"/>
          <p:nvPr/>
        </p:nvSpPr>
        <p:spPr>
          <a:xfrm>
            <a:off x="3371053" y="4031984"/>
            <a:ext cx="2364631"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Sleep and your Brain</a:t>
            </a:r>
          </a:p>
        </p:txBody>
      </p:sp>
      <p:sp>
        <p:nvSpPr>
          <p:cNvPr id="15" name="TextBox 14">
            <a:extLst>
              <a:ext uri="{FF2B5EF4-FFF2-40B4-BE49-F238E27FC236}">
                <a16:creationId xmlns:a16="http://schemas.microsoft.com/office/drawing/2014/main" id="{5F9F6BD5-611B-0507-EA6D-BE3A4B1A4BDD}"/>
              </a:ext>
            </a:extLst>
          </p:cNvPr>
          <p:cNvSpPr txBox="1"/>
          <p:nvPr/>
        </p:nvSpPr>
        <p:spPr>
          <a:xfrm>
            <a:off x="8555146" y="6028632"/>
            <a:ext cx="3186205" cy="369332"/>
          </a:xfrm>
          <a:prstGeom prst="rect">
            <a:avLst/>
          </a:prstGeom>
          <a:noFill/>
        </p:spPr>
        <p:txBody>
          <a:bodyPr wrap="square" rtlCol="0">
            <a:spAutoFit/>
          </a:bodyPr>
          <a:lstStyle/>
          <a:p>
            <a:pPr algn="r"/>
            <a:r>
              <a:rPr lang="en-US" dirty="0"/>
              <a:t>Stewart &amp; Arora, 2019,</a:t>
            </a:r>
          </a:p>
        </p:txBody>
      </p:sp>
      <p:pic>
        <p:nvPicPr>
          <p:cNvPr id="4" name="Picture 3">
            <a:extLst>
              <a:ext uri="{FF2B5EF4-FFF2-40B4-BE49-F238E27FC236}">
                <a16:creationId xmlns:a16="http://schemas.microsoft.com/office/drawing/2014/main" id="{F7D81C36-6476-33A7-2AC7-D51F6DD598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74402" y="2996420"/>
            <a:ext cx="2928377" cy="2928377"/>
          </a:xfrm>
          <a:prstGeom prst="rect">
            <a:avLst/>
          </a:prstGeom>
        </p:spPr>
      </p:pic>
      <p:sp>
        <p:nvSpPr>
          <p:cNvPr id="6" name="TextBox 1">
            <a:extLst>
              <a:ext uri="{FF2B5EF4-FFF2-40B4-BE49-F238E27FC236}">
                <a16:creationId xmlns:a16="http://schemas.microsoft.com/office/drawing/2014/main" id="{FC8E6C0F-81C7-DAEB-A013-3635FA56344B}"/>
              </a:ext>
            </a:extLst>
          </p:cNvPr>
          <p:cNvSpPr txBox="1"/>
          <p:nvPr/>
        </p:nvSpPr>
        <p:spPr>
          <a:xfrm>
            <a:off x="8915406" y="3672365"/>
            <a:ext cx="2459976" cy="15696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Bi-directional Mechanism of Sleep Disturbances</a:t>
            </a:r>
          </a:p>
        </p:txBody>
      </p:sp>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2" grpId="0"/>
      <p:bldP spid="14"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dirty="0">
                <a:latin typeface="Gotham Bold" pitchFamily="50" charset="0"/>
              </a:rPr>
              <a:t>Important </a:t>
            </a:r>
            <a:br>
              <a:rPr lang="en-US" dirty="0">
                <a:latin typeface="Gotham Bold" pitchFamily="50" charset="0"/>
              </a:rPr>
            </a:br>
            <a:r>
              <a:rPr lang="en-US" dirty="0">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46807" y="634967"/>
            <a:ext cx="8355458" cy="5588059"/>
          </a:xfrm>
        </p:spPr>
        <p:txBody>
          <a:bodyPr anchor="ctr">
            <a:noAutofit/>
          </a:bodyPr>
          <a:lstStyle/>
          <a:p>
            <a:pPr marL="0" indent="0">
              <a:lnSpc>
                <a:spcPct val="100000"/>
              </a:lnSpc>
              <a:buNone/>
            </a:pPr>
            <a:r>
              <a:rPr lang="en-US" sz="2400" i="0" dirty="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dirty="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97FC5230-FC3E-C72C-8CE7-9730F658CB16}"/>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5" name="Picture 4" descr="A logo with blue circles&#10;&#10;Description automatically generated">
            <a:extLst>
              <a:ext uri="{FF2B5EF4-FFF2-40B4-BE49-F238E27FC236}">
                <a16:creationId xmlns:a16="http://schemas.microsoft.com/office/drawing/2014/main" id="{3ACA5AD7-0661-552D-D4AC-41328E80D9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76585" y="136572"/>
            <a:ext cx="2442257" cy="161946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1ACA509-2D74-50B4-C4C8-B561DE73CC6B}"/>
              </a:ext>
            </a:extLst>
          </p:cNvPr>
          <p:cNvSpPr txBox="1"/>
          <p:nvPr/>
        </p:nvSpPr>
        <p:spPr>
          <a:xfrm>
            <a:off x="7060556" y="946305"/>
            <a:ext cx="3078867" cy="646331"/>
          </a:xfrm>
          <a:prstGeom prst="rect">
            <a:avLst/>
          </a:prstGeom>
          <a:noFill/>
        </p:spPr>
        <p:txBody>
          <a:bodyPr wrap="square">
            <a:spAutoFit/>
          </a:bodyPr>
          <a:lstStyle/>
          <a:p>
            <a:r>
              <a:rPr lang="en-US" sz="1800" b="1" i="0" u="none" strike="noStrike" dirty="0">
                <a:solidFill>
                  <a:srgbClr val="000000"/>
                </a:solidFill>
                <a:effectLst/>
                <a:latin typeface="Gotham Medium" pitchFamily="2" charset="0"/>
              </a:rPr>
              <a:t>Materials found on</a:t>
            </a:r>
          </a:p>
          <a:p>
            <a:r>
              <a:rPr lang="en-US" sz="1800" b="1" i="0" u="none" strike="noStrike" dirty="0">
                <a:solidFill>
                  <a:srgbClr val="000000"/>
                </a:solidFill>
                <a:effectLst/>
                <a:latin typeface="Gotham Medium" pitchFamily="2" charset="0"/>
              </a:rPr>
              <a:t> </a:t>
            </a:r>
            <a:r>
              <a:rPr lang="en-US" sz="1800" b="1" i="0" u="sng" strike="noStrike" dirty="0">
                <a:solidFill>
                  <a:srgbClr val="0563C1"/>
                </a:solidFill>
                <a:effectLst/>
                <a:latin typeface="Gotham Medium" pitchFamily="2" charset="0"/>
                <a:hlinkClick r:id="rId4"/>
              </a:rPr>
              <a:t>Renewunow.org</a:t>
            </a:r>
            <a:endParaRPr lang="en-US" dirty="0"/>
          </a:p>
        </p:txBody>
      </p:sp>
    </p:spTree>
    <p:extLst>
      <p:ext uri="{BB962C8B-B14F-4D97-AF65-F5344CB8AC3E}">
        <p14:creationId xmlns:p14="http://schemas.microsoft.com/office/powerpoint/2010/main" val="3095667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10276230" y="175779"/>
            <a:ext cx="1789753" cy="1554480"/>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527524" y="301596"/>
            <a:ext cx="10894142" cy="702085"/>
          </a:xfrm>
        </p:spPr>
        <p:txBody>
          <a:bodyPr anchor="ctr">
            <a:normAutofit/>
          </a:bodyPr>
          <a:lstStyle/>
          <a:p>
            <a:r>
              <a:rPr lang="en-US" sz="3600" b="1" dirty="0">
                <a:latin typeface="Gotham Bold" pitchFamily="50" charset="0"/>
                <a:ea typeface="Calibri" panose="020F0502020204030204" pitchFamily="34" charset="0"/>
                <a:cs typeface="Calibri"/>
              </a:rPr>
              <a:t>Sleep Hygiene ​Tips</a:t>
            </a:r>
            <a:endParaRPr lang="en-US" sz="3600" dirty="0">
              <a:latin typeface="Gotham Bold" pitchFamily="50" charset="0"/>
            </a:endParaRP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527524" y="1120139"/>
            <a:ext cx="11134093" cy="4943505"/>
          </a:xfrm>
        </p:spPr>
        <p:txBody>
          <a:bodyPr anchor="ctr">
            <a:noAutofit/>
          </a:bodyPr>
          <a:lstStyle/>
          <a:p>
            <a:pPr marL="342900" lvl="1" indent="0">
              <a:lnSpc>
                <a:spcPct val="100000"/>
              </a:lnSpc>
              <a:spcAft>
                <a:spcPts val="1200"/>
              </a:spcAft>
              <a:buNone/>
            </a:pPr>
            <a:r>
              <a:rPr lang="en-US" dirty="0">
                <a:latin typeface="Gotham Medium" pitchFamily="50" charset="0"/>
              </a:rPr>
              <a:t>Stick to a sleep schedule.</a:t>
            </a:r>
          </a:p>
          <a:p>
            <a:pPr marL="342900" lvl="1" indent="0">
              <a:lnSpc>
                <a:spcPct val="100000"/>
              </a:lnSpc>
              <a:spcAft>
                <a:spcPts val="1200"/>
              </a:spcAft>
              <a:buNone/>
            </a:pPr>
            <a:r>
              <a:rPr lang="en-US" dirty="0">
                <a:latin typeface="Gotham Medium" pitchFamily="50" charset="0"/>
              </a:rPr>
              <a:t>Practice a relaxing bedtime ritual, such as drinking tea or using lavender essential oil.</a:t>
            </a:r>
          </a:p>
          <a:p>
            <a:pPr marL="342900" lvl="1" indent="0">
              <a:lnSpc>
                <a:spcPct val="100000"/>
              </a:lnSpc>
              <a:spcAft>
                <a:spcPts val="1200"/>
              </a:spcAft>
              <a:buNone/>
            </a:pPr>
            <a:r>
              <a:rPr lang="en-US" dirty="0">
                <a:latin typeface="Gotham Medium" pitchFamily="50" charset="0"/>
              </a:rPr>
              <a:t>Exercise daily (but not too late in the day).</a:t>
            </a:r>
          </a:p>
          <a:p>
            <a:pPr marL="342900" lvl="1" indent="0">
              <a:lnSpc>
                <a:spcPct val="100000"/>
              </a:lnSpc>
              <a:spcAft>
                <a:spcPts val="1200"/>
              </a:spcAft>
              <a:buNone/>
            </a:pPr>
            <a:r>
              <a:rPr lang="en-US" dirty="0">
                <a:latin typeface="Gotham Medium" pitchFamily="50" charset="0"/>
              </a:rPr>
              <a:t>Consider using sleep aids such as, blackout curtains, eye shades, ear plugs, or "white noise" machines.</a:t>
            </a:r>
          </a:p>
          <a:p>
            <a:pPr marL="342900" lvl="1" indent="0">
              <a:lnSpc>
                <a:spcPct val="100000"/>
              </a:lnSpc>
              <a:spcAft>
                <a:spcPts val="1200"/>
              </a:spcAft>
              <a:buNone/>
            </a:pPr>
            <a:r>
              <a:rPr lang="en-US" dirty="0">
                <a:latin typeface="Gotham Medium" pitchFamily="50" charset="0"/>
              </a:rPr>
              <a:t>Evaluate your room. </a:t>
            </a:r>
          </a:p>
          <a:p>
            <a:pPr marL="342900" lvl="1" indent="0">
              <a:lnSpc>
                <a:spcPct val="100000"/>
              </a:lnSpc>
              <a:spcAft>
                <a:spcPts val="1200"/>
              </a:spcAft>
              <a:buNone/>
            </a:pPr>
            <a:r>
              <a:rPr lang="en-US" dirty="0">
                <a:latin typeface="Gotham Medium" pitchFamily="50" charset="0"/>
              </a:rPr>
              <a:t>Use bright light to help manage your circadian rhythms.</a:t>
            </a:r>
          </a:p>
          <a:p>
            <a:pPr marL="342900" lvl="1" indent="0">
              <a:lnSpc>
                <a:spcPct val="100000"/>
              </a:lnSpc>
              <a:spcAft>
                <a:spcPts val="1200"/>
              </a:spcAft>
              <a:buNone/>
            </a:pPr>
            <a:r>
              <a:rPr lang="en-US" dirty="0">
                <a:latin typeface="Gotham Medium" pitchFamily="50" charset="0"/>
              </a:rPr>
              <a:t>Wind down. </a:t>
            </a: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1416082"/>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1969912"/>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2885176"/>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3473470"/>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4417830"/>
            <a:ext cx="231562" cy="231562"/>
          </a:xfrm>
          <a:prstGeom prst="rect">
            <a:avLst/>
          </a:prstGeom>
        </p:spPr>
      </p:pic>
      <p:pic>
        <p:nvPicPr>
          <p:cNvPr id="5" name="Picture 4">
            <a:extLst>
              <a:ext uri="{FF2B5EF4-FFF2-40B4-BE49-F238E27FC236}">
                <a16:creationId xmlns:a16="http://schemas.microsoft.com/office/drawing/2014/main" id="{A9736583-A82A-5F8F-FEBC-30C1738140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5008001"/>
            <a:ext cx="231562" cy="231562"/>
          </a:xfrm>
          <a:prstGeom prst="rect">
            <a:avLst/>
          </a:prstGeom>
        </p:spPr>
      </p:pic>
      <p:pic>
        <p:nvPicPr>
          <p:cNvPr id="11" name="Picture 10">
            <a:extLst>
              <a:ext uri="{FF2B5EF4-FFF2-40B4-BE49-F238E27FC236}">
                <a16:creationId xmlns:a16="http://schemas.microsoft.com/office/drawing/2014/main" id="{3E3B6B9C-8694-89A6-EEDC-0FEC84196B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4921" y="5596783"/>
            <a:ext cx="231562" cy="231562"/>
          </a:xfrm>
          <a:prstGeom prst="rect">
            <a:avLst/>
          </a:prstGeom>
        </p:spPr>
      </p:pic>
      <p:sp>
        <p:nvSpPr>
          <p:cNvPr id="12" name="TextBox 11">
            <a:extLst>
              <a:ext uri="{FF2B5EF4-FFF2-40B4-BE49-F238E27FC236}">
                <a16:creationId xmlns:a16="http://schemas.microsoft.com/office/drawing/2014/main" id="{5746CB0F-65AB-B802-004A-EAC1B9606D88}"/>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43821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CE94B438-DFFD-A496-C9EA-B9227A280711}"/>
              </a:ext>
            </a:extLst>
          </p:cNvPr>
          <p:cNvPicPr>
            <a:picLocks noChangeAspect="1"/>
          </p:cNvPicPr>
          <p:nvPr/>
        </p:nvPicPr>
        <p:blipFill rotWithShape="1">
          <a:blip r:embed="rId3">
            <a:extLst>
              <a:ext uri="{28A0092B-C50C-407E-A947-70E740481C1C}">
                <a14:useLocalDpi xmlns:a14="http://schemas.microsoft.com/office/drawing/2010/main" val="0"/>
              </a:ext>
            </a:extLst>
          </a:blip>
          <a:srcRect t="1000" b="1000"/>
          <a:stretch/>
        </p:blipFill>
        <p:spPr>
          <a:xfrm>
            <a:off x="4404360" y="2044491"/>
            <a:ext cx="3383280" cy="3383280"/>
          </a:xfrm>
          <a:prstGeom prst="rect">
            <a:avLst/>
          </a:prstGeom>
        </p:spPr>
      </p:pic>
      <p:pic>
        <p:nvPicPr>
          <p:cNvPr id="12" name="Picture 11">
            <a:extLst>
              <a:ext uri="{FF2B5EF4-FFF2-40B4-BE49-F238E27FC236}">
                <a16:creationId xmlns:a16="http://schemas.microsoft.com/office/drawing/2014/main" id="{FF6D6E83-9486-EAF7-71E8-E26FF8A1A3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867" y="2044491"/>
            <a:ext cx="3383280" cy="3383280"/>
          </a:xfrm>
          <a:prstGeom prst="rect">
            <a:avLst/>
          </a:prstGeom>
        </p:spPr>
      </p:pic>
      <p:sp>
        <p:nvSpPr>
          <p:cNvPr id="2" name="Title 1">
            <a:extLst>
              <a:ext uri="{FF2B5EF4-FFF2-40B4-BE49-F238E27FC236}">
                <a16:creationId xmlns:a16="http://schemas.microsoft.com/office/drawing/2014/main" id="{D775278A-7A1B-F762-532C-555C65A2BB12}"/>
              </a:ext>
            </a:extLst>
          </p:cNvPr>
          <p:cNvSpPr>
            <a:spLocks noGrp="1"/>
          </p:cNvSpPr>
          <p:nvPr>
            <p:ph type="title"/>
          </p:nvPr>
        </p:nvSpPr>
        <p:spPr>
          <a:xfrm>
            <a:off x="838200" y="338804"/>
            <a:ext cx="10515600" cy="947215"/>
          </a:xfrm>
        </p:spPr>
        <p:txBody>
          <a:bodyPr>
            <a:normAutofit/>
          </a:bodyPr>
          <a:lstStyle/>
          <a:p>
            <a:pPr algn="ctr"/>
            <a:r>
              <a:rPr lang="en-US" sz="3600" dirty="0">
                <a:latin typeface="Gotham Bold" pitchFamily="50" charset="0"/>
              </a:rPr>
              <a:t>Structured Napping ​Tips</a:t>
            </a:r>
          </a:p>
        </p:txBody>
      </p:sp>
      <p:sp>
        <p:nvSpPr>
          <p:cNvPr id="3" name="TextBox 2">
            <a:extLst>
              <a:ext uri="{FF2B5EF4-FFF2-40B4-BE49-F238E27FC236}">
                <a16:creationId xmlns:a16="http://schemas.microsoft.com/office/drawing/2014/main" id="{36BE3E3B-7273-F15D-13E3-3D39BEA2E985}"/>
              </a:ext>
            </a:extLst>
          </p:cNvPr>
          <p:cNvSpPr txBox="1"/>
          <p:nvPr/>
        </p:nvSpPr>
        <p:spPr>
          <a:xfrm>
            <a:off x="925830" y="3320630"/>
            <a:ext cx="2411730" cy="830997"/>
          </a:xfrm>
          <a:prstGeom prst="rect">
            <a:avLst/>
          </a:prstGeom>
          <a:noFill/>
        </p:spPr>
        <p:txBody>
          <a:bodyPr wrap="square" rtlCol="0">
            <a:spAutoFit/>
          </a:bodyPr>
          <a:lstStyle/>
          <a:p>
            <a:pPr algn="ctr"/>
            <a:r>
              <a:rPr lang="en-US" sz="2400" dirty="0">
                <a:solidFill>
                  <a:srgbClr val="111111"/>
                </a:solidFill>
                <a:effectLst/>
                <a:latin typeface="Gotham Medium" pitchFamily="2" charset="0"/>
              </a:rPr>
              <a:t>Keep naps short</a:t>
            </a:r>
            <a:endParaRPr lang="en-US" sz="2400" dirty="0">
              <a:latin typeface="Gotham Medium" pitchFamily="2" charset="0"/>
            </a:endParaRPr>
          </a:p>
        </p:txBody>
      </p:sp>
      <p:sp>
        <p:nvSpPr>
          <p:cNvPr id="14" name="TextBox 13">
            <a:extLst>
              <a:ext uri="{FF2B5EF4-FFF2-40B4-BE49-F238E27FC236}">
                <a16:creationId xmlns:a16="http://schemas.microsoft.com/office/drawing/2014/main" id="{BC022AC0-4791-96EE-E182-A8D05614C7E3}"/>
              </a:ext>
            </a:extLst>
          </p:cNvPr>
          <p:cNvSpPr txBox="1"/>
          <p:nvPr/>
        </p:nvSpPr>
        <p:spPr>
          <a:xfrm>
            <a:off x="4869181" y="3135965"/>
            <a:ext cx="2411730" cy="1200329"/>
          </a:xfrm>
          <a:prstGeom prst="rect">
            <a:avLst/>
          </a:prstGeom>
          <a:noFill/>
        </p:spPr>
        <p:txBody>
          <a:bodyPr wrap="square" rtlCol="0">
            <a:spAutoFit/>
          </a:bodyPr>
          <a:lstStyle/>
          <a:p>
            <a:pPr algn="ctr"/>
            <a:r>
              <a:rPr lang="en-US" sz="2400" dirty="0">
                <a:solidFill>
                  <a:srgbClr val="111111"/>
                </a:solidFill>
                <a:effectLst/>
                <a:latin typeface="Gotham Medium" pitchFamily="2" charset="0"/>
              </a:rPr>
              <a:t>Take naps in the early afternoon</a:t>
            </a:r>
            <a:endParaRPr lang="en-US" sz="2400" dirty="0">
              <a:latin typeface="Gotham Medium" pitchFamily="2" charset="0"/>
            </a:endParaRPr>
          </a:p>
        </p:txBody>
      </p:sp>
      <p:pic>
        <p:nvPicPr>
          <p:cNvPr id="16" name="Picture 15">
            <a:extLst>
              <a:ext uri="{FF2B5EF4-FFF2-40B4-BE49-F238E27FC236}">
                <a16:creationId xmlns:a16="http://schemas.microsoft.com/office/drawing/2014/main" id="{61B068E5-3533-80E4-B38F-42ED7941C1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66853" y="2044491"/>
            <a:ext cx="3383280" cy="3383280"/>
          </a:xfrm>
          <a:prstGeom prst="rect">
            <a:avLst/>
          </a:prstGeom>
        </p:spPr>
      </p:pic>
      <p:sp>
        <p:nvSpPr>
          <p:cNvPr id="17" name="TextBox 16">
            <a:extLst>
              <a:ext uri="{FF2B5EF4-FFF2-40B4-BE49-F238E27FC236}">
                <a16:creationId xmlns:a16="http://schemas.microsoft.com/office/drawing/2014/main" id="{A897E27F-664D-3CDA-BFFE-590527AF661D}"/>
              </a:ext>
            </a:extLst>
          </p:cNvPr>
          <p:cNvSpPr txBox="1"/>
          <p:nvPr/>
        </p:nvSpPr>
        <p:spPr>
          <a:xfrm>
            <a:off x="8961118" y="3135966"/>
            <a:ext cx="2194750" cy="1200329"/>
          </a:xfrm>
          <a:prstGeom prst="rect">
            <a:avLst/>
          </a:prstGeom>
          <a:noFill/>
        </p:spPr>
        <p:txBody>
          <a:bodyPr wrap="square" rtlCol="0">
            <a:spAutoFit/>
          </a:bodyPr>
          <a:lstStyle/>
          <a:p>
            <a:pPr algn="ctr"/>
            <a:r>
              <a:rPr lang="en-US" sz="2400" dirty="0">
                <a:solidFill>
                  <a:srgbClr val="111111"/>
                </a:solidFill>
                <a:effectLst/>
                <a:latin typeface="Gotham Medium" pitchFamily="2" charset="0"/>
              </a:rPr>
              <a:t>Create a restful environment</a:t>
            </a:r>
            <a:endParaRPr lang="en-US" sz="2400" dirty="0">
              <a:latin typeface="Gotham Medium" pitchFamily="2" charset="0"/>
            </a:endParaRPr>
          </a:p>
        </p:txBody>
      </p:sp>
      <p:sp>
        <p:nvSpPr>
          <p:cNvPr id="20" name="TextBox 19">
            <a:extLst>
              <a:ext uri="{FF2B5EF4-FFF2-40B4-BE49-F238E27FC236}">
                <a16:creationId xmlns:a16="http://schemas.microsoft.com/office/drawing/2014/main" id="{AC36BB67-46D5-834F-3F27-9BE66A704482}"/>
              </a:ext>
            </a:extLst>
          </p:cNvPr>
          <p:cNvSpPr txBox="1"/>
          <p:nvPr/>
        </p:nvSpPr>
        <p:spPr>
          <a:xfrm>
            <a:off x="2667000" y="6447722"/>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219569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45707" y="214299"/>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604847" y="1534384"/>
            <a:ext cx="8982306" cy="1325563"/>
          </a:xfrm>
        </p:spPr>
        <p:txBody>
          <a:bodyPr>
            <a:normAutofit/>
          </a:bodyPr>
          <a:lstStyle/>
          <a:p>
            <a:pPr algn="ctr"/>
            <a:r>
              <a:rPr lang="en-US" sz="3600" dirty="0">
                <a:latin typeface="Gotham Black" pitchFamily="50" charset="0"/>
              </a:rPr>
              <a:t>Sleep ​Self-Evaluation</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011680" y="3052895"/>
            <a:ext cx="7513320" cy="1251105"/>
          </a:xfrm>
        </p:spPr>
        <p:txBody>
          <a:bodyPr>
            <a:normAutofit/>
          </a:bodyPr>
          <a:lstStyle/>
          <a:p>
            <a:pPr marL="0" indent="0" algn="ctr" rtl="0" fontAlgn="base">
              <a:buNone/>
            </a:pPr>
            <a:r>
              <a:rPr lang="en-US" sz="2400" u="none" strike="noStrike" dirty="0">
                <a:solidFill>
                  <a:srgbClr val="000000"/>
                </a:solidFill>
                <a:effectLst/>
                <a:latin typeface="Gotham Medium" pitchFamily="2" charset="0"/>
              </a:rPr>
              <a:t>Complete the Sleep Hygiene Self-Evaluation found in your handout.</a:t>
            </a:r>
            <a:endParaRPr lang="en-US" sz="2400" dirty="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92469" y="632008"/>
            <a:ext cx="1050673" cy="1072115"/>
          </a:xfrm>
          <a:prstGeom prst="rect">
            <a:avLst/>
          </a:prstGeom>
        </p:spPr>
      </p:pic>
      <p:sp>
        <p:nvSpPr>
          <p:cNvPr id="5" name="TextBox 4">
            <a:extLst>
              <a:ext uri="{FF2B5EF4-FFF2-40B4-BE49-F238E27FC236}">
                <a16:creationId xmlns:a16="http://schemas.microsoft.com/office/drawing/2014/main" id="{ACA6FDF6-FC6D-D302-50A0-BF361BFE156F}"/>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3" name="Picture 2">
            <a:extLst>
              <a:ext uri="{FF2B5EF4-FFF2-40B4-BE49-F238E27FC236}">
                <a16:creationId xmlns:a16="http://schemas.microsoft.com/office/drawing/2014/main" id="{2A449B8E-CC38-AE5A-3072-CF1560543B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11203" y="24067"/>
            <a:ext cx="816521" cy="833184"/>
          </a:xfrm>
          <a:prstGeom prst="rect">
            <a:avLst/>
          </a:prstGeom>
        </p:spPr>
      </p:pic>
    </p:spTree>
    <p:extLst>
      <p:ext uri="{BB962C8B-B14F-4D97-AF65-F5344CB8AC3E}">
        <p14:creationId xmlns:p14="http://schemas.microsoft.com/office/powerpoint/2010/main" val="221835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9367839" y="0"/>
            <a:ext cx="2805381" cy="2436599"/>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08219" y="559997"/>
            <a:ext cx="10515600" cy="1325563"/>
          </a:xfrm>
        </p:spPr>
        <p:txBody>
          <a:bodyPr>
            <a:normAutofit/>
          </a:bodyPr>
          <a:lstStyle/>
          <a:p>
            <a:r>
              <a:rPr lang="en-US" sz="3600" dirty="0">
                <a:latin typeface="Gotham Bold" pitchFamily="50" charset="0"/>
              </a:rPr>
              <a:t>Sleep Hygiene Small Group Debrief</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08219" y="1885560"/>
            <a:ext cx="8876759" cy="4351338"/>
          </a:xfrm>
        </p:spPr>
        <p:txBody>
          <a:bodyPr>
            <a:normAutofit/>
          </a:bodyPr>
          <a:lstStyle/>
          <a:p>
            <a:pPr marL="342900" lvl="1" indent="0">
              <a:lnSpc>
                <a:spcPct val="100000"/>
              </a:lnSpc>
              <a:spcAft>
                <a:spcPts val="1200"/>
              </a:spcAft>
              <a:buNone/>
            </a:pPr>
            <a:r>
              <a:rPr lang="en-US" dirty="0">
                <a:latin typeface="Gotham Medium" pitchFamily="50" charset="0"/>
              </a:rPr>
              <a:t>What areas do you believe would be easiest to make some positive changes?​</a:t>
            </a:r>
          </a:p>
          <a:p>
            <a:pPr marL="342900" lvl="1" indent="0">
              <a:lnSpc>
                <a:spcPct val="100000"/>
              </a:lnSpc>
              <a:spcAft>
                <a:spcPts val="1200"/>
              </a:spcAft>
              <a:buNone/>
            </a:pPr>
            <a:r>
              <a:rPr lang="en-US" dirty="0">
                <a:latin typeface="Gotham Medium" pitchFamily="50" charset="0"/>
              </a:rPr>
              <a:t>What items are the most important to address?​</a:t>
            </a:r>
          </a:p>
          <a:p>
            <a:pPr marL="342900" lvl="1" indent="0">
              <a:lnSpc>
                <a:spcPct val="100000"/>
              </a:lnSpc>
              <a:spcAft>
                <a:spcPts val="1200"/>
              </a:spcAft>
              <a:buNone/>
            </a:pPr>
            <a:r>
              <a:rPr lang="en-US" dirty="0">
                <a:latin typeface="Gotham Medium" pitchFamily="50" charset="0"/>
              </a:rPr>
              <a:t>Is there anything you can do during the day to promote your sleep hygiene?</a:t>
            </a: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2003228"/>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2972010"/>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465" y="3560353"/>
            <a:ext cx="231562" cy="231562"/>
          </a:xfrm>
          <a:prstGeom prst="rect">
            <a:avLst/>
          </a:prstGeom>
        </p:spPr>
      </p:pic>
      <p:sp>
        <p:nvSpPr>
          <p:cNvPr id="5" name="TextBox 4">
            <a:extLst>
              <a:ext uri="{FF2B5EF4-FFF2-40B4-BE49-F238E27FC236}">
                <a16:creationId xmlns:a16="http://schemas.microsoft.com/office/drawing/2014/main" id="{07DDA26A-8DE6-A12F-6E31-194C06B64AAB}"/>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42438457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95792" y="2135614"/>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6541" y="4465314"/>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839788" y="365125"/>
            <a:ext cx="8982306" cy="1325563"/>
          </a:xfrm>
        </p:spPr>
        <p:txBody>
          <a:bodyPr/>
          <a:lstStyle/>
          <a:p>
            <a:pPr algn="ctr"/>
            <a:r>
              <a:rPr lang="en-US" dirty="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1485900" y="1530521"/>
            <a:ext cx="9866312" cy="516814"/>
          </a:xfrm>
        </p:spPr>
        <p:txBody>
          <a:bodyPr/>
          <a:lstStyle/>
          <a:p>
            <a:r>
              <a:rPr lang="en-US" dirty="0">
                <a:latin typeface="Gotham Medium" pitchFamily="2" charset="0"/>
              </a:rPr>
              <a:t>Take Home Points</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164886" y="2243487"/>
            <a:ext cx="8052999" cy="3684588"/>
          </a:xfrm>
        </p:spPr>
        <p:txBody>
          <a:bodyPr>
            <a:normAutofit/>
          </a:bodyPr>
          <a:lstStyle/>
          <a:p>
            <a:pPr marL="0" indent="0" algn="l" rtl="0" fontAlgn="base">
              <a:buNone/>
            </a:pPr>
            <a:r>
              <a:rPr lang="en-US" sz="2400" u="none" strike="noStrike" dirty="0">
                <a:solidFill>
                  <a:srgbClr val="000000"/>
                </a:solidFill>
                <a:effectLst/>
                <a:latin typeface="Gotham Medium" pitchFamily="2" charset="0"/>
              </a:rPr>
              <a:t>Sleep is vital for both physical and mental health.</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Sleep hygiene strategies can be applied to improve the quality of your sleep.</a:t>
            </a:r>
            <a:r>
              <a:rPr lang="en-US" sz="2400" dirty="0">
                <a:solidFill>
                  <a:srgbClr val="000000"/>
                </a:solidFill>
                <a:effectLst/>
                <a:latin typeface="Gotham Medium" pitchFamily="2" charset="0"/>
              </a:rPr>
              <a:t>​</a:t>
            </a:r>
          </a:p>
          <a:p>
            <a:pPr marL="0" indent="0" algn="l" rtl="0" fontAlgn="base">
              <a:buNone/>
            </a:pPr>
            <a:r>
              <a:rPr lang="en-US" sz="2400" u="none" strike="noStrike" dirty="0">
                <a:solidFill>
                  <a:srgbClr val="000000"/>
                </a:solidFill>
                <a:effectLst/>
                <a:latin typeface="Gotham Medium" pitchFamily="2" charset="0"/>
              </a:rPr>
              <a:t>Brief napping can be used as a wellness tool.</a:t>
            </a:r>
            <a:r>
              <a:rPr lang="en-US" sz="2400" dirty="0">
                <a:solidFill>
                  <a:srgbClr val="000000"/>
                </a:solidFill>
                <a:effectLst/>
                <a:latin typeface="Gotham Medium" pitchFamily="2" charset="0"/>
              </a:rPr>
              <a:t>​</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5" name="Picture 4">
            <a:extLst>
              <a:ext uri="{FF2B5EF4-FFF2-40B4-BE49-F238E27FC236}">
                <a16:creationId xmlns:a16="http://schemas.microsoft.com/office/drawing/2014/main" id="{01F9E692-5C00-CAA6-135F-95986F7F04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2298142"/>
            <a:ext cx="231562" cy="231562"/>
          </a:xfrm>
          <a:prstGeom prst="rect">
            <a:avLst/>
          </a:prstGeom>
        </p:spPr>
      </p:pic>
      <p:pic>
        <p:nvPicPr>
          <p:cNvPr id="6" name="Picture 5">
            <a:extLst>
              <a:ext uri="{FF2B5EF4-FFF2-40B4-BE49-F238E27FC236}">
                <a16:creationId xmlns:a16="http://schemas.microsoft.com/office/drawing/2014/main" id="{A3DD20AA-6764-55BD-0BB3-1EA564A7A20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2740303"/>
            <a:ext cx="231562" cy="231562"/>
          </a:xfrm>
          <a:prstGeom prst="rect">
            <a:avLst/>
          </a:prstGeom>
        </p:spPr>
      </p:pic>
      <p:pic>
        <p:nvPicPr>
          <p:cNvPr id="15" name="Picture 14">
            <a:extLst>
              <a:ext uri="{FF2B5EF4-FFF2-40B4-BE49-F238E27FC236}">
                <a16:creationId xmlns:a16="http://schemas.microsoft.com/office/drawing/2014/main" id="{DF8DBF41-93B8-F3E6-072B-A3FC94D79AA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198" y="3543713"/>
            <a:ext cx="231562" cy="231562"/>
          </a:xfrm>
          <a:prstGeom prst="rect">
            <a:avLst/>
          </a:prstGeom>
        </p:spPr>
      </p:pic>
      <p:sp>
        <p:nvSpPr>
          <p:cNvPr id="16" name="TextBox 15">
            <a:extLst>
              <a:ext uri="{FF2B5EF4-FFF2-40B4-BE49-F238E27FC236}">
                <a16:creationId xmlns:a16="http://schemas.microsoft.com/office/drawing/2014/main" id="{E9EC508D-2FDD-02D1-930F-9F77DAABC2AA}"/>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17" name="Picture 16">
            <a:extLst>
              <a:ext uri="{FF2B5EF4-FFF2-40B4-BE49-F238E27FC236}">
                <a16:creationId xmlns:a16="http://schemas.microsoft.com/office/drawing/2014/main" id="{80014E65-C3DF-8565-76CE-F003A44051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76211" y="4341066"/>
            <a:ext cx="1050673" cy="1072115"/>
          </a:xfrm>
          <a:prstGeom prst="rect">
            <a:avLst/>
          </a:prstGeom>
        </p:spPr>
      </p:pic>
      <p:pic>
        <p:nvPicPr>
          <p:cNvPr id="18" name="Picture 17">
            <a:extLst>
              <a:ext uri="{FF2B5EF4-FFF2-40B4-BE49-F238E27FC236}">
                <a16:creationId xmlns:a16="http://schemas.microsoft.com/office/drawing/2014/main" id="{87060F8F-BB1A-B77E-34B5-05C5AC6181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3337" y="190195"/>
            <a:ext cx="786181" cy="848879"/>
          </a:xfrm>
          <a:prstGeom prst="rect">
            <a:avLst/>
          </a:prstGeom>
        </p:spPr>
      </p:pic>
    </p:spTree>
    <p:extLst>
      <p:ext uri="{BB962C8B-B14F-4D97-AF65-F5344CB8AC3E}">
        <p14:creationId xmlns:p14="http://schemas.microsoft.com/office/powerpoint/2010/main" val="2077451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dirty="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988050"/>
            <a:ext cx="11898314" cy="3302105"/>
          </a:xfrm>
        </p:spPr>
        <p:txBody>
          <a:bodyPr>
            <a:noAutofit/>
          </a:bodyPr>
          <a:lstStyle/>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American Academy of Sleep Medicine. (2020, August). Healthy sleep habits. </a:t>
            </a:r>
            <a:r>
              <a:rPr lang="en-US" sz="1800" dirty="0">
                <a:solidFill>
                  <a:srgbClr val="000000"/>
                </a:solidFill>
                <a:latin typeface="Gotham Thin" pitchFamily="50" charset="0"/>
                <a:ea typeface="Times New Roman" panose="02020603050405020304" pitchFamily="18" charset="0"/>
                <a:hlinkClick r:id="rId3"/>
              </a:rPr>
              <a:t>https://sleepeducation.org/healthy-sleep/healthy-sleep-habits/</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Ashworth, D. K., Sletten, T. L., </a:t>
            </a:r>
            <a:r>
              <a:rPr lang="en-US" sz="1800" dirty="0" err="1">
                <a:solidFill>
                  <a:srgbClr val="000000"/>
                </a:solidFill>
                <a:latin typeface="Gotham Thin" pitchFamily="50" charset="0"/>
                <a:ea typeface="Times New Roman" panose="02020603050405020304" pitchFamily="18" charset="0"/>
              </a:rPr>
              <a:t>Junge</a:t>
            </a:r>
            <a:r>
              <a:rPr lang="en-US" sz="1800" dirty="0">
                <a:solidFill>
                  <a:srgbClr val="000000"/>
                </a:solidFill>
                <a:latin typeface="Gotham Thin" pitchFamily="50" charset="0"/>
                <a:ea typeface="Times New Roman" panose="02020603050405020304" pitchFamily="18" charset="0"/>
              </a:rPr>
              <a:t>, M., Simpson, K., Clarke, D., Cunnington, D., &amp; Rajaratnam, S. M. W. (2015). A randomized controlled trial of cognitive behavioral therapy for insomnia: An effective treatment for comorbid insomnia and depression. Journal of Counseling Psychology, 62(2), 115-23. </a:t>
            </a:r>
            <a:r>
              <a:rPr lang="en-US" sz="1800" dirty="0">
                <a:solidFill>
                  <a:srgbClr val="000000"/>
                </a:solidFill>
                <a:latin typeface="Gotham Thin" pitchFamily="50" charset="0"/>
                <a:ea typeface="Times New Roman" panose="02020603050405020304" pitchFamily="18" charset="0"/>
                <a:hlinkClick r:id="rId4"/>
              </a:rPr>
              <a:t>https://doi.org/10.1037/cou0000059</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Hernandez, C., Daly, K., Mehta, A., &amp; </a:t>
            </a:r>
            <a:r>
              <a:rPr lang="en-US" sz="1800" dirty="0" err="1">
                <a:solidFill>
                  <a:srgbClr val="000000"/>
                </a:solidFill>
                <a:latin typeface="Gotham Thin" pitchFamily="50" charset="0"/>
                <a:ea typeface="Times New Roman" panose="02020603050405020304" pitchFamily="18" charset="0"/>
              </a:rPr>
              <a:t>Verduin</a:t>
            </a:r>
            <a:r>
              <a:rPr lang="en-US" sz="1800" dirty="0">
                <a:solidFill>
                  <a:srgbClr val="000000"/>
                </a:solidFill>
                <a:latin typeface="Gotham Thin" pitchFamily="50" charset="0"/>
                <a:ea typeface="Times New Roman" panose="02020603050405020304" pitchFamily="18" charset="0"/>
              </a:rPr>
              <a:t>, M. (2019). A pilot study examining biofeedback and structured napping to promote medical student wellbeing [version 1]. </a:t>
            </a:r>
            <a:r>
              <a:rPr lang="en-US" sz="1800" dirty="0" err="1">
                <a:solidFill>
                  <a:srgbClr val="000000"/>
                </a:solidFill>
                <a:latin typeface="Gotham Thin" pitchFamily="50" charset="0"/>
                <a:ea typeface="Times New Roman" panose="02020603050405020304" pitchFamily="18" charset="0"/>
              </a:rPr>
              <a:t>MedEdPublish</a:t>
            </a:r>
            <a:r>
              <a:rPr lang="en-US" sz="1800" dirty="0">
                <a:solidFill>
                  <a:srgbClr val="000000"/>
                </a:solidFill>
                <a:latin typeface="Gotham Thin" pitchFamily="50" charset="0"/>
                <a:ea typeface="Times New Roman" panose="02020603050405020304" pitchFamily="18" charset="0"/>
              </a:rPr>
              <a:t>, 8(110). </a:t>
            </a:r>
            <a:r>
              <a:rPr lang="en-US" sz="1800" dirty="0">
                <a:solidFill>
                  <a:srgbClr val="000000"/>
                </a:solidFill>
                <a:latin typeface="Gotham Thin" pitchFamily="50" charset="0"/>
                <a:ea typeface="Times New Roman" panose="02020603050405020304" pitchFamily="18" charset="0"/>
                <a:hlinkClick r:id="rId5"/>
              </a:rPr>
              <a:t>https://doi.org/10.15694/mep.2019.000110.1</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err="1">
                <a:solidFill>
                  <a:srgbClr val="000000"/>
                </a:solidFill>
                <a:latin typeface="Gotham Thin" pitchFamily="50" charset="0"/>
                <a:ea typeface="Times New Roman" panose="02020603050405020304" pitchFamily="18" charset="0"/>
              </a:rPr>
              <a:t>Itani</a:t>
            </a:r>
            <a:r>
              <a:rPr lang="en-US" sz="1800" dirty="0">
                <a:solidFill>
                  <a:srgbClr val="000000"/>
                </a:solidFill>
                <a:latin typeface="Gotham Thin" pitchFamily="50" charset="0"/>
                <a:ea typeface="Times New Roman" panose="02020603050405020304" pitchFamily="18" charset="0"/>
              </a:rPr>
              <a:t>, O., </a:t>
            </a:r>
            <a:r>
              <a:rPr lang="en-US" sz="1800" dirty="0" err="1">
                <a:solidFill>
                  <a:srgbClr val="000000"/>
                </a:solidFill>
                <a:latin typeface="Gotham Thin" pitchFamily="50" charset="0"/>
                <a:ea typeface="Times New Roman" panose="02020603050405020304" pitchFamily="18" charset="0"/>
              </a:rPr>
              <a:t>Jike</a:t>
            </a:r>
            <a:r>
              <a:rPr lang="en-US" sz="1800" dirty="0">
                <a:solidFill>
                  <a:srgbClr val="000000"/>
                </a:solidFill>
                <a:latin typeface="Gotham Thin" pitchFamily="50" charset="0"/>
                <a:ea typeface="Times New Roman" panose="02020603050405020304" pitchFamily="18" charset="0"/>
              </a:rPr>
              <a:t>, M., Watanabe, N., &amp; </a:t>
            </a:r>
            <a:r>
              <a:rPr lang="en-US" sz="1800" dirty="0" err="1">
                <a:solidFill>
                  <a:srgbClr val="000000"/>
                </a:solidFill>
                <a:latin typeface="Gotham Thin" pitchFamily="50" charset="0"/>
                <a:ea typeface="Times New Roman" panose="02020603050405020304" pitchFamily="18" charset="0"/>
              </a:rPr>
              <a:t>Kaneita</a:t>
            </a:r>
            <a:r>
              <a:rPr lang="en-US" sz="1800" dirty="0">
                <a:solidFill>
                  <a:srgbClr val="000000"/>
                </a:solidFill>
                <a:latin typeface="Gotham Thin" pitchFamily="50" charset="0"/>
                <a:ea typeface="Times New Roman" panose="02020603050405020304" pitchFamily="18" charset="0"/>
              </a:rPr>
              <a:t>, Y. (2017). Short sleep duration and health outcomes: A systematic review, meta-analysis, and meta-regression. Sleep Medicine, 32, 246-256. </a:t>
            </a:r>
            <a:r>
              <a:rPr lang="en-US" sz="1800" dirty="0">
                <a:solidFill>
                  <a:srgbClr val="000000"/>
                </a:solidFill>
                <a:latin typeface="Gotham Thin" pitchFamily="50" charset="0"/>
                <a:ea typeface="Times New Roman" panose="02020603050405020304" pitchFamily="18" charset="0"/>
                <a:hlinkClick r:id="rId6"/>
              </a:rPr>
              <a:t>https://doi.org/10.1016/j.sleep.2016.08.006</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National Heart, Blood and Lung Institute. (2022, June 15). Sleep deprivation and deficiency: How sleep affects your health. </a:t>
            </a:r>
            <a:r>
              <a:rPr lang="en-US" sz="1800" dirty="0">
                <a:solidFill>
                  <a:srgbClr val="000000"/>
                </a:solidFill>
                <a:latin typeface="Gotham Thin" pitchFamily="50" charset="0"/>
                <a:ea typeface="Times New Roman" panose="02020603050405020304" pitchFamily="18" charset="0"/>
                <a:hlinkClick r:id="rId7"/>
              </a:rPr>
              <a:t>https://www.nhlbi.nih.gov/health/sleep-deprivation/health-effects</a:t>
            </a:r>
            <a:r>
              <a:rPr lang="en-US" sz="1800" dirty="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dirty="0">
                <a:solidFill>
                  <a:srgbClr val="000000"/>
                </a:solidFill>
                <a:latin typeface="Gotham Thin" pitchFamily="50" charset="0"/>
                <a:ea typeface="Times New Roman" panose="02020603050405020304" pitchFamily="18" charset="0"/>
              </a:rPr>
              <a:t>Stewart, N. H., &amp; Arora, V. M. (2019). The impact of sleep and circadian disorders on physician burnout. CHEST, 156(5), 1022-1030. </a:t>
            </a:r>
            <a:r>
              <a:rPr lang="en-US" sz="1800" dirty="0">
                <a:solidFill>
                  <a:srgbClr val="000000"/>
                </a:solidFill>
                <a:latin typeface="Gotham Thin" pitchFamily="50" charset="0"/>
                <a:ea typeface="Times New Roman" panose="02020603050405020304" pitchFamily="18" charset="0"/>
                <a:hlinkClick r:id="rId8"/>
              </a:rPr>
              <a:t>https://doi.org/10.1016/j.chest.2019.07.008</a:t>
            </a:r>
            <a:r>
              <a:rPr lang="en-US" sz="1800" dirty="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745057" y="114300"/>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30988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3038327" y="182880"/>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p>
          <a:p>
            <a:endParaRPr lang="en-US" dirty="0"/>
          </a:p>
          <a:p>
            <a:endParaRPr lang="en-US" dirty="0"/>
          </a:p>
          <a:p>
            <a:endParaRPr lang="en-US" dirty="0"/>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341097" y="472368"/>
            <a:ext cx="7886700" cy="1668132"/>
          </a:xfrm>
        </p:spPr>
        <p:txBody>
          <a:bodyPr>
            <a:normAutofit/>
          </a:bodyPr>
          <a:lstStyle/>
          <a:p>
            <a:pPr algn="ctr"/>
            <a:r>
              <a:rPr lang="en-US" sz="3200" dirty="0">
                <a:latin typeface="Gotham Bold" pitchFamily="50" charset="0"/>
              </a:rPr>
              <a:t>Please Complete</a:t>
            </a:r>
            <a:br>
              <a:rPr lang="en-US" sz="3200" dirty="0">
                <a:latin typeface="Gotham Bold" pitchFamily="50" charset="0"/>
              </a:rPr>
            </a:br>
            <a:r>
              <a:rPr lang="en-US" sz="3200" dirty="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235247" y="1806865"/>
            <a:ext cx="6098400" cy="1809233"/>
          </a:xfrm>
        </p:spPr>
        <p:txBody>
          <a:bodyPr anchor="t">
            <a:normAutofit/>
          </a:bodyPr>
          <a:lstStyle/>
          <a:p>
            <a:pPr marL="0" indent="0" algn="ctr">
              <a:buNone/>
            </a:pPr>
            <a:r>
              <a:rPr lang="en-US" sz="2400" dirty="0">
                <a:latin typeface="Gotham Medium" pitchFamily="50" charset="0"/>
              </a:rPr>
              <a:t>Register to gain access to other </a:t>
            </a:r>
            <a:r>
              <a:rPr lang="en-US" sz="2400" dirty="0" err="1">
                <a:latin typeface="Gotham Medium" pitchFamily="50" charset="0"/>
              </a:rPr>
              <a:t>RenewU</a:t>
            </a:r>
            <a:r>
              <a:rPr lang="en-US" sz="2400" dirty="0">
                <a:latin typeface="Gotham Medium" pitchFamily="50" charset="0"/>
              </a:rPr>
              <a:t> resources &amp; complete a brief post-session survey!</a:t>
            </a:r>
          </a:p>
          <a:p>
            <a:pPr marL="0" indent="0" algn="ctr">
              <a:lnSpc>
                <a:spcPct val="150000"/>
              </a:lnSpc>
              <a:buNone/>
            </a:pPr>
            <a:r>
              <a:rPr lang="en-US" sz="2400" dirty="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0812" y="4869803"/>
            <a:ext cx="2496062" cy="1650174"/>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235247" y="6345401"/>
            <a:ext cx="6098400" cy="246221"/>
          </a:xfrm>
          <a:prstGeom prst="rect">
            <a:avLst/>
          </a:prstGeom>
          <a:noFill/>
        </p:spPr>
        <p:txBody>
          <a:bodyPr wrap="square">
            <a:spAutoFit/>
          </a:bodyPr>
          <a:lstStyle/>
          <a:p>
            <a:pPr algn="ctr"/>
            <a:r>
              <a:rPr lang="en-US" sz="1000" b="0" i="0" u="none" strike="noStrike" dirty="0">
                <a:solidFill>
                  <a:srgbClr val="898989"/>
                </a:solidFill>
                <a:effectLst/>
                <a:latin typeface="Calibri" panose="020F0502020204030204" pitchFamily="34" charset="0"/>
              </a:rPr>
              <a:t>© University of Central Florida</a:t>
            </a:r>
            <a:r>
              <a:rPr lang="en-US" sz="1000" b="0" i="0" dirty="0">
                <a:solidFill>
                  <a:srgbClr val="898989"/>
                </a:solidFill>
                <a:effectLst/>
                <a:latin typeface="Calibri" panose="020F0502020204030204" pitchFamily="34" charset="0"/>
              </a:rPr>
              <a:t>​</a:t>
            </a:r>
            <a:endParaRPr lang="en-US" sz="1000" dirty="0"/>
          </a:p>
        </p:txBody>
      </p:sp>
      <p:pic>
        <p:nvPicPr>
          <p:cNvPr id="7" name="Picture 6">
            <a:extLst>
              <a:ext uri="{FF2B5EF4-FFF2-40B4-BE49-F238E27FC236}">
                <a16:creationId xmlns:a16="http://schemas.microsoft.com/office/drawing/2014/main" id="{B578CB98-CE44-71C1-B828-55A851BA62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8785" y="3538480"/>
            <a:ext cx="1331323" cy="1331323"/>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dirty="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dirty="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dirty="0"/>
          </a:p>
        </p:txBody>
      </p:sp>
      <p:sp>
        <p:nvSpPr>
          <p:cNvPr id="5" name="TextBox 4">
            <a:extLst>
              <a:ext uri="{FF2B5EF4-FFF2-40B4-BE49-F238E27FC236}">
                <a16:creationId xmlns:a16="http://schemas.microsoft.com/office/drawing/2014/main" id="{83E239F2-FD4E-6C6A-1D01-C387B1D13A97}"/>
              </a:ext>
            </a:extLst>
          </p:cNvPr>
          <p:cNvSpPr txBox="1"/>
          <p:nvPr/>
        </p:nvSpPr>
        <p:spPr>
          <a:xfrm>
            <a:off x="2667000" y="618086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667000" y="0"/>
            <a:ext cx="7018020" cy="6858000"/>
          </a:xfrm>
          <a:prstGeom prst="ellipse">
            <a:avLst/>
          </a:prstGeom>
          <a:solidFill>
            <a:schemeClr val="bg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dirty="0">
                <a:latin typeface="Gotham Bold" pitchFamily="50" charset="0"/>
              </a:rPr>
              <a:t>Are you signed </a:t>
            </a:r>
            <a:br>
              <a:rPr lang="en-US" sz="3600" dirty="0">
                <a:latin typeface="Gotham Bold" pitchFamily="50" charset="0"/>
              </a:rPr>
            </a:br>
            <a:r>
              <a:rPr lang="en-US" sz="3600" dirty="0">
                <a:latin typeface="Gotham Bold" pitchFamily="50" charset="0"/>
              </a:rPr>
              <a:t>up to </a:t>
            </a:r>
            <a:r>
              <a:rPr lang="en-US" sz="3600" dirty="0" err="1">
                <a:latin typeface="Gotham Bold" pitchFamily="50" charset="0"/>
              </a:rPr>
              <a:t>RenewU</a:t>
            </a:r>
            <a:r>
              <a:rPr lang="en-US" sz="3600" dirty="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dirty="0">
                <a:latin typeface="Gotham Medium" pitchFamily="50" charset="0"/>
              </a:rPr>
              <a:t>Register here to gain access to other </a:t>
            </a:r>
            <a:r>
              <a:rPr lang="en-US" sz="2400" dirty="0" err="1">
                <a:latin typeface="Gotham Medium" pitchFamily="50" charset="0"/>
              </a:rPr>
              <a:t>RenewU</a:t>
            </a:r>
            <a:r>
              <a:rPr lang="en-US" sz="2400" dirty="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6694F801-3C82-54D5-156C-F7E562D93276}"/>
              </a:ext>
            </a:extLst>
          </p:cNvPr>
          <p:cNvSpPr txBox="1"/>
          <p:nvPr/>
        </p:nvSpPr>
        <p:spPr>
          <a:xfrm>
            <a:off x="2747010" y="630659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pic>
        <p:nvPicPr>
          <p:cNvPr id="9" name="Picture 8">
            <a:extLst>
              <a:ext uri="{FF2B5EF4-FFF2-40B4-BE49-F238E27FC236}">
                <a16:creationId xmlns:a16="http://schemas.microsoft.com/office/drawing/2014/main" id="{B6D07A47-4AE8-4C45-8E02-0B49FBB05E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76055" y="3428999"/>
            <a:ext cx="1458409" cy="1458409"/>
          </a:xfrm>
          <a:prstGeom prst="rect">
            <a:avLst/>
          </a:prstGeom>
        </p:spPr>
      </p:pic>
    </p:spTree>
    <p:extLst>
      <p:ext uri="{BB962C8B-B14F-4D97-AF65-F5344CB8AC3E}">
        <p14:creationId xmlns:p14="http://schemas.microsoft.com/office/powerpoint/2010/main" val="3375858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368782" y="305372"/>
            <a:ext cx="3189971" cy="2770632"/>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p:txBody>
          <a:bodyPr>
            <a:normAutofit/>
          </a:bodyPr>
          <a:lstStyle/>
          <a:p>
            <a:r>
              <a:rPr lang="en-US" sz="3600" dirty="0">
                <a:latin typeface="Gotham Bold" pitchFamily="50" charset="0"/>
              </a:rPr>
              <a:t>Objectives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838200" y="1829468"/>
            <a:ext cx="8876759" cy="4351338"/>
          </a:xfrm>
        </p:spPr>
        <p:txBody>
          <a:bodyPr>
            <a:normAutofit/>
          </a:bodyPr>
          <a:lstStyle/>
          <a:p>
            <a:pPr marL="342900" lvl="1" indent="0">
              <a:lnSpc>
                <a:spcPct val="100000"/>
              </a:lnSpc>
              <a:spcAft>
                <a:spcPts val="1200"/>
              </a:spcAft>
              <a:buNone/>
            </a:pPr>
            <a:r>
              <a:rPr lang="en-US" b="1" i="1" dirty="0">
                <a:latin typeface="Gotham Medium" pitchFamily="50" charset="0"/>
              </a:rPr>
              <a:t>Define </a:t>
            </a:r>
            <a:r>
              <a:rPr lang="en-US" dirty="0">
                <a:latin typeface="Gotham Medium" pitchFamily="50" charset="0"/>
              </a:rPr>
              <a:t>sleep</a:t>
            </a:r>
            <a:r>
              <a:rPr lang="en-US" b="1" i="1" dirty="0">
                <a:latin typeface="Gotham Medium" pitchFamily="50" charset="0"/>
              </a:rPr>
              <a:t>​</a:t>
            </a:r>
          </a:p>
          <a:p>
            <a:pPr marL="342900" lvl="1" indent="0">
              <a:lnSpc>
                <a:spcPct val="100000"/>
              </a:lnSpc>
              <a:spcAft>
                <a:spcPts val="1200"/>
              </a:spcAft>
              <a:buNone/>
            </a:pPr>
            <a:r>
              <a:rPr lang="en-US" b="1" i="1" dirty="0">
                <a:latin typeface="Gotham Medium" pitchFamily="50" charset="0"/>
              </a:rPr>
              <a:t>Discuss </a:t>
            </a:r>
            <a:r>
              <a:rPr lang="en-US" dirty="0">
                <a:latin typeface="Gotham Medium" pitchFamily="50" charset="0"/>
              </a:rPr>
              <a:t>why sleep is important to health promotion​</a:t>
            </a:r>
          </a:p>
          <a:p>
            <a:pPr marL="342900" lvl="1" indent="0">
              <a:lnSpc>
                <a:spcPct val="100000"/>
              </a:lnSpc>
              <a:spcAft>
                <a:spcPts val="1200"/>
              </a:spcAft>
              <a:buNone/>
            </a:pPr>
            <a:r>
              <a:rPr lang="en-US" b="1" i="1" dirty="0">
                <a:latin typeface="Gotham Medium" pitchFamily="50" charset="0"/>
              </a:rPr>
              <a:t>Identify </a:t>
            </a:r>
            <a:r>
              <a:rPr lang="en-US" dirty="0">
                <a:latin typeface="Gotham Medium" pitchFamily="50" charset="0"/>
              </a:rPr>
              <a:t>sleep hygiene practices</a:t>
            </a:r>
            <a:r>
              <a:rPr lang="en-US" b="1" i="1" dirty="0">
                <a:latin typeface="Gotham Medium" pitchFamily="50" charset="0"/>
              </a:rPr>
              <a:t>​</a:t>
            </a:r>
          </a:p>
          <a:p>
            <a:pPr marL="342900" lvl="1" indent="0">
              <a:lnSpc>
                <a:spcPct val="100000"/>
              </a:lnSpc>
              <a:spcAft>
                <a:spcPts val="1200"/>
              </a:spcAft>
              <a:buNone/>
            </a:pPr>
            <a:r>
              <a:rPr lang="en-US" b="1" i="1" dirty="0">
                <a:latin typeface="Gotham Medium" pitchFamily="50" charset="0"/>
              </a:rPr>
              <a:t>Implement </a:t>
            </a:r>
            <a:r>
              <a:rPr lang="en-US" dirty="0">
                <a:latin typeface="Gotham Medium" pitchFamily="50" charset="0"/>
              </a:rPr>
              <a:t>techniques such as structured napping, sleep hygiene, and CBT for your health promotion​</a:t>
            </a:r>
          </a:p>
          <a:p>
            <a:pPr marL="342900" lvl="1" indent="0">
              <a:lnSpc>
                <a:spcPct val="100000"/>
              </a:lnSpc>
              <a:spcAft>
                <a:spcPts val="1200"/>
              </a:spcAft>
              <a:buNone/>
            </a:pPr>
            <a:r>
              <a:rPr lang="en-US" b="1" i="1" dirty="0">
                <a:latin typeface="Gotham Medium" pitchFamily="50" charset="0"/>
              </a:rPr>
              <a:t>Reflect </a:t>
            </a:r>
            <a:r>
              <a:rPr lang="en-US" dirty="0">
                <a:latin typeface="Gotham Medium" pitchFamily="50" charset="0"/>
              </a:rPr>
              <a:t>on experience with practicing these techniques. </a:t>
            </a:r>
            <a:endParaRPr lang="en-US" dirty="0">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1903767"/>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2495884"/>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3113087"/>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3689542"/>
            <a:ext cx="231562" cy="231562"/>
          </a:xfrm>
          <a:prstGeom prst="rect">
            <a:avLst/>
          </a:prstGeom>
        </p:spPr>
      </p:pic>
      <p:pic>
        <p:nvPicPr>
          <p:cNvPr id="10" name="Picture 9">
            <a:extLst>
              <a:ext uri="{FF2B5EF4-FFF2-40B4-BE49-F238E27FC236}">
                <a16:creationId xmlns:a16="http://schemas.microsoft.com/office/drawing/2014/main" id="{43DB71E4-79A5-40E2-5165-5131834D50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40247" y="4606891"/>
            <a:ext cx="231562" cy="231562"/>
          </a:xfrm>
          <a:prstGeom prst="rect">
            <a:avLst/>
          </a:prstGeom>
        </p:spPr>
      </p:pic>
      <p:sp>
        <p:nvSpPr>
          <p:cNvPr id="5" name="TextBox 4">
            <a:extLst>
              <a:ext uri="{FF2B5EF4-FFF2-40B4-BE49-F238E27FC236}">
                <a16:creationId xmlns:a16="http://schemas.microsoft.com/office/drawing/2014/main" id="{75D5CECB-8B71-3385-754C-FF1C16603B4E}"/>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377190" y="365125"/>
            <a:ext cx="11452860" cy="1325563"/>
          </a:xfrm>
        </p:spPr>
        <p:txBody>
          <a:bodyPr>
            <a:normAutofit/>
          </a:bodyPr>
          <a:lstStyle/>
          <a:p>
            <a:pPr algn="ctr"/>
            <a:r>
              <a:rPr lang="en-US" sz="3600" u="none" strike="noStrike" dirty="0">
                <a:solidFill>
                  <a:srgbClr val="000000"/>
                </a:solidFill>
                <a:effectLst/>
                <a:latin typeface="Gotham Bold" pitchFamily="50" charset="0"/>
              </a:rPr>
              <a:t>What is Sleep Hygiene &amp; Structured Napping?</a:t>
            </a:r>
            <a:endParaRPr lang="en-US" sz="3600" dirty="0">
              <a:latin typeface="Gotham Bold" pitchFamily="50" charset="0"/>
            </a:endParaRPr>
          </a:p>
        </p:txBody>
      </p:sp>
      <p:pic>
        <p:nvPicPr>
          <p:cNvPr id="3" name="Picture 2">
            <a:extLst>
              <a:ext uri="{FF2B5EF4-FFF2-40B4-BE49-F238E27FC236}">
                <a16:creationId xmlns:a16="http://schemas.microsoft.com/office/drawing/2014/main" id="{F5BAEFAA-8360-F5B0-7DE4-A8843A1483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8200" y="1701643"/>
            <a:ext cx="4754880" cy="4754880"/>
          </a:xfrm>
          <a:prstGeom prst="rect">
            <a:avLst/>
          </a:prstGeom>
        </p:spPr>
      </p:pic>
      <p:sp>
        <p:nvSpPr>
          <p:cNvPr id="6" name="TextBox 5">
            <a:extLst>
              <a:ext uri="{FF2B5EF4-FFF2-40B4-BE49-F238E27FC236}">
                <a16:creationId xmlns:a16="http://schemas.microsoft.com/office/drawing/2014/main" id="{42F61BF8-A803-C95F-59EE-CA7B15909929}"/>
              </a:ext>
            </a:extLst>
          </p:cNvPr>
          <p:cNvSpPr txBox="1"/>
          <p:nvPr/>
        </p:nvSpPr>
        <p:spPr>
          <a:xfrm>
            <a:off x="1351597" y="3109587"/>
            <a:ext cx="3728086" cy="1938992"/>
          </a:xfrm>
          <a:prstGeom prst="rect">
            <a:avLst/>
          </a:prstGeom>
          <a:noFill/>
        </p:spPr>
        <p:txBody>
          <a:bodyPr wrap="square">
            <a:spAutoFit/>
          </a:bodyPr>
          <a:lstStyle/>
          <a:p>
            <a:pPr algn="ctr"/>
            <a:r>
              <a:rPr lang="en-US" sz="2400" b="1" u="none" strike="noStrike" dirty="0">
                <a:solidFill>
                  <a:srgbClr val="000000"/>
                </a:solidFill>
                <a:effectLst/>
                <a:latin typeface="Gotham Medium" pitchFamily="2" charset="0"/>
              </a:rPr>
              <a:t>Sleep hygiene </a:t>
            </a:r>
            <a:r>
              <a:rPr lang="en-US" sz="2400" u="none" strike="noStrike" dirty="0">
                <a:solidFill>
                  <a:srgbClr val="000000"/>
                </a:solidFill>
                <a:effectLst/>
                <a:latin typeface="Gotham Medium" pitchFamily="2" charset="0"/>
              </a:rPr>
              <a:t>are recommended habits and behaviors that promote healthy sleep </a:t>
            </a:r>
            <a:endParaRPr lang="en-US" sz="2400" dirty="0">
              <a:latin typeface="Gotham Medium" pitchFamily="2" charset="0"/>
            </a:endParaRPr>
          </a:p>
        </p:txBody>
      </p:sp>
      <p:pic>
        <p:nvPicPr>
          <p:cNvPr id="7" name="Picture 6">
            <a:extLst>
              <a:ext uri="{FF2B5EF4-FFF2-40B4-BE49-F238E27FC236}">
                <a16:creationId xmlns:a16="http://schemas.microsoft.com/office/drawing/2014/main" id="{51D52E3A-5CAB-D70D-4052-AB0E380E5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8922" y="1690688"/>
            <a:ext cx="4754880" cy="4754880"/>
          </a:xfrm>
          <a:prstGeom prst="rect">
            <a:avLst/>
          </a:prstGeom>
        </p:spPr>
      </p:pic>
      <p:sp>
        <p:nvSpPr>
          <p:cNvPr id="8" name="TextBox 7">
            <a:extLst>
              <a:ext uri="{FF2B5EF4-FFF2-40B4-BE49-F238E27FC236}">
                <a16:creationId xmlns:a16="http://schemas.microsoft.com/office/drawing/2014/main" id="{E7188DD9-4227-7C1E-80C8-E55B00EDCCBB}"/>
              </a:ext>
            </a:extLst>
          </p:cNvPr>
          <p:cNvSpPr txBox="1"/>
          <p:nvPr/>
        </p:nvSpPr>
        <p:spPr>
          <a:xfrm>
            <a:off x="7176137" y="2492844"/>
            <a:ext cx="3600449" cy="3046988"/>
          </a:xfrm>
          <a:prstGeom prst="rect">
            <a:avLst/>
          </a:prstGeom>
          <a:noFill/>
        </p:spPr>
        <p:txBody>
          <a:bodyPr wrap="square">
            <a:spAutoFit/>
          </a:bodyPr>
          <a:lstStyle/>
          <a:p>
            <a:pPr algn="ctr"/>
            <a:r>
              <a:rPr lang="en-US" sz="2400" b="1" u="none" strike="noStrike" dirty="0">
                <a:solidFill>
                  <a:srgbClr val="000000"/>
                </a:solidFill>
                <a:effectLst/>
                <a:latin typeface="Gotham Medium" pitchFamily="2" charset="0"/>
              </a:rPr>
              <a:t>Structured</a:t>
            </a:r>
            <a:r>
              <a:rPr lang="en-US" sz="2400" u="none" strike="noStrike" dirty="0">
                <a:solidFill>
                  <a:srgbClr val="000000"/>
                </a:solidFill>
                <a:effectLst/>
                <a:latin typeface="Gotham Medium" pitchFamily="2" charset="0"/>
              </a:rPr>
              <a:t> or </a:t>
            </a:r>
            <a:r>
              <a:rPr lang="en-US" sz="2400" b="1" u="none" strike="noStrike" dirty="0">
                <a:solidFill>
                  <a:srgbClr val="000000"/>
                </a:solidFill>
                <a:effectLst/>
                <a:latin typeface="Gotham Medium" pitchFamily="2" charset="0"/>
              </a:rPr>
              <a:t>strategic napping </a:t>
            </a:r>
            <a:r>
              <a:rPr lang="en-US" sz="2400" u="none" strike="noStrike" dirty="0">
                <a:solidFill>
                  <a:srgbClr val="000000"/>
                </a:solidFill>
                <a:effectLst/>
                <a:latin typeface="Gotham Medium" pitchFamily="2" charset="0"/>
              </a:rPr>
              <a:t>is brief, intentional naps that can be used to promote wellness, feeling more relaxed, refreshed, and cognitive alertness </a:t>
            </a:r>
            <a:r>
              <a:rPr lang="en-US" sz="2000" u="none" strike="noStrike" dirty="0">
                <a:solidFill>
                  <a:srgbClr val="000000"/>
                </a:solidFill>
                <a:effectLst/>
                <a:latin typeface="Gotham Medium" pitchFamily="2" charset="0"/>
              </a:rPr>
              <a:t>​</a:t>
            </a:r>
            <a:endParaRPr lang="en-US" sz="2000" dirty="0">
              <a:latin typeface="Gotham Medium" pitchFamily="2" charset="0"/>
            </a:endParaRPr>
          </a:p>
        </p:txBody>
      </p:sp>
      <p:sp>
        <p:nvSpPr>
          <p:cNvPr id="9" name="TextBox 8">
            <a:extLst>
              <a:ext uri="{FF2B5EF4-FFF2-40B4-BE49-F238E27FC236}">
                <a16:creationId xmlns:a16="http://schemas.microsoft.com/office/drawing/2014/main" id="{A25D3BC1-2084-EB7F-5007-80036D27799E}"/>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721" y="4143355"/>
            <a:ext cx="1336831" cy="1364114"/>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67601" y="5487882"/>
            <a:ext cx="1211173" cy="1235892"/>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6303" y="5181781"/>
            <a:ext cx="1050673" cy="1072115"/>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4787" y="1041857"/>
            <a:ext cx="1050673" cy="107211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3021" y="5829459"/>
            <a:ext cx="2411858" cy="2461080"/>
          </a:xfrm>
          <a:prstGeom prst="rect">
            <a:avLst/>
          </a:prstGeom>
        </p:spPr>
      </p:pic>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67689" y="788376"/>
            <a:ext cx="6306942" cy="3759516"/>
          </a:xfrm>
        </p:spPr>
        <p:txBody>
          <a:bodyPr>
            <a:normAutofit/>
          </a:bodyPr>
          <a:lstStyle/>
          <a:p>
            <a:pPr marL="0" indent="0">
              <a:spcBef>
                <a:spcPts val="0"/>
              </a:spcBef>
              <a:buNone/>
            </a:pPr>
            <a:r>
              <a:rPr lang="en-US" sz="2400" dirty="0">
                <a:latin typeface="Gotham Medium" pitchFamily="50" charset="0"/>
                <a:ea typeface="Calibri" panose="020F0502020204030204" pitchFamily="34" charset="0"/>
                <a:cs typeface="Calibri"/>
              </a:rPr>
              <a:t>Sleep is vital to one's overall health and well-being. Poor quality sleep is associated with a multitude of long-term negative health outcomes, such as:</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Mortality </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Diabetes </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Hypertension</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Cardiovascular diseases </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Coronary heart diseases</a:t>
            </a:r>
          </a:p>
          <a:p>
            <a:pPr marL="800100" lvl="1" indent="-342900">
              <a:spcBef>
                <a:spcPts val="0"/>
              </a:spcBef>
              <a:buFont typeface="Calibri" panose="020F0502020204030204" pitchFamily="34" charset="0"/>
              <a:buChar char="-"/>
            </a:pPr>
            <a:r>
              <a:rPr lang="en-US" dirty="0">
                <a:latin typeface="Gotham Medium" pitchFamily="50" charset="0"/>
                <a:ea typeface="Calibri" panose="020F0502020204030204" pitchFamily="34" charset="0"/>
                <a:cs typeface="Calibri"/>
              </a:rPr>
              <a:t>Obesity</a:t>
            </a:r>
          </a:p>
        </p:txBody>
      </p:sp>
      <p:sp>
        <p:nvSpPr>
          <p:cNvPr id="6" name="Oval 5">
            <a:extLst>
              <a:ext uri="{FF2B5EF4-FFF2-40B4-BE49-F238E27FC236}">
                <a16:creationId xmlns:a16="http://schemas.microsoft.com/office/drawing/2014/main" id="{22DA058F-D6F5-5FDA-E841-59C00D11DC09}"/>
              </a:ext>
            </a:extLst>
          </p:cNvPr>
          <p:cNvSpPr/>
          <p:nvPr/>
        </p:nvSpPr>
        <p:spPr>
          <a:xfrm>
            <a:off x="687728" y="400708"/>
            <a:ext cx="4892475" cy="4901824"/>
          </a:xfrm>
          <a:prstGeom prst="ellipse">
            <a:avLst/>
          </a:prstGeom>
          <a:solidFill>
            <a:srgbClr val="009681"/>
          </a:solidFill>
          <a:ln>
            <a:solidFill>
              <a:srgbClr val="00968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100031" y="686743"/>
            <a:ext cx="4067867" cy="3970318"/>
          </a:xfrm>
          <a:prstGeom prst="rect">
            <a:avLst/>
          </a:prstGeom>
          <a:noFill/>
        </p:spPr>
        <p:txBody>
          <a:bodyPr wrap="square">
            <a:spAutoFit/>
          </a:bodyPr>
          <a:lstStyle/>
          <a:p>
            <a:pPr algn="ctr"/>
            <a:r>
              <a:rPr lang="en-US" sz="3600" b="1" dirty="0">
                <a:solidFill>
                  <a:schemeClr val="bg1"/>
                </a:solidFill>
                <a:latin typeface="Gotham Bold" pitchFamily="50" charset="0"/>
                <a:ea typeface="Calibri" panose="020F0502020204030204" pitchFamily="34" charset="0"/>
                <a:cs typeface="Calibri"/>
              </a:rPr>
              <a:t>Why are </a:t>
            </a:r>
          </a:p>
          <a:p>
            <a:pPr algn="ctr"/>
            <a:r>
              <a:rPr lang="en-US" sz="3600" b="1" dirty="0">
                <a:solidFill>
                  <a:schemeClr val="bg1"/>
                </a:solidFill>
                <a:latin typeface="Gotham Bold" pitchFamily="50" charset="0"/>
                <a:ea typeface="Calibri" panose="020F0502020204030204" pitchFamily="34" charset="0"/>
                <a:cs typeface="Calibri"/>
              </a:rPr>
              <a:t>Sleep Hygiene &amp; Structured Napping ​</a:t>
            </a:r>
          </a:p>
          <a:p>
            <a:pPr algn="ctr"/>
            <a:r>
              <a:rPr lang="en-US" sz="3600" b="1" dirty="0">
                <a:solidFill>
                  <a:schemeClr val="bg1"/>
                </a:solidFill>
                <a:latin typeface="Gotham Bold" pitchFamily="50" charset="0"/>
                <a:ea typeface="Calibri" panose="020F0502020204030204" pitchFamily="34" charset="0"/>
                <a:cs typeface="Calibri"/>
              </a:rPr>
              <a:t>Important for Health Promotion?</a:t>
            </a:r>
            <a:endParaRPr lang="en-US" sz="3600" dirty="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667689" y="4657061"/>
            <a:ext cx="6476230" cy="158983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2400" dirty="0">
                <a:latin typeface="Gotham Medium" pitchFamily="50" charset="0"/>
                <a:ea typeface="Calibri" panose="020F0502020204030204" pitchFamily="34" charset="0"/>
                <a:cs typeface="Calibri"/>
              </a:rPr>
              <a:t>Structured napping is ideal for wellness. Preliminary studies have shown that a brief 20-minute nap is associated with increased cognitive alertness and fewer cognitive errors.</a:t>
            </a:r>
            <a:endParaRPr lang="en-US" dirty="0"/>
          </a:p>
        </p:txBody>
      </p:sp>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73021" y="-1077022"/>
            <a:ext cx="1728489" cy="1763765"/>
          </a:xfrm>
          <a:prstGeom prst="rect">
            <a:avLst/>
          </a:prstGeom>
        </p:spPr>
      </p:pic>
      <p:sp>
        <p:nvSpPr>
          <p:cNvPr id="2" name="TextBox 1">
            <a:extLst>
              <a:ext uri="{FF2B5EF4-FFF2-40B4-BE49-F238E27FC236}">
                <a16:creationId xmlns:a16="http://schemas.microsoft.com/office/drawing/2014/main" id="{43C49958-22EB-E63C-5B50-FDFA9DFF81BF}"/>
              </a:ext>
            </a:extLst>
          </p:cNvPr>
          <p:cNvSpPr txBox="1"/>
          <p:nvPr/>
        </p:nvSpPr>
        <p:spPr>
          <a:xfrm>
            <a:off x="2667000" y="6318024"/>
            <a:ext cx="6858000" cy="276999"/>
          </a:xfrm>
          <a:prstGeom prst="rect">
            <a:avLst/>
          </a:prstGeom>
          <a:noFill/>
        </p:spPr>
        <p:txBody>
          <a:bodyPr wrap="square">
            <a:spAutoFit/>
          </a:bodyPr>
          <a:lstStyle/>
          <a:p>
            <a:pPr algn="ctr"/>
            <a:r>
              <a:rPr lang="en-US" sz="1200" b="0" i="0" u="none" strike="noStrike" dirty="0">
                <a:solidFill>
                  <a:srgbClr val="000000"/>
                </a:solidFill>
                <a:effectLst/>
                <a:latin typeface="Calibri" panose="020F0502020204030204" pitchFamily="34" charset="0"/>
              </a:rPr>
              <a:t>© University of Central Florida</a:t>
            </a:r>
            <a:r>
              <a:rPr lang="en-US" sz="1200" b="0" i="0" dirty="0">
                <a:solidFill>
                  <a:srgbClr val="000000"/>
                </a:solidFill>
                <a:effectLst/>
                <a:latin typeface="Calibri" panose="020F0502020204030204" pitchFamily="34" charset="0"/>
              </a:rPr>
              <a:t>​</a:t>
            </a:r>
            <a:endParaRPr lang="en-US" sz="1200" dirty="0"/>
          </a:p>
        </p:txBody>
      </p:sp>
    </p:spTree>
    <p:extLst>
      <p:ext uri="{BB962C8B-B14F-4D97-AF65-F5344CB8AC3E}">
        <p14:creationId xmlns:p14="http://schemas.microsoft.com/office/powerpoint/2010/main" val="33426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dirty="0" err="1">
                <a:latin typeface="Gotham Bold" pitchFamily="50" charset="0"/>
              </a:rPr>
              <a:t>Itani</a:t>
            </a:r>
            <a:r>
              <a:rPr lang="en-US" sz="3600" dirty="0">
                <a:latin typeface="Gotham Bold" pitchFamily="50" charset="0"/>
              </a:rPr>
              <a:t>, et al., 2017.</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7658" y="3286304"/>
            <a:ext cx="6266594" cy="657685"/>
          </a:xfrm>
        </p:spPr>
        <p:txBody>
          <a:bodyPr>
            <a:noAutofit/>
          </a:bodyPr>
          <a:lstStyle/>
          <a:p>
            <a:pPr marL="0" indent="0" algn="ctr">
              <a:lnSpc>
                <a:spcPct val="100000"/>
              </a:lnSpc>
              <a:buNone/>
            </a:pPr>
            <a:r>
              <a:rPr lang="en-US" sz="2400" dirty="0">
                <a:solidFill>
                  <a:srgbClr val="000000"/>
                </a:solidFill>
                <a:latin typeface="Gotham Medium" pitchFamily="50" charset="0"/>
              </a:rPr>
              <a:t>Sleep helps maintain health.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21742" y="2259240"/>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635355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968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536352"/>
            <a:ext cx="9750729" cy="994172"/>
          </a:xfrm>
        </p:spPr>
        <p:txBody>
          <a:bodyPr>
            <a:noAutofit/>
          </a:bodyPr>
          <a:lstStyle/>
          <a:p>
            <a:pPr algn="ctr"/>
            <a:r>
              <a:rPr lang="en-US" sz="3600" dirty="0">
                <a:solidFill>
                  <a:schemeClr val="bg1"/>
                </a:solidFill>
                <a:latin typeface="Gotham Black"/>
              </a:rPr>
              <a:t>Findings (</a:t>
            </a:r>
            <a:r>
              <a:rPr lang="en-US" sz="3600" dirty="0">
                <a:solidFill>
                  <a:schemeClr val="bg1"/>
                </a:solidFill>
                <a:latin typeface="Gotham Black"/>
                <a:ea typeface="+mj-lt"/>
                <a:cs typeface="+mj-lt"/>
              </a:rPr>
              <a:t>Itani, et al., 2017.</a:t>
            </a:r>
            <a:r>
              <a:rPr lang="en-US" sz="3600" dirty="0">
                <a:solidFill>
                  <a:schemeClr val="bg1"/>
                </a:solidFill>
                <a:latin typeface="Gotham Black"/>
              </a:rPr>
              <a:t>)</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087738" y="1718406"/>
            <a:ext cx="10094849" cy="4214484"/>
          </a:xfrm>
        </p:spPr>
        <p:txBody>
          <a:bodyPr vert="horz" lIns="91440" tIns="45720" rIns="91440" bIns="45720" rtlCol="0" anchor="t">
            <a:noAutofit/>
          </a:bodyPr>
          <a:lstStyle/>
          <a:p>
            <a:pPr fontAlgn="base">
              <a:lnSpc>
                <a:spcPct val="100000"/>
              </a:lnSpc>
              <a:spcBef>
                <a:spcPts val="1500"/>
              </a:spcBef>
              <a:buFont typeface="Arial" panose="02070309020205020404" pitchFamily="49" charset="0"/>
              <a:buChar char="•"/>
            </a:pPr>
            <a:r>
              <a:rPr lang="en-US" sz="2400" dirty="0">
                <a:solidFill>
                  <a:schemeClr val="bg1"/>
                </a:solidFill>
                <a:latin typeface="Gotham Medium"/>
                <a:cs typeface="Calibri"/>
              </a:rPr>
              <a:t>Meta-analysis of prospective cohort studies with follow-ups of one year or more on associations between short sleep duration (i.e. 6 hours or less a night) and the outcomes.</a:t>
            </a:r>
          </a:p>
          <a:p>
            <a:pPr>
              <a:lnSpc>
                <a:spcPct val="100000"/>
              </a:lnSpc>
              <a:spcBef>
                <a:spcPts val="1500"/>
              </a:spcBef>
              <a:buFont typeface="Arial" panose="02070309020205020404" pitchFamily="49" charset="0"/>
              <a:buChar char="•"/>
            </a:pPr>
            <a:r>
              <a:rPr lang="en-US" sz="2400" dirty="0">
                <a:solidFill>
                  <a:schemeClr val="bg1"/>
                </a:solidFill>
                <a:latin typeface="Gotham Medium"/>
                <a:cs typeface="Calibri"/>
              </a:rPr>
              <a:t>5,172,710 participants were collected from 153 studies. </a:t>
            </a:r>
          </a:p>
          <a:p>
            <a:pPr>
              <a:lnSpc>
                <a:spcPct val="100000"/>
              </a:lnSpc>
              <a:spcBef>
                <a:spcPts val="1500"/>
              </a:spcBef>
              <a:buFont typeface="Arial" panose="02070309020205020404" pitchFamily="49" charset="0"/>
              <a:buChar char="•"/>
            </a:pPr>
            <a:r>
              <a:rPr lang="en-US" sz="2400" dirty="0">
                <a:solidFill>
                  <a:schemeClr val="bg1"/>
                </a:solidFill>
                <a:latin typeface="Gotham Medium"/>
                <a:cs typeface="Calibri"/>
              </a:rPr>
              <a:t>Short sleep was significantly associated with mortality, diabetes mellitus, hypertension, cardiovascular diseases, coronary heart diseases, and obesity. </a:t>
            </a:r>
          </a:p>
          <a:p>
            <a:pPr>
              <a:lnSpc>
                <a:spcPct val="100000"/>
              </a:lnSpc>
              <a:spcBef>
                <a:spcPts val="1500"/>
              </a:spcBef>
              <a:buFont typeface="Arial" panose="02070309020205020404" pitchFamily="49" charset="0"/>
              <a:buChar char="•"/>
            </a:pPr>
            <a:r>
              <a:rPr lang="en-US" sz="2400" dirty="0">
                <a:solidFill>
                  <a:schemeClr val="bg1"/>
                </a:solidFill>
                <a:latin typeface="Gotham Medium"/>
                <a:cs typeface="Calibri"/>
              </a:rPr>
              <a:t>There was no sufficient usable evidence for meta-analyses in depression and dyslipidemia.</a:t>
            </a:r>
            <a:endParaRPr lang="en-US" sz="2400" dirty="0">
              <a:solidFill>
                <a:schemeClr val="bg1"/>
              </a:solidFill>
              <a:latin typeface="Gotham Medium"/>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dirty="0">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263" y="217072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44545" y="5636699"/>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2367" y="5232664"/>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70" y="3708230"/>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3754347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600" dirty="0">
                <a:latin typeface="Gotham Medium"/>
              </a:rPr>
              <a:t>Stewart &amp; Arora, 2019.</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097658" y="3286304"/>
            <a:ext cx="6266594" cy="657685"/>
          </a:xfrm>
        </p:spPr>
        <p:txBody>
          <a:bodyPr>
            <a:noAutofit/>
          </a:bodyPr>
          <a:lstStyle/>
          <a:p>
            <a:pPr marL="0" indent="0" algn="ctr">
              <a:lnSpc>
                <a:spcPct val="100000"/>
              </a:lnSpc>
              <a:buNone/>
            </a:pPr>
            <a:r>
              <a:rPr lang="en-US" sz="2400" dirty="0">
                <a:solidFill>
                  <a:srgbClr val="000000"/>
                </a:solidFill>
                <a:latin typeface="Gotham Medium" pitchFamily="50" charset="0"/>
              </a:rPr>
              <a:t>Sleep decreases stress and burnout. </a:t>
            </a:r>
          </a:p>
          <a:p>
            <a:pPr marL="0" indent="0" algn="ctr">
              <a:lnSpc>
                <a:spcPct val="100000"/>
              </a:lnSpc>
              <a:buNone/>
            </a:pPr>
            <a:r>
              <a:rPr lang="en-US" sz="2400" dirty="0">
                <a:solidFill>
                  <a:srgbClr val="000000"/>
                </a:solidFill>
                <a:latin typeface="Gotham Medium" pitchFamily="50" charset="0"/>
              </a:rPr>
              <a:t>Sleep and burnout – How are they related?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21742" y="2259240"/>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latin typeface="Gotham Black"/>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083550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5B5778-60BE-4403-BD4C-9058F2B46EE6}">
  <ds:schemaRefs>
    <ds:schemaRef ds:uri="http://schemas.microsoft.com/office/2006/metadata/properties"/>
    <ds:schemaRef ds:uri="http://schemas.microsoft.com/office/infopath/2007/PartnerControls"/>
    <ds:schemaRef ds:uri="304611c7-b834-4876-a5e6-7499996ddc78"/>
    <ds:schemaRef ds:uri="5e3f80e7-3e98-481c-af15-c8743e5934b5"/>
  </ds:schemaRefs>
</ds:datastoreItem>
</file>

<file path=customXml/itemProps2.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3.xml><?xml version="1.0" encoding="utf-8"?>
<ds:datastoreItem xmlns:ds="http://schemas.openxmlformats.org/officeDocument/2006/customXml" ds:itemID="{31EC05B4-77C6-4DF3-AE64-DDC1718511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3f80e7-3e98-481c-af15-c8743e5934b5"/>
    <ds:schemaRef ds:uri="304611c7-b834-4876-a5e6-7499996ddc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21964</TotalTime>
  <Words>2849</Words>
  <Application>Microsoft Macintosh PowerPoint</Application>
  <PresentationFormat>Widescreen</PresentationFormat>
  <Paragraphs>225</Paragraphs>
  <Slides>27</Slides>
  <Notes>25</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27</vt:i4>
      </vt:variant>
    </vt:vector>
  </HeadingPairs>
  <TitlesOfParts>
    <vt:vector size="41" baseType="lpstr">
      <vt:lpstr>Arial</vt:lpstr>
      <vt:lpstr>Arial,Sans-Serif</vt:lpstr>
      <vt:lpstr>Calibri</vt:lpstr>
      <vt:lpstr>Calibri Light</vt:lpstr>
      <vt:lpstr>Courier New</vt:lpstr>
      <vt:lpstr>Gotham Black</vt:lpstr>
      <vt:lpstr>Gotham Bold</vt:lpstr>
      <vt:lpstr>Gotham Medium</vt:lpstr>
      <vt:lpstr>Gotham Thin</vt:lpstr>
      <vt:lpstr>GothamReg</vt:lpstr>
      <vt:lpstr>lato</vt:lpstr>
      <vt:lpstr>merriweather</vt:lpstr>
      <vt:lpstr>var(--font-family-body)</vt:lpstr>
      <vt:lpstr>Office Theme</vt:lpstr>
      <vt:lpstr>Renew My Body: Sleep Hygiene &amp; Structured Napping</vt:lpstr>
      <vt:lpstr>Important  Disclosures</vt:lpstr>
      <vt:lpstr>Are you signed  up to RenewU?</vt:lpstr>
      <vt:lpstr>Objectives</vt:lpstr>
      <vt:lpstr>What is Sleep Hygiene &amp; Structured Napping?</vt:lpstr>
      <vt:lpstr>PowerPoint Presentation</vt:lpstr>
      <vt:lpstr>Itani, et al., 2017.</vt:lpstr>
      <vt:lpstr>Findings (Itani, et al., 2017.)</vt:lpstr>
      <vt:lpstr>Stewart &amp; Arora, 2019.</vt:lpstr>
      <vt:lpstr>Findings (Stewart &amp; Arora, 2019.)</vt:lpstr>
      <vt:lpstr>Hernandez, et al., 2019.</vt:lpstr>
      <vt:lpstr>Findings (Hernandez, et al., 2019.)</vt:lpstr>
      <vt:lpstr>Amin, et al., 2012.</vt:lpstr>
      <vt:lpstr>Findings (Amin, et al., 2012.)</vt:lpstr>
      <vt:lpstr>Ganesan, et al., 2019.</vt:lpstr>
      <vt:lpstr>Findings (Ganesan, et al., 2019.)</vt:lpstr>
      <vt:lpstr>Shriane, et al., 2020.</vt:lpstr>
      <vt:lpstr>Findings (Ganesan, et al., 2019.)</vt:lpstr>
      <vt:lpstr>Mechanisms for the Health Effects of Sleep</vt:lpstr>
      <vt:lpstr>Sleep Hygiene ​Tips</vt:lpstr>
      <vt:lpstr>Structured Napping ​Tips</vt:lpstr>
      <vt:lpstr>Sleep ​Self-Evaluation</vt:lpstr>
      <vt:lpstr>Sleep Hygiene Small Group Debrief</vt:lpstr>
      <vt:lpstr>Conclusion</vt:lpstr>
      <vt:lpstr>References</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98</cp:revision>
  <dcterms:created xsi:type="dcterms:W3CDTF">2023-07-29T19:26:57Z</dcterms:created>
  <dcterms:modified xsi:type="dcterms:W3CDTF">2023-12-14T02:31:50Z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