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sldIdLst>
    <p:sldId id="256" r:id="rId5"/>
    <p:sldId id="262" r:id="rId6"/>
    <p:sldId id="306" r:id="rId7"/>
    <p:sldId id="295" r:id="rId8"/>
    <p:sldId id="267" r:id="rId9"/>
    <p:sldId id="297" r:id="rId10"/>
    <p:sldId id="307" r:id="rId11"/>
    <p:sldId id="301" r:id="rId12"/>
    <p:sldId id="263" r:id="rId13"/>
    <p:sldId id="264" r:id="rId14"/>
    <p:sldId id="310" r:id="rId15"/>
    <p:sldId id="265" r:id="rId16"/>
    <p:sldId id="305" r:id="rId17"/>
    <p:sldId id="308" r:id="rId18"/>
    <p:sldId id="30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F71"/>
    <a:srgbClr val="0096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75AC62-0D3A-0E43-B29D-57993E646560}" v="26" dt="2023-11-28T01:23:08.5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829" autoAdjust="0"/>
    <p:restoredTop sz="78770"/>
  </p:normalViewPr>
  <p:slideViewPr>
    <p:cSldViewPr snapToGrid="0">
      <p:cViewPr varScale="1">
        <p:scale>
          <a:sx n="92" d="100"/>
          <a:sy n="92" d="100"/>
        </p:scale>
        <p:origin x="117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nica Bailey" userId="ad2abb25b7193ebb" providerId="LiveId" clId="{9A11010A-1ED1-4B62-9E15-1661AADA0605}"/>
    <pc:docChg chg="custSel addSld delSld modSld">
      <pc:chgData name="Monica Bailey" userId="ad2abb25b7193ebb" providerId="LiveId" clId="{9A11010A-1ED1-4B62-9E15-1661AADA0605}" dt="2023-09-01T03:55:31.973" v="257"/>
      <pc:docMkLst>
        <pc:docMk/>
      </pc:docMkLst>
      <pc:sldChg chg="addSp delSp modSp mod modAnim">
        <pc:chgData name="Monica Bailey" userId="ad2abb25b7193ebb" providerId="LiveId" clId="{9A11010A-1ED1-4B62-9E15-1661AADA0605}" dt="2023-09-01T03:44:10.788" v="55" actId="20577"/>
        <pc:sldMkLst>
          <pc:docMk/>
          <pc:sldMk cId="2662142683" sldId="263"/>
        </pc:sldMkLst>
        <pc:spChg chg="mod">
          <ac:chgData name="Monica Bailey" userId="ad2abb25b7193ebb" providerId="LiveId" clId="{9A11010A-1ED1-4B62-9E15-1661AADA0605}" dt="2023-09-01T03:44:10.788" v="55" actId="20577"/>
          <ac:spMkLst>
            <pc:docMk/>
            <pc:sldMk cId="2662142683" sldId="263"/>
            <ac:spMk id="2" creationId="{77FA9B82-0B80-C24E-6C70-3D556A95B50C}"/>
          </ac:spMkLst>
        </pc:spChg>
        <pc:spChg chg="del">
          <ac:chgData name="Monica Bailey" userId="ad2abb25b7193ebb" providerId="LiveId" clId="{9A11010A-1ED1-4B62-9E15-1661AADA0605}" dt="2023-09-01T03:40:57.047" v="0" actId="478"/>
          <ac:spMkLst>
            <pc:docMk/>
            <pc:sldMk cId="2662142683" sldId="263"/>
            <ac:spMk id="3" creationId="{DBA5865E-2E87-9433-3519-446F2207892E}"/>
          </ac:spMkLst>
        </pc:spChg>
        <pc:spChg chg="add del mod">
          <ac:chgData name="Monica Bailey" userId="ad2abb25b7193ebb" providerId="LiveId" clId="{9A11010A-1ED1-4B62-9E15-1661AADA0605}" dt="2023-09-01T03:41:30.741" v="1" actId="478"/>
          <ac:spMkLst>
            <pc:docMk/>
            <pc:sldMk cId="2662142683" sldId="263"/>
            <ac:spMk id="10" creationId="{ACDE79CE-47FC-9F3A-0C19-E9D57CAB5195}"/>
          </ac:spMkLst>
        </pc:spChg>
        <pc:picChg chg="del">
          <ac:chgData name="Monica Bailey" userId="ad2abb25b7193ebb" providerId="LiveId" clId="{9A11010A-1ED1-4B62-9E15-1661AADA0605}" dt="2023-09-01T03:41:33.991" v="2" actId="478"/>
          <ac:picMkLst>
            <pc:docMk/>
            <pc:sldMk cId="2662142683" sldId="263"/>
            <ac:picMk id="6" creationId="{2961587F-8C87-9C85-A421-0732CEAAEF17}"/>
          </ac:picMkLst>
        </pc:picChg>
        <pc:picChg chg="del">
          <ac:chgData name="Monica Bailey" userId="ad2abb25b7193ebb" providerId="LiveId" clId="{9A11010A-1ED1-4B62-9E15-1661AADA0605}" dt="2023-09-01T03:41:36.408" v="3" actId="478"/>
          <ac:picMkLst>
            <pc:docMk/>
            <pc:sldMk cId="2662142683" sldId="263"/>
            <ac:picMk id="7" creationId="{2EF0EE7D-4870-4634-C2BA-80940FFED858}"/>
          </ac:picMkLst>
        </pc:picChg>
        <pc:picChg chg="add mod">
          <ac:chgData name="Monica Bailey" userId="ad2abb25b7193ebb" providerId="LiveId" clId="{9A11010A-1ED1-4B62-9E15-1661AADA0605}" dt="2023-09-01T03:43:29.600" v="8" actId="14100"/>
          <ac:picMkLst>
            <pc:docMk/>
            <pc:sldMk cId="2662142683" sldId="263"/>
            <ac:picMk id="11" creationId="{CD09F317-2383-3679-0DA6-33A752982A43}"/>
          </ac:picMkLst>
        </pc:picChg>
      </pc:sldChg>
      <pc:sldChg chg="modSp mod">
        <pc:chgData name="Monica Bailey" userId="ad2abb25b7193ebb" providerId="LiveId" clId="{9A11010A-1ED1-4B62-9E15-1661AADA0605}" dt="2023-09-01T03:45:13.401" v="76" actId="1076"/>
        <pc:sldMkLst>
          <pc:docMk/>
          <pc:sldMk cId="2900003416" sldId="264"/>
        </pc:sldMkLst>
        <pc:spChg chg="mod">
          <ac:chgData name="Monica Bailey" userId="ad2abb25b7193ebb" providerId="LiveId" clId="{9A11010A-1ED1-4B62-9E15-1661AADA0605}" dt="2023-09-01T03:45:03.573" v="75" actId="1076"/>
          <ac:spMkLst>
            <pc:docMk/>
            <pc:sldMk cId="2900003416" sldId="264"/>
            <ac:spMk id="2" creationId="{8E481BCB-5388-EE5D-D7FA-378792FEF9C8}"/>
          </ac:spMkLst>
        </pc:spChg>
        <pc:spChg chg="mod">
          <ac:chgData name="Monica Bailey" userId="ad2abb25b7193ebb" providerId="LiveId" clId="{9A11010A-1ED1-4B62-9E15-1661AADA0605}" dt="2023-09-01T03:45:13.401" v="76" actId="1076"/>
          <ac:spMkLst>
            <pc:docMk/>
            <pc:sldMk cId="2900003416" sldId="264"/>
            <ac:spMk id="6" creationId="{664920F2-6ADE-9822-B333-ECD523F9EEC5}"/>
          </ac:spMkLst>
        </pc:spChg>
      </pc:sldChg>
      <pc:sldChg chg="modSp mod">
        <pc:chgData name="Monica Bailey" userId="ad2abb25b7193ebb" providerId="LiveId" clId="{9A11010A-1ED1-4B62-9E15-1661AADA0605}" dt="2023-09-01T03:51:09.915" v="231" actId="14100"/>
        <pc:sldMkLst>
          <pc:docMk/>
          <pc:sldMk cId="221835611" sldId="265"/>
        </pc:sldMkLst>
        <pc:spChg chg="mod">
          <ac:chgData name="Monica Bailey" userId="ad2abb25b7193ebb" providerId="LiveId" clId="{9A11010A-1ED1-4B62-9E15-1661AADA0605}" dt="2023-09-01T03:51:09.915" v="231" actId="14100"/>
          <ac:spMkLst>
            <pc:docMk/>
            <pc:sldMk cId="221835611" sldId="265"/>
            <ac:spMk id="2" creationId="{8E481BCB-5388-EE5D-D7FA-378792FEF9C8}"/>
          </ac:spMkLst>
        </pc:spChg>
        <pc:spChg chg="mod">
          <ac:chgData name="Monica Bailey" userId="ad2abb25b7193ebb" providerId="LiveId" clId="{9A11010A-1ED1-4B62-9E15-1661AADA0605}" dt="2023-09-01T03:50:52.591" v="219" actId="20577"/>
          <ac:spMkLst>
            <pc:docMk/>
            <pc:sldMk cId="221835611" sldId="265"/>
            <ac:spMk id="4" creationId="{500A7BF2-4862-9EC9-B9C5-6620C92E46F7}"/>
          </ac:spMkLst>
        </pc:spChg>
        <pc:picChg chg="mod">
          <ac:chgData name="Monica Bailey" userId="ad2abb25b7193ebb" providerId="LiveId" clId="{9A11010A-1ED1-4B62-9E15-1661AADA0605}" dt="2023-09-01T03:50:01.263" v="158" actId="1076"/>
          <ac:picMkLst>
            <pc:docMk/>
            <pc:sldMk cId="221835611" sldId="265"/>
            <ac:picMk id="5" creationId="{A43BACD1-FF05-B05B-4883-0D1BEE18192F}"/>
          </ac:picMkLst>
        </pc:picChg>
        <pc:picChg chg="mod">
          <ac:chgData name="Monica Bailey" userId="ad2abb25b7193ebb" providerId="LiveId" clId="{9A11010A-1ED1-4B62-9E15-1661AADA0605}" dt="2023-09-01T03:50:10.476" v="159" actId="1076"/>
          <ac:picMkLst>
            <pc:docMk/>
            <pc:sldMk cId="221835611" sldId="265"/>
            <ac:picMk id="6" creationId="{FE32820B-8854-49F0-A80E-8FD91BD952CE}"/>
          </ac:picMkLst>
        </pc:picChg>
      </pc:sldChg>
      <pc:sldChg chg="modSp mod">
        <pc:chgData name="Monica Bailey" userId="ad2abb25b7193ebb" providerId="LiveId" clId="{9A11010A-1ED1-4B62-9E15-1661AADA0605}" dt="2023-09-01T03:54:48.965" v="256" actId="208"/>
        <pc:sldMkLst>
          <pc:docMk/>
          <pc:sldMk cId="3673876140" sldId="304"/>
        </pc:sldMkLst>
        <pc:spChg chg="mod">
          <ac:chgData name="Monica Bailey" userId="ad2abb25b7193ebb" providerId="LiveId" clId="{9A11010A-1ED1-4B62-9E15-1661AADA0605}" dt="2023-09-01T03:54:48.965" v="256" actId="208"/>
          <ac:spMkLst>
            <pc:docMk/>
            <pc:sldMk cId="3673876140" sldId="304"/>
            <ac:spMk id="4" creationId="{D08467D7-B9EB-BB53-FC9F-B73A16F4CBD3}"/>
          </ac:spMkLst>
        </pc:spChg>
      </pc:sldChg>
      <pc:sldChg chg="addSp modSp mod">
        <pc:chgData name="Monica Bailey" userId="ad2abb25b7193ebb" providerId="LiveId" clId="{9A11010A-1ED1-4B62-9E15-1661AADA0605}" dt="2023-09-01T03:54:13.012" v="255" actId="1076"/>
        <pc:sldMkLst>
          <pc:docMk/>
          <pc:sldMk cId="2077451336" sldId="305"/>
        </pc:sldMkLst>
        <pc:spChg chg="mod">
          <ac:chgData name="Monica Bailey" userId="ad2abb25b7193ebb" providerId="LiveId" clId="{9A11010A-1ED1-4B62-9E15-1661AADA0605}" dt="2023-09-01T03:51:47.981" v="235" actId="14100"/>
          <ac:spMkLst>
            <pc:docMk/>
            <pc:sldMk cId="2077451336" sldId="305"/>
            <ac:spMk id="3" creationId="{FC01F09B-03A6-1E91-D590-3993F7C5AA20}"/>
          </ac:spMkLst>
        </pc:spChg>
        <pc:spChg chg="mod">
          <ac:chgData name="Monica Bailey" userId="ad2abb25b7193ebb" providerId="LiveId" clId="{9A11010A-1ED1-4B62-9E15-1661AADA0605}" dt="2023-09-01T03:52:12.588" v="238" actId="948"/>
          <ac:spMkLst>
            <pc:docMk/>
            <pc:sldMk cId="2077451336" sldId="305"/>
            <ac:spMk id="4" creationId="{500A7BF2-4862-9EC9-B9C5-6620C92E46F7}"/>
          </ac:spMkLst>
        </pc:spChg>
        <pc:picChg chg="mod">
          <ac:chgData name="Monica Bailey" userId="ad2abb25b7193ebb" providerId="LiveId" clId="{9A11010A-1ED1-4B62-9E15-1661AADA0605}" dt="2023-09-01T03:53:37.749" v="249" actId="1076"/>
          <ac:picMkLst>
            <pc:docMk/>
            <pc:sldMk cId="2077451336" sldId="305"/>
            <ac:picMk id="5" creationId="{8AE41FF5-728B-35B0-55C1-152502A4D979}"/>
          </ac:picMkLst>
        </pc:picChg>
        <pc:picChg chg="mod">
          <ac:chgData name="Monica Bailey" userId="ad2abb25b7193ebb" providerId="LiveId" clId="{9A11010A-1ED1-4B62-9E15-1661AADA0605}" dt="2023-09-01T03:53:22.355" v="248" actId="1076"/>
          <ac:picMkLst>
            <pc:docMk/>
            <pc:sldMk cId="2077451336" sldId="305"/>
            <ac:picMk id="6" creationId="{67FBC68C-75E7-21FC-FBFD-733F2E876974}"/>
          </ac:picMkLst>
        </pc:picChg>
        <pc:picChg chg="mod">
          <ac:chgData name="Monica Bailey" userId="ad2abb25b7193ebb" providerId="LiveId" clId="{9A11010A-1ED1-4B62-9E15-1661AADA0605}" dt="2023-09-01T03:52:38.134" v="243" actId="1076"/>
          <ac:picMkLst>
            <pc:docMk/>
            <pc:sldMk cId="2077451336" sldId="305"/>
            <ac:picMk id="8" creationId="{4DA68496-CB9E-765B-4285-C9062A0EE231}"/>
          </ac:picMkLst>
        </pc:picChg>
        <pc:picChg chg="mod">
          <ac:chgData name="Monica Bailey" userId="ad2abb25b7193ebb" providerId="LiveId" clId="{9A11010A-1ED1-4B62-9E15-1661AADA0605}" dt="2023-09-01T03:52:29.577" v="241" actId="1076"/>
          <ac:picMkLst>
            <pc:docMk/>
            <pc:sldMk cId="2077451336" sldId="305"/>
            <ac:picMk id="9" creationId="{CB004ADA-B278-3C34-9863-35710A385AE4}"/>
          </ac:picMkLst>
        </pc:picChg>
        <pc:picChg chg="mod">
          <ac:chgData name="Monica Bailey" userId="ad2abb25b7193ebb" providerId="LiveId" clId="{9A11010A-1ED1-4B62-9E15-1661AADA0605}" dt="2023-09-01T03:53:59.576" v="251" actId="1076"/>
          <ac:picMkLst>
            <pc:docMk/>
            <pc:sldMk cId="2077451336" sldId="305"/>
            <ac:picMk id="10" creationId="{B540DA1C-DC95-A9FE-5296-4164B46B04AD}"/>
          </ac:picMkLst>
        </pc:picChg>
        <pc:picChg chg="mod">
          <ac:chgData name="Monica Bailey" userId="ad2abb25b7193ebb" providerId="LiveId" clId="{9A11010A-1ED1-4B62-9E15-1661AADA0605}" dt="2023-09-01T03:52:25.921" v="240" actId="14100"/>
          <ac:picMkLst>
            <pc:docMk/>
            <pc:sldMk cId="2077451336" sldId="305"/>
            <ac:picMk id="11" creationId="{CFDC36CC-6A6E-BCDA-2663-6CA44050317F}"/>
          </ac:picMkLst>
        </pc:picChg>
        <pc:picChg chg="mod">
          <ac:chgData name="Monica Bailey" userId="ad2abb25b7193ebb" providerId="LiveId" clId="{9A11010A-1ED1-4B62-9E15-1661AADA0605}" dt="2023-09-01T03:52:47.844" v="244" actId="1076"/>
          <ac:picMkLst>
            <pc:docMk/>
            <pc:sldMk cId="2077451336" sldId="305"/>
            <ac:picMk id="15" creationId="{7E5A3896-75D2-DF85-4634-DE55A0332D66}"/>
          </ac:picMkLst>
        </pc:picChg>
        <pc:picChg chg="add mod">
          <ac:chgData name="Monica Bailey" userId="ad2abb25b7193ebb" providerId="LiveId" clId="{9A11010A-1ED1-4B62-9E15-1661AADA0605}" dt="2023-09-01T03:54:13.012" v="255" actId="1076"/>
          <ac:picMkLst>
            <pc:docMk/>
            <pc:sldMk cId="2077451336" sldId="305"/>
            <ac:picMk id="17" creationId="{22D218A3-DB98-D968-C668-3D9C70159436}"/>
          </ac:picMkLst>
        </pc:picChg>
      </pc:sldChg>
      <pc:sldChg chg="add">
        <pc:chgData name="Monica Bailey" userId="ad2abb25b7193ebb" providerId="LiveId" clId="{9A11010A-1ED1-4B62-9E15-1661AADA0605}" dt="2023-09-01T03:55:31.973" v="257"/>
        <pc:sldMkLst>
          <pc:docMk/>
          <pc:sldMk cId="143125660" sldId="308"/>
        </pc:sldMkLst>
      </pc:sldChg>
      <pc:sldChg chg="delSp modSp del mod">
        <pc:chgData name="Monica Bailey" userId="ad2abb25b7193ebb" providerId="LiveId" clId="{9A11010A-1ED1-4B62-9E15-1661AADA0605}" dt="2023-09-01T03:49:16.057" v="152" actId="2696"/>
        <pc:sldMkLst>
          <pc:docMk/>
          <pc:sldMk cId="362901024" sldId="308"/>
        </pc:sldMkLst>
        <pc:spChg chg="mod">
          <ac:chgData name="Monica Bailey" userId="ad2abb25b7193ebb" providerId="LiveId" clId="{9A11010A-1ED1-4B62-9E15-1661AADA0605}" dt="2023-09-01T03:45:50.836" v="96" actId="14100"/>
          <ac:spMkLst>
            <pc:docMk/>
            <pc:sldMk cId="362901024" sldId="308"/>
            <ac:spMk id="2" creationId="{77FA9B82-0B80-C24E-6C70-3D556A95B50C}"/>
          </ac:spMkLst>
        </pc:spChg>
        <pc:picChg chg="del">
          <ac:chgData name="Monica Bailey" userId="ad2abb25b7193ebb" providerId="LiveId" clId="{9A11010A-1ED1-4B62-9E15-1661AADA0605}" dt="2023-09-01T03:46:00.818" v="97" actId="478"/>
          <ac:picMkLst>
            <pc:docMk/>
            <pc:sldMk cId="362901024" sldId="308"/>
            <ac:picMk id="4" creationId="{AA1390E9-916B-8F6B-C4C7-E4A452551067}"/>
          </ac:picMkLst>
        </pc:picChg>
        <pc:picChg chg="del">
          <ac:chgData name="Monica Bailey" userId="ad2abb25b7193ebb" providerId="LiveId" clId="{9A11010A-1ED1-4B62-9E15-1661AADA0605}" dt="2023-09-01T03:46:03.196" v="98" actId="478"/>
          <ac:picMkLst>
            <pc:docMk/>
            <pc:sldMk cId="362901024" sldId="308"/>
            <ac:picMk id="5" creationId="{4D6FBB79-033B-D76F-D57B-9CA53608CAD5}"/>
          </ac:picMkLst>
        </pc:picChg>
      </pc:sldChg>
      <pc:sldChg chg="modSp add mod">
        <pc:chgData name="Monica Bailey" userId="ad2abb25b7193ebb" providerId="LiveId" clId="{9A11010A-1ED1-4B62-9E15-1661AADA0605}" dt="2023-09-01T03:48:56.047" v="151" actId="1076"/>
        <pc:sldMkLst>
          <pc:docMk/>
          <pc:sldMk cId="1170427483" sldId="309"/>
        </pc:sldMkLst>
        <pc:spChg chg="mod">
          <ac:chgData name="Monica Bailey" userId="ad2abb25b7193ebb" providerId="LiveId" clId="{9A11010A-1ED1-4B62-9E15-1661AADA0605}" dt="2023-09-01T03:46:42.007" v="124" actId="1076"/>
          <ac:spMkLst>
            <pc:docMk/>
            <pc:sldMk cId="1170427483" sldId="309"/>
            <ac:spMk id="2" creationId="{8E481BCB-5388-EE5D-D7FA-378792FEF9C8}"/>
          </ac:spMkLst>
        </pc:spChg>
        <pc:spChg chg="mod">
          <ac:chgData name="Monica Bailey" userId="ad2abb25b7193ebb" providerId="LiveId" clId="{9A11010A-1ED1-4B62-9E15-1661AADA0605}" dt="2023-09-01T03:48:56.047" v="151" actId="1076"/>
          <ac:spMkLst>
            <pc:docMk/>
            <pc:sldMk cId="1170427483" sldId="309"/>
            <ac:spMk id="6" creationId="{664920F2-6ADE-9822-B333-ECD523F9EEC5}"/>
          </ac:spMkLst>
        </pc:spChg>
      </pc:sldChg>
    </pc:docChg>
  </pc:docChgLst>
  <pc:docChgLst>
    <pc:chgData name="Karla Rosario" userId="003cb3b7-bc10-4f02-a2b7-728ff5158fe3" providerId="ADAL" clId="{0C75AC62-0D3A-0E43-B29D-57993E646560}"/>
    <pc:docChg chg="undo custSel modSld">
      <pc:chgData name="Karla Rosario" userId="003cb3b7-bc10-4f02-a2b7-728ff5158fe3" providerId="ADAL" clId="{0C75AC62-0D3A-0E43-B29D-57993E646560}" dt="2023-11-28T01:23:13.050" v="55" actId="1076"/>
      <pc:docMkLst>
        <pc:docMk/>
      </pc:docMkLst>
      <pc:sldChg chg="addSp modSp mod">
        <pc:chgData name="Karla Rosario" userId="003cb3b7-bc10-4f02-a2b7-728ff5158fe3" providerId="ADAL" clId="{0C75AC62-0D3A-0E43-B29D-57993E646560}" dt="2023-11-28T01:17:37.531" v="2" actId="1076"/>
        <pc:sldMkLst>
          <pc:docMk/>
          <pc:sldMk cId="3375858740" sldId="306"/>
        </pc:sldMkLst>
        <pc:picChg chg="add mod">
          <ac:chgData name="Karla Rosario" userId="003cb3b7-bc10-4f02-a2b7-728ff5158fe3" providerId="ADAL" clId="{0C75AC62-0D3A-0E43-B29D-57993E646560}" dt="2023-11-28T01:17:37.531" v="2" actId="1076"/>
          <ac:picMkLst>
            <pc:docMk/>
            <pc:sldMk cId="3375858740" sldId="306"/>
            <ac:picMk id="8" creationId="{17E41B86-74A8-26DB-CE30-D19F04898D73}"/>
          </ac:picMkLst>
        </pc:picChg>
      </pc:sldChg>
      <pc:sldChg chg="addSp delSp modSp mod">
        <pc:chgData name="Karla Rosario" userId="003cb3b7-bc10-4f02-a2b7-728ff5158fe3" providerId="ADAL" clId="{0C75AC62-0D3A-0E43-B29D-57993E646560}" dt="2023-11-28T01:23:13.050" v="55" actId="1076"/>
        <pc:sldMkLst>
          <pc:docMk/>
          <pc:sldMk cId="143125660" sldId="308"/>
        </pc:sldMkLst>
        <pc:picChg chg="add mod">
          <ac:chgData name="Karla Rosario" userId="003cb3b7-bc10-4f02-a2b7-728ff5158fe3" providerId="ADAL" clId="{0C75AC62-0D3A-0E43-B29D-57993E646560}" dt="2023-11-28T01:23:13.050" v="55" actId="1076"/>
          <ac:picMkLst>
            <pc:docMk/>
            <pc:sldMk cId="143125660" sldId="308"/>
            <ac:picMk id="7" creationId="{607FBAA2-3A4E-27AE-712C-64D11E51F4DA}"/>
          </ac:picMkLst>
        </pc:picChg>
        <pc:picChg chg="del">
          <ac:chgData name="Karla Rosario" userId="003cb3b7-bc10-4f02-a2b7-728ff5158fe3" providerId="ADAL" clId="{0C75AC62-0D3A-0E43-B29D-57993E646560}" dt="2023-11-28T01:22:53.160" v="52" actId="478"/>
          <ac:picMkLst>
            <pc:docMk/>
            <pc:sldMk cId="143125660" sldId="308"/>
            <ac:picMk id="8" creationId="{AF371F6A-D434-8FDB-C810-A9ECF27031F2}"/>
          </ac:picMkLst>
        </pc:picChg>
      </pc:sldChg>
      <pc:sldChg chg="addSp delSp modSp mod">
        <pc:chgData name="Karla Rosario" userId="003cb3b7-bc10-4f02-a2b7-728ff5158fe3" providerId="ADAL" clId="{0C75AC62-0D3A-0E43-B29D-57993E646560}" dt="2023-11-28T01:22:10.872" v="51" actId="1076"/>
        <pc:sldMkLst>
          <pc:docMk/>
          <pc:sldMk cId="1170427483" sldId="309"/>
        </pc:sldMkLst>
        <pc:spChg chg="mod">
          <ac:chgData name="Karla Rosario" userId="003cb3b7-bc10-4f02-a2b7-728ff5158fe3" providerId="ADAL" clId="{0C75AC62-0D3A-0E43-B29D-57993E646560}" dt="2023-11-28T01:20:29.823" v="29" actId="1076"/>
          <ac:spMkLst>
            <pc:docMk/>
            <pc:sldMk cId="1170427483" sldId="309"/>
            <ac:spMk id="2" creationId="{8E481BCB-5388-EE5D-D7FA-378792FEF9C8}"/>
          </ac:spMkLst>
        </pc:spChg>
        <pc:spChg chg="mod">
          <ac:chgData name="Karla Rosario" userId="003cb3b7-bc10-4f02-a2b7-728ff5158fe3" providerId="ADAL" clId="{0C75AC62-0D3A-0E43-B29D-57993E646560}" dt="2023-11-28T01:21:18.543" v="40"/>
          <ac:spMkLst>
            <pc:docMk/>
            <pc:sldMk cId="1170427483" sldId="309"/>
            <ac:spMk id="4" creationId="{C3DCBCCE-EE1B-A590-50A1-05BFAF9D8C3D}"/>
          </ac:spMkLst>
        </pc:spChg>
        <pc:spChg chg="mod">
          <ac:chgData name="Karla Rosario" userId="003cb3b7-bc10-4f02-a2b7-728ff5158fe3" providerId="ADAL" clId="{0C75AC62-0D3A-0E43-B29D-57993E646560}" dt="2023-11-28T01:20:46.643" v="33" actId="20577"/>
          <ac:spMkLst>
            <pc:docMk/>
            <pc:sldMk cId="1170427483" sldId="309"/>
            <ac:spMk id="6" creationId="{664920F2-6ADE-9822-B333-ECD523F9EEC5}"/>
          </ac:spMkLst>
        </pc:spChg>
        <pc:picChg chg="add del mod">
          <ac:chgData name="Karla Rosario" userId="003cb3b7-bc10-4f02-a2b7-728ff5158fe3" providerId="ADAL" clId="{0C75AC62-0D3A-0E43-B29D-57993E646560}" dt="2023-11-28T01:22:04.196" v="49" actId="1076"/>
          <ac:picMkLst>
            <pc:docMk/>
            <pc:sldMk cId="1170427483" sldId="309"/>
            <ac:picMk id="10" creationId="{B540DA1C-DC95-A9FE-5296-4164B46B04AD}"/>
          </ac:picMkLst>
        </pc:picChg>
        <pc:picChg chg="mod">
          <ac:chgData name="Karla Rosario" userId="003cb3b7-bc10-4f02-a2b7-728ff5158fe3" providerId="ADAL" clId="{0C75AC62-0D3A-0E43-B29D-57993E646560}" dt="2023-11-28T01:18:22.836" v="3" actId="1076"/>
          <ac:picMkLst>
            <pc:docMk/>
            <pc:sldMk cId="1170427483" sldId="309"/>
            <ac:picMk id="11" creationId="{CFDC36CC-6A6E-BCDA-2663-6CA44050317F}"/>
          </ac:picMkLst>
        </pc:picChg>
        <pc:picChg chg="mod">
          <ac:chgData name="Karla Rosario" userId="003cb3b7-bc10-4f02-a2b7-728ff5158fe3" providerId="ADAL" clId="{0C75AC62-0D3A-0E43-B29D-57993E646560}" dt="2023-11-28T01:22:10.872" v="51" actId="1076"/>
          <ac:picMkLst>
            <pc:docMk/>
            <pc:sldMk cId="1170427483" sldId="309"/>
            <ac:picMk id="15" creationId="{153AF498-4470-7437-82E0-2B5A696812EA}"/>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9A6DEE-A7FF-4AAA-A36E-7904B660565F}" type="datetimeFigureOut">
              <a:rPr lang="en-US" smtClean="0"/>
              <a:t>1/8/24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1FD384-D7BA-4C21-9991-735B5AC3640D}" type="slidenum">
              <a:rPr lang="en-US" smtClean="0"/>
              <a:t>‹#›</a:t>
            </a:fld>
            <a:endParaRPr lang="en-US"/>
          </a:p>
        </p:txBody>
      </p:sp>
    </p:spTree>
    <p:extLst>
      <p:ext uri="{BB962C8B-B14F-4D97-AF65-F5344CB8AC3E}">
        <p14:creationId xmlns:p14="http://schemas.microsoft.com/office/powerpoint/2010/main" val="366980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2</a:t>
            </a:fld>
            <a:endParaRPr lang="en-US"/>
          </a:p>
        </p:txBody>
      </p:sp>
    </p:spTree>
    <p:extLst>
      <p:ext uri="{BB962C8B-B14F-4D97-AF65-F5344CB8AC3E}">
        <p14:creationId xmlns:p14="http://schemas.microsoft.com/office/powerpoint/2010/main" val="35461115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dirty="0">
                <a:solidFill>
                  <a:srgbClr val="000000"/>
                </a:solidFill>
                <a:effectLst/>
                <a:latin typeface="Calibri" panose="020F0502020204030204" pitchFamily="34" charset="0"/>
              </a:rPr>
              <a:t>Presenter notes: Individuals utilize behaviors, events or episodes to manage boundaries and negotiate the demands of work and their personal life. </a:t>
            </a:r>
            <a:r>
              <a:rPr lang="en-US" b="0" i="0" u="none" strike="noStrike" dirty="0" err="1">
                <a:solidFill>
                  <a:srgbClr val="000000"/>
                </a:solidFill>
                <a:effectLst/>
                <a:latin typeface="Calibri" panose="020F0502020204030204" pitchFamily="34" charset="0"/>
              </a:rPr>
              <a:t>Kreiner</a:t>
            </a:r>
            <a:r>
              <a:rPr lang="en-US" b="0" i="0" u="none" strike="noStrike" dirty="0">
                <a:solidFill>
                  <a:srgbClr val="000000"/>
                </a:solidFill>
                <a:effectLst/>
                <a:latin typeface="Calibri" panose="020F0502020204030204" pitchFamily="34" charset="0"/>
              </a:rPr>
              <a:t> et al. (2009) classified four types of boundary management tactics: </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1" i="0" u="none" strike="noStrike" dirty="0">
                <a:solidFill>
                  <a:srgbClr val="000000"/>
                </a:solidFill>
                <a:effectLst/>
                <a:latin typeface="Calibri" panose="020F0502020204030204" pitchFamily="34" charset="0"/>
              </a:rPr>
              <a:t>Temporal</a:t>
            </a:r>
            <a:r>
              <a:rPr lang="en-US" b="0" i="0" u="none" strike="noStrike" dirty="0">
                <a:solidFill>
                  <a:srgbClr val="000000"/>
                </a:solidFill>
                <a:effectLst/>
                <a:latin typeface="Calibri" panose="020F0502020204030204" pitchFamily="34" charset="0"/>
              </a:rPr>
              <a:t> – Controlling time or using scheduling in order to reduce boundary violations</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1" i="0" u="none" strike="noStrike" dirty="0">
                <a:solidFill>
                  <a:srgbClr val="000000"/>
                </a:solidFill>
                <a:effectLst/>
                <a:latin typeface="Calibri" panose="020F0502020204030204" pitchFamily="34" charset="0"/>
              </a:rPr>
              <a:t>Physical</a:t>
            </a:r>
            <a:r>
              <a:rPr lang="en-US" b="0" i="0" u="none" strike="noStrike" dirty="0">
                <a:solidFill>
                  <a:srgbClr val="000000"/>
                </a:solidFill>
                <a:effectLst/>
                <a:latin typeface="Calibri" panose="020F0502020204030204" pitchFamily="34" charset="0"/>
              </a:rPr>
              <a:t> – Using physical space as boundaries of the work and personal domains</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1" i="0" u="none" strike="noStrike" dirty="0">
                <a:solidFill>
                  <a:srgbClr val="000000"/>
                </a:solidFill>
                <a:effectLst/>
                <a:latin typeface="Calibri" panose="020F0502020204030204" pitchFamily="34" charset="0"/>
              </a:rPr>
              <a:t>Behavioral</a:t>
            </a:r>
            <a:r>
              <a:rPr lang="en-US" b="0" i="0" u="none" strike="noStrike" dirty="0">
                <a:solidFill>
                  <a:srgbClr val="000000"/>
                </a:solidFill>
                <a:effectLst/>
                <a:latin typeface="Calibri" panose="020F0502020204030204" pitchFamily="34" charset="0"/>
              </a:rPr>
              <a:t> – Actively managing technology or tools to facilitating boundary management </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1" i="0" u="none" strike="noStrike" dirty="0">
                <a:solidFill>
                  <a:srgbClr val="000000"/>
                </a:solidFill>
                <a:effectLst/>
                <a:latin typeface="Calibri" panose="020F0502020204030204" pitchFamily="34" charset="0"/>
              </a:rPr>
              <a:t>Communicative</a:t>
            </a:r>
            <a:r>
              <a:rPr lang="en-US" b="0" i="0" u="none" strike="noStrike" dirty="0">
                <a:solidFill>
                  <a:srgbClr val="000000"/>
                </a:solidFill>
                <a:effectLst/>
                <a:latin typeface="Calibri" panose="020F0502020204030204" pitchFamily="34" charset="0"/>
              </a:rPr>
              <a:t> – Articulating acceptable boundary behavior of others</a:t>
            </a:r>
            <a:endParaRPr lang="en-US" b="0" i="0" dirty="0">
              <a:solidFill>
                <a:srgbClr val="444444"/>
              </a:solidFill>
              <a:effectLst/>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11</a:t>
            </a:fld>
            <a:endParaRPr lang="en-US"/>
          </a:p>
        </p:txBody>
      </p:sp>
    </p:spTree>
    <p:extLst>
      <p:ext uri="{BB962C8B-B14F-4D97-AF65-F5344CB8AC3E}">
        <p14:creationId xmlns:p14="http://schemas.microsoft.com/office/powerpoint/2010/main" val="29796829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dirty="0">
                <a:solidFill>
                  <a:srgbClr val="000000"/>
                </a:solidFill>
                <a:effectLst/>
                <a:latin typeface="Calibri" panose="020F0502020204030204" pitchFamily="34" charset="0"/>
              </a:rPr>
              <a:t>Presenter notes: Did the discussion help your team identify specific strategies or areas where your team could grow in boundary management tactics?</a:t>
            </a:r>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12</a:t>
            </a:fld>
            <a:endParaRPr lang="en-US"/>
          </a:p>
        </p:txBody>
      </p:sp>
    </p:spTree>
    <p:extLst>
      <p:ext uri="{BB962C8B-B14F-4D97-AF65-F5344CB8AC3E}">
        <p14:creationId xmlns:p14="http://schemas.microsoft.com/office/powerpoint/2010/main" val="11688270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u="none" strike="noStrike" dirty="0">
                <a:solidFill>
                  <a:srgbClr val="000000"/>
                </a:solidFill>
                <a:effectLst/>
                <a:latin typeface="Calibri" panose="020F0502020204030204" pitchFamily="34" charset="0"/>
              </a:rPr>
              <a:t>Boundary setting is a primary strategy for establishing boundaries between one’s work and home life. Healthy boundaries are critical to living your vision and creating a fulfilling life. </a:t>
            </a:r>
            <a:endParaRPr lang="en-US" b="0" i="0" dirty="0">
              <a:solidFill>
                <a:srgbClr val="444444"/>
              </a:solidFill>
              <a:effectLst/>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13</a:t>
            </a:fld>
            <a:endParaRPr lang="en-US"/>
          </a:p>
        </p:txBody>
      </p:sp>
    </p:spTree>
    <p:extLst>
      <p:ext uri="{BB962C8B-B14F-4D97-AF65-F5344CB8AC3E}">
        <p14:creationId xmlns:p14="http://schemas.microsoft.com/office/powerpoint/2010/main" val="27941153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Presenter notes: Encourage participants to register for </a:t>
            </a:r>
            <a:r>
              <a:rPr lang="en-US" dirty="0" err="1"/>
              <a:t>RenewU</a:t>
            </a:r>
            <a:r>
              <a:rPr lang="en-US" dirty="0"/>
              <a:t> and complete the post-session survey (Only 3 Questions) </a:t>
            </a:r>
            <a:r>
              <a:rPr lang="en-US" dirty="0" err="1"/>
              <a:t>RenewU</a:t>
            </a:r>
            <a:r>
              <a:rPr lang="en-US" dirty="0"/>
              <a:t> has resources for individuals that offer continuing education credits for all ten featured interventions on </a:t>
            </a:r>
            <a:r>
              <a:rPr lang="en-US" dirty="0" err="1"/>
              <a:t>RenewU</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*If this is the first </a:t>
            </a:r>
            <a:r>
              <a:rPr lang="en-US" i="0" dirty="0" err="1"/>
              <a:t>RenewU</a:t>
            </a:r>
            <a:r>
              <a:rPr lang="en-US" i="0" dirty="0"/>
              <a:t> post-session or module survey they are completing they are eligible to receive a $25 gift card.</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E712635-CF84-4703-B24E-988F243C090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428518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Presenter notes: please show the disclosure after presentation </a:t>
            </a:r>
          </a:p>
          <a:p>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15</a:t>
            </a:fld>
            <a:endParaRPr lang="en-US"/>
          </a:p>
        </p:txBody>
      </p:sp>
    </p:spTree>
    <p:extLst>
      <p:ext uri="{BB962C8B-B14F-4D97-AF65-F5344CB8AC3E}">
        <p14:creationId xmlns:p14="http://schemas.microsoft.com/office/powerpoint/2010/main" val="3847703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Presenter notes: Encourage participants to register for </a:t>
            </a:r>
            <a:r>
              <a:rPr lang="en-US" dirty="0" err="1"/>
              <a:t>RenewU</a:t>
            </a:r>
            <a:r>
              <a:rPr lang="en-US" dirty="0"/>
              <a:t> and complete the post-session survey (Only 3 Questions) </a:t>
            </a:r>
            <a:r>
              <a:rPr lang="en-US" dirty="0" err="1"/>
              <a:t>RenewU</a:t>
            </a:r>
            <a:r>
              <a:rPr lang="en-US" dirty="0"/>
              <a:t> has resources for individuals that offer continuing education credits for all ten featured interventions on </a:t>
            </a:r>
            <a:r>
              <a:rPr lang="en-US" dirty="0" err="1"/>
              <a:t>RenewU</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By a show of hands determine if anyone needs to register and please allow 5-10 minutes at the beginning for participants to complete registration process if anyone is doing so. </a:t>
            </a:r>
          </a:p>
          <a:p>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3</a:t>
            </a:fld>
            <a:endParaRPr lang="en-US"/>
          </a:p>
        </p:txBody>
      </p:sp>
    </p:spTree>
    <p:extLst>
      <p:ext uri="{BB962C8B-B14F-4D97-AF65-F5344CB8AC3E}">
        <p14:creationId xmlns:p14="http://schemas.microsoft.com/office/powerpoint/2010/main" val="38477036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u="none" strike="noStrike" dirty="0">
                <a:solidFill>
                  <a:srgbClr val="000000"/>
                </a:solidFill>
                <a:effectLst/>
                <a:latin typeface="Calibri" panose="020F0502020204030204" pitchFamily="34" charset="0"/>
              </a:rPr>
              <a:t>Today we will be discussing psychological detachment techniques that you can use for your self-care and practice when you needed. </a:t>
            </a:r>
            <a:r>
              <a:rPr lang="en-US" b="0" i="0" dirty="0">
                <a:solidFill>
                  <a:srgbClr val="000000"/>
                </a:solidFill>
                <a:effectLst/>
                <a:latin typeface="Calibri" panose="020F0502020204030204" pitchFamily="34" charset="0"/>
              </a:rPr>
              <a:t>​</a:t>
            </a:r>
            <a:endParaRPr lang="en-US" dirty="0"/>
          </a:p>
          <a:p>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4</a:t>
            </a:fld>
            <a:endParaRPr lang="en-US"/>
          </a:p>
        </p:txBody>
      </p:sp>
    </p:spTree>
    <p:extLst>
      <p:ext uri="{BB962C8B-B14F-4D97-AF65-F5344CB8AC3E}">
        <p14:creationId xmlns:p14="http://schemas.microsoft.com/office/powerpoint/2010/main" val="4837309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dirty="0">
                <a:solidFill>
                  <a:srgbClr val="000000"/>
                </a:solidFill>
                <a:effectLst/>
                <a:latin typeface="Calibri" panose="020F0502020204030204" pitchFamily="34" charset="0"/>
              </a:rPr>
              <a:t>Psychological detachment refers to an individual's experience of gaining mental distance to work, to make a pause in thinking about work-related issues, thus to ''switch off". Psychological detachment is an ability of recovery from work-related stress that allows individuals to reduce burnout symptoms. </a:t>
            </a:r>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5</a:t>
            </a:fld>
            <a:endParaRPr lang="en-US"/>
          </a:p>
        </p:txBody>
      </p:sp>
    </p:spTree>
    <p:extLst>
      <p:ext uri="{BB962C8B-B14F-4D97-AF65-F5344CB8AC3E}">
        <p14:creationId xmlns:p14="http://schemas.microsoft.com/office/powerpoint/2010/main" val="19511328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dirty="0">
                <a:solidFill>
                  <a:srgbClr val="000000"/>
                </a:solidFill>
                <a:effectLst/>
                <a:latin typeface="Calibri" panose="020F0502020204030204" pitchFamily="34" charset="0"/>
              </a:rPr>
              <a:t>Research has shown that psychological detachment from work is beneficial for various aspects of employee well-being and job performance. </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u="none" strike="noStrike" dirty="0">
                <a:solidFill>
                  <a:srgbClr val="000000"/>
                </a:solidFill>
                <a:effectLst/>
                <a:latin typeface="Calibri" panose="020F0502020204030204" pitchFamily="34" charset="0"/>
              </a:rPr>
              <a:t>*Psychosomatic complaints – psychological condition involving physical conditions – headache, stomach pain can be reduced. </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6</a:t>
            </a:fld>
            <a:endParaRPr lang="en-US"/>
          </a:p>
        </p:txBody>
      </p:sp>
    </p:spTree>
    <p:extLst>
      <p:ext uri="{BB962C8B-B14F-4D97-AF65-F5344CB8AC3E}">
        <p14:creationId xmlns:p14="http://schemas.microsoft.com/office/powerpoint/2010/main" val="37460110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dirty="0">
                <a:solidFill>
                  <a:srgbClr val="000000"/>
                </a:solidFill>
                <a:effectLst/>
                <a:latin typeface="Calibri" panose="020F0502020204030204" pitchFamily="34" charset="0"/>
              </a:rPr>
              <a:t>Four areas</a:t>
            </a:r>
            <a:r>
              <a:rPr lang="en-US" b="0" i="0" dirty="0">
                <a:solidFill>
                  <a:srgbClr val="000000"/>
                </a:solidFill>
                <a:effectLst/>
                <a:latin typeface="Calibri" panose="020F0502020204030204" pitchFamily="34" charset="0"/>
              </a:rPr>
              <a:t>​</a:t>
            </a:r>
            <a:endParaRPr lang="en-US"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Engagement in recovery activities (e.g., hobby, family activities).</a:t>
            </a: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Mindfulness (e.g., breathing or sitting meditations). </a:t>
            </a: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Boundary management (e.g., cutting off work after 5pm). </a:t>
            </a: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Emotional regulation (e.g., acceptance of negative emotions, and self-support in difficult situations)</a:t>
            </a: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7</a:t>
            </a:fld>
            <a:endParaRPr lang="en-US"/>
          </a:p>
        </p:txBody>
      </p:sp>
    </p:spTree>
    <p:extLst>
      <p:ext uri="{BB962C8B-B14F-4D97-AF65-F5344CB8AC3E}">
        <p14:creationId xmlns:p14="http://schemas.microsoft.com/office/powerpoint/2010/main" val="526944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dirty="0">
                <a:solidFill>
                  <a:srgbClr val="000000"/>
                </a:solidFill>
                <a:effectLst/>
                <a:latin typeface="Calibri" panose="020F0502020204030204" pitchFamily="34" charset="0"/>
              </a:rPr>
              <a:t>Ask audience what other strategies could foster </a:t>
            </a:r>
            <a:r>
              <a:rPr lang="en-US" b="0" i="0" u="none" strike="noStrike" dirty="0" err="1">
                <a:solidFill>
                  <a:srgbClr val="000000"/>
                </a:solidFill>
                <a:effectLst/>
                <a:latin typeface="Calibri" panose="020F0502020204030204" pitchFamily="34" charset="0"/>
              </a:rPr>
              <a:t>pscyh</a:t>
            </a:r>
            <a:r>
              <a:rPr lang="en-US" b="0" i="0" u="none" strike="noStrike" dirty="0">
                <a:solidFill>
                  <a:srgbClr val="000000"/>
                </a:solidFill>
                <a:effectLst/>
                <a:latin typeface="Calibri" panose="020F0502020204030204" pitchFamily="34" charset="0"/>
              </a:rPr>
              <a:t>. detachment from work during non-work hours. </a:t>
            </a:r>
            <a:r>
              <a:rPr lang="en-US" b="0" i="0" dirty="0">
                <a:solidFill>
                  <a:srgbClr val="000000"/>
                </a:solidFill>
                <a:effectLst/>
                <a:latin typeface="Calibri" panose="020F0502020204030204" pitchFamily="34" charset="0"/>
              </a:rPr>
              <a:t>​</a:t>
            </a:r>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8</a:t>
            </a:fld>
            <a:endParaRPr lang="en-US"/>
          </a:p>
        </p:txBody>
      </p:sp>
    </p:spTree>
    <p:extLst>
      <p:ext uri="{BB962C8B-B14F-4D97-AF65-F5344CB8AC3E}">
        <p14:creationId xmlns:p14="http://schemas.microsoft.com/office/powerpoint/2010/main" val="28484308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dirty="0">
                <a:solidFill>
                  <a:srgbClr val="000000"/>
                </a:solidFill>
                <a:effectLst/>
                <a:latin typeface="Calibri" panose="020F0502020204030204" pitchFamily="34" charset="0"/>
              </a:rPr>
              <a:t>Presenter notes: Walk among small groups to facilitate and encourage discussion.</a:t>
            </a:r>
            <a:r>
              <a:rPr lang="en-US" b="0" i="0" dirty="0">
                <a:solidFill>
                  <a:srgbClr val="000000"/>
                </a:solidFill>
                <a:effectLst/>
                <a:latin typeface="Calibri" panose="020F0502020204030204" pitchFamily="34" charset="0"/>
              </a:rPr>
              <a:t>​</a:t>
            </a:r>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9</a:t>
            </a:fld>
            <a:endParaRPr lang="en-US"/>
          </a:p>
        </p:txBody>
      </p:sp>
    </p:spTree>
    <p:extLst>
      <p:ext uri="{BB962C8B-B14F-4D97-AF65-F5344CB8AC3E}">
        <p14:creationId xmlns:p14="http://schemas.microsoft.com/office/powerpoint/2010/main" val="9043530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dirty="0">
                <a:solidFill>
                  <a:srgbClr val="000000"/>
                </a:solidFill>
                <a:effectLst/>
                <a:latin typeface="Calibri" panose="020F0502020204030204" pitchFamily="34" charset="0"/>
              </a:rPr>
              <a:t>Presenter notes: Individuals utilize behaviors, events or episodes to manage boundaries and negotiate the demands of work and their personal life. </a:t>
            </a:r>
            <a:r>
              <a:rPr lang="en-US" b="0" i="0" u="none" strike="noStrike" dirty="0" err="1">
                <a:solidFill>
                  <a:srgbClr val="000000"/>
                </a:solidFill>
                <a:effectLst/>
                <a:latin typeface="Calibri" panose="020F0502020204030204" pitchFamily="34" charset="0"/>
              </a:rPr>
              <a:t>Kreiner</a:t>
            </a:r>
            <a:r>
              <a:rPr lang="en-US" b="0" i="0" u="none" strike="noStrike" dirty="0">
                <a:solidFill>
                  <a:srgbClr val="000000"/>
                </a:solidFill>
                <a:effectLst/>
                <a:latin typeface="Calibri" panose="020F0502020204030204" pitchFamily="34" charset="0"/>
              </a:rPr>
              <a:t> et al. (2009) classified four types of boundary management tactics: </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1" i="0" u="none" strike="noStrike" dirty="0">
                <a:solidFill>
                  <a:srgbClr val="000000"/>
                </a:solidFill>
                <a:effectLst/>
                <a:latin typeface="Calibri" panose="020F0502020204030204" pitchFamily="34" charset="0"/>
              </a:rPr>
              <a:t>Temporal</a:t>
            </a:r>
            <a:r>
              <a:rPr lang="en-US" b="0" i="0" u="none" strike="noStrike" dirty="0">
                <a:solidFill>
                  <a:srgbClr val="000000"/>
                </a:solidFill>
                <a:effectLst/>
                <a:latin typeface="Calibri" panose="020F0502020204030204" pitchFamily="34" charset="0"/>
              </a:rPr>
              <a:t> – Controlling time or using scheduling in order to reduce boundary violations</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1" i="0" u="none" strike="noStrike" dirty="0">
                <a:solidFill>
                  <a:srgbClr val="000000"/>
                </a:solidFill>
                <a:effectLst/>
                <a:latin typeface="Calibri" panose="020F0502020204030204" pitchFamily="34" charset="0"/>
              </a:rPr>
              <a:t>Physical</a:t>
            </a:r>
            <a:r>
              <a:rPr lang="en-US" b="0" i="0" u="none" strike="noStrike" dirty="0">
                <a:solidFill>
                  <a:srgbClr val="000000"/>
                </a:solidFill>
                <a:effectLst/>
                <a:latin typeface="Calibri" panose="020F0502020204030204" pitchFamily="34" charset="0"/>
              </a:rPr>
              <a:t> – Using physical space as boundaries of the work and personal domains</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1" i="0" u="none" strike="noStrike" dirty="0">
                <a:solidFill>
                  <a:srgbClr val="000000"/>
                </a:solidFill>
                <a:effectLst/>
                <a:latin typeface="Calibri" panose="020F0502020204030204" pitchFamily="34" charset="0"/>
              </a:rPr>
              <a:t>Behavioral</a:t>
            </a:r>
            <a:r>
              <a:rPr lang="en-US" b="0" i="0" u="none" strike="noStrike" dirty="0">
                <a:solidFill>
                  <a:srgbClr val="000000"/>
                </a:solidFill>
                <a:effectLst/>
                <a:latin typeface="Calibri" panose="020F0502020204030204" pitchFamily="34" charset="0"/>
              </a:rPr>
              <a:t> – Actively managing technology or tools to facilitating boundary management </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1" i="0" u="none" strike="noStrike" dirty="0">
                <a:solidFill>
                  <a:srgbClr val="000000"/>
                </a:solidFill>
                <a:effectLst/>
                <a:latin typeface="Calibri" panose="020F0502020204030204" pitchFamily="34" charset="0"/>
              </a:rPr>
              <a:t>Communicative</a:t>
            </a:r>
            <a:r>
              <a:rPr lang="en-US" b="0" i="0" u="none" strike="noStrike" dirty="0">
                <a:solidFill>
                  <a:srgbClr val="000000"/>
                </a:solidFill>
                <a:effectLst/>
                <a:latin typeface="Calibri" panose="020F0502020204030204" pitchFamily="34" charset="0"/>
              </a:rPr>
              <a:t> – Articulating acceptable boundary behavior of others</a:t>
            </a:r>
            <a:endParaRPr lang="en-US" b="0" i="0" dirty="0">
              <a:solidFill>
                <a:srgbClr val="444444"/>
              </a:solidFill>
              <a:effectLst/>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10</a:t>
            </a:fld>
            <a:endParaRPr lang="en-US"/>
          </a:p>
        </p:txBody>
      </p:sp>
    </p:spTree>
    <p:extLst>
      <p:ext uri="{BB962C8B-B14F-4D97-AF65-F5344CB8AC3E}">
        <p14:creationId xmlns:p14="http://schemas.microsoft.com/office/powerpoint/2010/main" val="13663078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97BE6-5E51-C8E7-4351-6991EFE7A37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F561CB3-F5C5-9E93-BA89-40FC10E6B5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C232DB3-F921-C92F-3EAA-69B3DDF3D5A1}"/>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5" name="Footer Placeholder 4">
            <a:extLst>
              <a:ext uri="{FF2B5EF4-FFF2-40B4-BE49-F238E27FC236}">
                <a16:creationId xmlns:a16="http://schemas.microsoft.com/office/drawing/2014/main" id="{BC6E2C68-48BA-61AB-C681-DD1AC01097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5CAD62-48E4-94AD-6992-651771E1535C}"/>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268451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F3091-DF5A-41A1-3287-9F12FF8BF99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19E0127-395B-986A-ADEB-EACC0E3B14C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960A5C-3622-4D47-0FC9-36334C842A94}"/>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5" name="Footer Placeholder 4">
            <a:extLst>
              <a:ext uri="{FF2B5EF4-FFF2-40B4-BE49-F238E27FC236}">
                <a16:creationId xmlns:a16="http://schemas.microsoft.com/office/drawing/2014/main" id="{D3A9FED7-5E22-715F-9DDE-E99C809AB9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912E41-11EF-B107-46BD-9DD576EA176F}"/>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1958548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E5D5A2-37FA-3BD2-2967-A8E82BD07D7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DB3A8BB-EDD8-4E95-FB17-F0412C3ABE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CEA2B8-F9BD-1B21-5525-D4E78BC99486}"/>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5" name="Footer Placeholder 4">
            <a:extLst>
              <a:ext uri="{FF2B5EF4-FFF2-40B4-BE49-F238E27FC236}">
                <a16:creationId xmlns:a16="http://schemas.microsoft.com/office/drawing/2014/main" id="{EE94DD53-AFB9-6FBC-E7C0-AF9EE8B02B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3F0B92-D391-2949-BF84-85F55853EFF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145463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E1D4A-F785-3DEF-35E0-AA1E3875666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95AEB13-8A82-3CD3-0C7A-592F0B61130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BF31E2-6DDA-A3C9-DC31-3F2DB9E9E45E}"/>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5" name="Footer Placeholder 4">
            <a:extLst>
              <a:ext uri="{FF2B5EF4-FFF2-40B4-BE49-F238E27FC236}">
                <a16:creationId xmlns:a16="http://schemas.microsoft.com/office/drawing/2014/main" id="{2620D1C8-B2A3-1410-089A-303B5E1CA3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3D39C5-CFB2-689E-C176-BBA7925E60D4}"/>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440487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1D14D-57A3-A7E7-D1CA-B775226EFF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107E202-3ACB-E774-4DDD-19739D602EC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ECADCE3-43FA-DD59-A61C-CD31D4A6304A}"/>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5" name="Footer Placeholder 4">
            <a:extLst>
              <a:ext uri="{FF2B5EF4-FFF2-40B4-BE49-F238E27FC236}">
                <a16:creationId xmlns:a16="http://schemas.microsoft.com/office/drawing/2014/main" id="{A5E97C4B-22CE-3B1F-D03E-8A377776BB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BB1506-9500-A4A2-962D-44C3764B21B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481075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6D5F0-83F3-A5F3-712B-238C5EEA41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566EC3-2137-EE5A-5F98-E26465B5F3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D004AA0-1B1B-6839-B826-54787D6DA6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83D1118-09C3-35D4-ABCD-48492529E4DD}"/>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6" name="Footer Placeholder 5">
            <a:extLst>
              <a:ext uri="{FF2B5EF4-FFF2-40B4-BE49-F238E27FC236}">
                <a16:creationId xmlns:a16="http://schemas.microsoft.com/office/drawing/2014/main" id="{BE1A6B31-BDB2-F50B-5CF8-E731058C16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39A286-D359-99AE-D213-048C9565442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996563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6C242-85C8-F3AD-3E8A-74FA4275221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EA02DFF-6ED8-2EEE-AF18-A70526B578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07E553-0ED9-DCF6-0AC5-2667EDFE74B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91308A7-4106-DA07-3395-7BAC70C330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1E6AD3-37FA-C590-3370-CE18F6DF48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4A82B4D-349A-46D8-6156-A334F41E7FB7}"/>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8" name="Footer Placeholder 7">
            <a:extLst>
              <a:ext uri="{FF2B5EF4-FFF2-40B4-BE49-F238E27FC236}">
                <a16:creationId xmlns:a16="http://schemas.microsoft.com/office/drawing/2014/main" id="{6384B76C-D78B-F131-FB32-3D7C9C2C980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523436A-2799-A1C6-E8E2-CD78DAD58E63}"/>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919537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8F0D2-7AD7-076C-E555-3E4FC92B3D5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A5D051E-219A-E7A7-F72A-7579C7D6D8C7}"/>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4" name="Footer Placeholder 3">
            <a:extLst>
              <a:ext uri="{FF2B5EF4-FFF2-40B4-BE49-F238E27FC236}">
                <a16:creationId xmlns:a16="http://schemas.microsoft.com/office/drawing/2014/main" id="{BC098E9B-5806-7FDA-1BAF-902C764D455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8E8BB94-3851-CF27-D490-730114E02118}"/>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609241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BA97CF-A3F1-5D31-2E32-CDEF4C33590D}"/>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3" name="Footer Placeholder 2">
            <a:extLst>
              <a:ext uri="{FF2B5EF4-FFF2-40B4-BE49-F238E27FC236}">
                <a16:creationId xmlns:a16="http://schemas.microsoft.com/office/drawing/2014/main" id="{9BDDFCF9-1C60-93EC-F16C-9B45D52633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68394AA-995D-1D41-010F-292521D50164}"/>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298915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4AD27-289F-353A-6A49-F2E191A6F0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19DCFF1-B8A8-86AD-7C44-7032EC9CF3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88CA31-4FB2-4949-347F-8A4D4862DA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A93D3F-C350-0BFC-88EA-EB9626DCB6E3}"/>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6" name="Footer Placeholder 5">
            <a:extLst>
              <a:ext uri="{FF2B5EF4-FFF2-40B4-BE49-F238E27FC236}">
                <a16:creationId xmlns:a16="http://schemas.microsoft.com/office/drawing/2014/main" id="{2BD60E0C-FC4C-B07C-C827-0D653A7D6D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31F587-1C03-47A8-B793-71567280A3B9}"/>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815340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8E72F-4854-F477-1F84-6173B812C8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93BB17B-CC4B-3DC8-90F3-91EA191F70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E9529C7-1BF1-909D-D913-62E872D444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590A63-2B5B-E6BF-A08A-7DC4D954B76E}"/>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6" name="Footer Placeholder 5">
            <a:extLst>
              <a:ext uri="{FF2B5EF4-FFF2-40B4-BE49-F238E27FC236}">
                <a16:creationId xmlns:a16="http://schemas.microsoft.com/office/drawing/2014/main" id="{6A1CC7FD-70AF-400B-3567-6FB0477E61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C4D277-4BA8-B7DE-2483-B1B42FC2C245}"/>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776464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370B7A-8732-63E2-316B-6BDE42F15B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73C255C-9FBA-F261-9551-777CD7E9E9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C33DE9-6399-E185-91BF-3C13853FE8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38260C-63F1-4843-A8B9-D1B08C620417}" type="datetimeFigureOut">
              <a:rPr lang="en-US" smtClean="0"/>
              <a:t>1/8/24</a:t>
            </a:fld>
            <a:endParaRPr lang="en-US"/>
          </a:p>
        </p:txBody>
      </p:sp>
      <p:sp>
        <p:nvSpPr>
          <p:cNvPr id="5" name="Footer Placeholder 4">
            <a:extLst>
              <a:ext uri="{FF2B5EF4-FFF2-40B4-BE49-F238E27FC236}">
                <a16:creationId xmlns:a16="http://schemas.microsoft.com/office/drawing/2014/main" id="{9F391BE6-A792-80DA-DB3E-7145DB5069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F21B257-D032-7E1D-EB3B-4408B8B48E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0B8370-100B-4046-8964-B29BFB1A06CF}" type="slidenum">
              <a:rPr lang="en-US" smtClean="0"/>
              <a:t>‹#›</a:t>
            </a:fld>
            <a:endParaRPr lang="en-US"/>
          </a:p>
        </p:txBody>
      </p:sp>
    </p:spTree>
    <p:extLst>
      <p:ext uri="{BB962C8B-B14F-4D97-AF65-F5344CB8AC3E}">
        <p14:creationId xmlns:p14="http://schemas.microsoft.com/office/powerpoint/2010/main" val="38767344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5.xml"/><Relationship Id="rId4" Type="http://schemas.openxmlformats.org/officeDocument/2006/relationships/image" Target="../media/image12.emf"/></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5.xml"/><Relationship Id="rId5" Type="http://schemas.openxmlformats.org/officeDocument/2006/relationships/image" Target="../media/image8.png"/><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5.xml"/><Relationship Id="rId5" Type="http://schemas.openxmlformats.org/officeDocument/2006/relationships/image" Target="../media/image8.png"/><Relationship Id="rId4" Type="http://schemas.openxmlformats.org/officeDocument/2006/relationships/image" Target="../media/image13.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4.xml"/><Relationship Id="rId5" Type="http://schemas.openxmlformats.org/officeDocument/2006/relationships/hyperlink" Target="http://www.renewunow.org/" TargetMode="Externa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8.png"/><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5.xml"/><Relationship Id="rId5" Type="http://schemas.openxmlformats.org/officeDocument/2006/relationships/image" Target="../media/image2.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8.png"/><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7" Type="http://schemas.openxmlformats.org/officeDocument/2006/relationships/hyperlink" Target="https://www.youtube.com/watch?v=U5mjprrK-XQ" TargetMode="External"/><Relationship Id="rId2" Type="http://schemas.openxmlformats.org/officeDocument/2006/relationships/slideLayout" Target="../slideLayouts/slideLayout2.xml"/><Relationship Id="rId1" Type="http://schemas.openxmlformats.org/officeDocument/2006/relationships/video" Target="https://www.youtube.com/embed/U5mjprrK-XQ?feature=oembed" TargetMode="External"/><Relationship Id="rId6" Type="http://schemas.openxmlformats.org/officeDocument/2006/relationships/image" Target="../media/image11.jpeg"/><Relationship Id="rId5" Type="http://schemas.microsoft.com/office/2007/relationships/hdphoto" Target="../media/hdphoto1.wdp"/><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3C1DC61-810D-3D0A-583C-3EF17A9FAAAC}"/>
              </a:ext>
            </a:extLst>
          </p:cNvPr>
          <p:cNvPicPr>
            <a:picLocks noChangeAspect="1"/>
          </p:cNvPicPr>
          <p:nvPr/>
        </p:nvPicPr>
        <p:blipFill>
          <a:blip r:embed="rId2">
            <a:extLst>
              <a:ext uri="{BEBA8EAE-BF5A-486C-A8C5-ECC9F3942E4B}">
                <a14:imgProps xmlns:a14="http://schemas.microsoft.com/office/drawing/2010/main">
                  <a14:imgLayer r:embed="rId3">
                    <a14:imgEffect>
                      <a14:artisticPhotocopy trans="10000"/>
                    </a14:imgEffect>
                  </a14:imgLayer>
                </a14:imgProps>
              </a:ext>
              <a:ext uri="{28A0092B-C50C-407E-A947-70E740481C1C}">
                <a14:useLocalDpi xmlns:a14="http://schemas.microsoft.com/office/drawing/2010/main" val="0"/>
              </a:ext>
            </a:extLst>
          </a:blip>
          <a:stretch>
            <a:fillRect/>
          </a:stretch>
        </p:blipFill>
        <p:spPr>
          <a:xfrm rot="16200000">
            <a:off x="6567805" y="110522"/>
            <a:ext cx="7641466" cy="6636954"/>
          </a:xfrm>
          <a:prstGeom prst="rect">
            <a:avLst/>
          </a:prstGeom>
        </p:spPr>
      </p:pic>
      <p:sp>
        <p:nvSpPr>
          <p:cNvPr id="2" name="Title 1">
            <a:extLst>
              <a:ext uri="{FF2B5EF4-FFF2-40B4-BE49-F238E27FC236}">
                <a16:creationId xmlns:a16="http://schemas.microsoft.com/office/drawing/2014/main" id="{97F1F9EE-65E9-82B9-6984-52F7CD3EF5DA}"/>
              </a:ext>
            </a:extLst>
          </p:cNvPr>
          <p:cNvSpPr>
            <a:spLocks noGrp="1"/>
          </p:cNvSpPr>
          <p:nvPr>
            <p:ph type="ctrTitle"/>
          </p:nvPr>
        </p:nvSpPr>
        <p:spPr>
          <a:xfrm>
            <a:off x="2618320" y="2417216"/>
            <a:ext cx="9573680" cy="2232717"/>
          </a:xfrm>
        </p:spPr>
        <p:txBody>
          <a:bodyPr anchor="ctr">
            <a:normAutofit fontScale="90000"/>
          </a:bodyPr>
          <a:lstStyle/>
          <a:p>
            <a:pPr algn="l"/>
            <a:r>
              <a:rPr lang="en-US" dirty="0">
                <a:latin typeface="Gotham Bold" pitchFamily="50" charset="0"/>
              </a:rPr>
              <a:t>Renew My Mind: Psychological Detachment</a:t>
            </a:r>
          </a:p>
        </p:txBody>
      </p:sp>
      <p:sp>
        <p:nvSpPr>
          <p:cNvPr id="3" name="Subtitle 2">
            <a:extLst>
              <a:ext uri="{FF2B5EF4-FFF2-40B4-BE49-F238E27FC236}">
                <a16:creationId xmlns:a16="http://schemas.microsoft.com/office/drawing/2014/main" id="{B5B7AAB7-5690-5F2F-7499-8CCC787024B1}"/>
              </a:ext>
            </a:extLst>
          </p:cNvPr>
          <p:cNvSpPr>
            <a:spLocks noGrp="1"/>
          </p:cNvSpPr>
          <p:nvPr>
            <p:ph type="subTitle" idx="1"/>
          </p:nvPr>
        </p:nvSpPr>
        <p:spPr>
          <a:xfrm>
            <a:off x="2618320" y="4654895"/>
            <a:ext cx="9144000" cy="645515"/>
          </a:xfrm>
        </p:spPr>
        <p:txBody>
          <a:bodyPr/>
          <a:lstStyle/>
          <a:p>
            <a:pPr algn="l"/>
            <a:r>
              <a:rPr lang="en-US" dirty="0" err="1">
                <a:latin typeface="Gotham Thin" pitchFamily="50" charset="0"/>
              </a:rPr>
              <a:t>RenewU</a:t>
            </a:r>
            <a:r>
              <a:rPr lang="en-US" dirty="0">
                <a:latin typeface="Gotham Thin" pitchFamily="50" charset="0"/>
              </a:rPr>
              <a:t> Workshop</a:t>
            </a:r>
          </a:p>
        </p:txBody>
      </p:sp>
      <p:pic>
        <p:nvPicPr>
          <p:cNvPr id="4" name="Picture 3">
            <a:extLst>
              <a:ext uri="{FF2B5EF4-FFF2-40B4-BE49-F238E27FC236}">
                <a16:creationId xmlns:a16="http://schemas.microsoft.com/office/drawing/2014/main" id="{AA91D447-0FC4-6E17-5E7A-5BB03F028D0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8734" y="2312641"/>
            <a:ext cx="2209586" cy="2232717"/>
          </a:xfrm>
          <a:prstGeom prst="rect">
            <a:avLst/>
          </a:prstGeom>
        </p:spPr>
      </p:pic>
      <p:pic>
        <p:nvPicPr>
          <p:cNvPr id="5" name="Picture 4">
            <a:extLst>
              <a:ext uri="{FF2B5EF4-FFF2-40B4-BE49-F238E27FC236}">
                <a16:creationId xmlns:a16="http://schemas.microsoft.com/office/drawing/2014/main" id="{3E414248-5B6F-4F8E-F66B-6E411457DE7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447127" y="79149"/>
            <a:ext cx="3648873" cy="2412310"/>
          </a:xfrm>
          <a:prstGeom prst="rect">
            <a:avLst/>
          </a:prstGeom>
        </p:spPr>
      </p:pic>
      <p:sp>
        <p:nvSpPr>
          <p:cNvPr id="8" name="TextBox 7">
            <a:extLst>
              <a:ext uri="{FF2B5EF4-FFF2-40B4-BE49-F238E27FC236}">
                <a16:creationId xmlns:a16="http://schemas.microsoft.com/office/drawing/2014/main" id="{E373284A-89C1-13F3-3528-4CA60C54EF4D}"/>
              </a:ext>
            </a:extLst>
          </p:cNvPr>
          <p:cNvSpPr txBox="1"/>
          <p:nvPr/>
        </p:nvSpPr>
        <p:spPr>
          <a:xfrm>
            <a:off x="2667000" y="6333519"/>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spTree>
    <p:extLst>
      <p:ext uri="{BB962C8B-B14F-4D97-AF65-F5344CB8AC3E}">
        <p14:creationId xmlns:p14="http://schemas.microsoft.com/office/powerpoint/2010/main" val="1754924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071" y="-881883"/>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1003872"/>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9966" y="2329435"/>
            <a:ext cx="1728489" cy="1763765"/>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89518" y="4500152"/>
            <a:ext cx="3388697" cy="3457855"/>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4346648"/>
            <a:ext cx="2411858" cy="2461080"/>
          </a:xfrm>
          <a:prstGeom prst="rect">
            <a:avLst/>
          </a:prstGeom>
        </p:spPr>
      </p:pic>
      <p:pic>
        <p:nvPicPr>
          <p:cNvPr id="11" name="Picture 10">
            <a:extLst>
              <a:ext uri="{FF2B5EF4-FFF2-40B4-BE49-F238E27FC236}">
                <a16:creationId xmlns:a16="http://schemas.microsoft.com/office/drawing/2014/main" id="{CFDC36CC-6A6E-BCDA-2663-6CA4405031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85330" y="2042057"/>
            <a:ext cx="2216704" cy="2261943"/>
          </a:xfrm>
          <a:prstGeom prst="rect">
            <a:avLst/>
          </a:prstGeom>
        </p:spPr>
      </p:pic>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885" y="-289881"/>
            <a:ext cx="1050673" cy="1072115"/>
          </a:xfrm>
          <a:prstGeom prst="rect">
            <a:avLst/>
          </a:prstGeom>
        </p:spPr>
      </p:pic>
      <p:sp>
        <p:nvSpPr>
          <p:cNvPr id="3" name="Oval 2">
            <a:extLst>
              <a:ext uri="{FF2B5EF4-FFF2-40B4-BE49-F238E27FC236}">
                <a16:creationId xmlns:a16="http://schemas.microsoft.com/office/drawing/2014/main" id="{1CF59D1A-9AE0-933E-9ACF-2B60C3DE33A9}"/>
              </a:ext>
            </a:extLst>
          </p:cNvPr>
          <p:cNvSpPr/>
          <p:nvPr/>
        </p:nvSpPr>
        <p:spPr>
          <a:xfrm>
            <a:off x="2849880" y="182880"/>
            <a:ext cx="6492240" cy="6492240"/>
          </a:xfrm>
          <a:prstGeom prst="ellipse">
            <a:avLst/>
          </a:prstGeom>
          <a:solidFill>
            <a:srgbClr val="004F7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3239755" y="1377214"/>
            <a:ext cx="5712490" cy="1325563"/>
          </a:xfrm>
        </p:spPr>
        <p:txBody>
          <a:bodyPr>
            <a:normAutofit fontScale="90000"/>
          </a:bodyPr>
          <a:lstStyle/>
          <a:p>
            <a:pPr algn="ctr"/>
            <a:r>
              <a:rPr lang="en-US" dirty="0">
                <a:solidFill>
                  <a:schemeClr val="bg1"/>
                </a:solidFill>
                <a:latin typeface="Gotham Black" pitchFamily="50" charset="0"/>
              </a:rPr>
              <a:t>Psychological Detachment: Boundary Management Areas</a:t>
            </a:r>
          </a:p>
        </p:txBody>
      </p:sp>
      <p:sp>
        <p:nvSpPr>
          <p:cNvPr id="6" name="Content Placeholder 5">
            <a:extLst>
              <a:ext uri="{FF2B5EF4-FFF2-40B4-BE49-F238E27FC236}">
                <a16:creationId xmlns:a16="http://schemas.microsoft.com/office/drawing/2014/main" id="{664920F2-6ADE-9822-B333-ECD523F9EEC5}"/>
              </a:ext>
            </a:extLst>
          </p:cNvPr>
          <p:cNvSpPr>
            <a:spLocks noGrp="1"/>
          </p:cNvSpPr>
          <p:nvPr>
            <p:ph sz="quarter" idx="4"/>
          </p:nvPr>
        </p:nvSpPr>
        <p:spPr>
          <a:xfrm>
            <a:off x="4394061" y="3777542"/>
            <a:ext cx="3436229" cy="1799646"/>
          </a:xfrm>
        </p:spPr>
        <p:txBody>
          <a:bodyPr>
            <a:normAutofit/>
          </a:bodyPr>
          <a:lstStyle/>
          <a:p>
            <a:pPr algn="ctr" rtl="0" fontAlgn="base">
              <a:buFont typeface="Arial" panose="020B0604020202020204" pitchFamily="34" charset="0"/>
              <a:buChar char="•"/>
            </a:pPr>
            <a:r>
              <a:rPr lang="en-US" sz="2400" u="none" strike="noStrike" dirty="0">
                <a:solidFill>
                  <a:schemeClr val="bg1"/>
                </a:solidFill>
                <a:effectLst/>
                <a:latin typeface="Gotham Medium" pitchFamily="2" charset="0"/>
              </a:rPr>
              <a:t>Temporal</a:t>
            </a:r>
            <a:r>
              <a:rPr lang="en-US" sz="2400" dirty="0">
                <a:solidFill>
                  <a:schemeClr val="bg1"/>
                </a:solidFill>
                <a:effectLst/>
                <a:latin typeface="Gotham Medium" pitchFamily="2" charset="0"/>
              </a:rPr>
              <a:t>​</a:t>
            </a:r>
          </a:p>
          <a:p>
            <a:pPr algn="ctr" rtl="0" fontAlgn="base">
              <a:buFont typeface="Arial" panose="020B0604020202020204" pitchFamily="34" charset="0"/>
              <a:buChar char="•"/>
            </a:pPr>
            <a:r>
              <a:rPr lang="en-US" sz="2400" u="none" strike="noStrike" dirty="0">
                <a:solidFill>
                  <a:schemeClr val="bg1"/>
                </a:solidFill>
                <a:effectLst/>
                <a:latin typeface="Gotham Medium" pitchFamily="2" charset="0"/>
              </a:rPr>
              <a:t>Physical</a:t>
            </a:r>
            <a:r>
              <a:rPr lang="en-US" sz="2400" dirty="0">
                <a:solidFill>
                  <a:schemeClr val="bg1"/>
                </a:solidFill>
                <a:effectLst/>
                <a:latin typeface="Gotham Medium" pitchFamily="2" charset="0"/>
              </a:rPr>
              <a:t>​</a:t>
            </a:r>
          </a:p>
          <a:p>
            <a:pPr algn="ctr" rtl="0" fontAlgn="base">
              <a:buFont typeface="Arial" panose="020B0604020202020204" pitchFamily="34" charset="0"/>
              <a:buChar char="•"/>
            </a:pPr>
            <a:r>
              <a:rPr lang="en-US" sz="2400" u="none" strike="noStrike" dirty="0">
                <a:solidFill>
                  <a:schemeClr val="bg1"/>
                </a:solidFill>
                <a:effectLst/>
                <a:latin typeface="Gotham Medium" pitchFamily="2" charset="0"/>
              </a:rPr>
              <a:t>Behavioral</a:t>
            </a:r>
            <a:r>
              <a:rPr lang="en-US" sz="2400" dirty="0">
                <a:solidFill>
                  <a:schemeClr val="bg1"/>
                </a:solidFill>
                <a:effectLst/>
                <a:latin typeface="Gotham Medium" pitchFamily="2" charset="0"/>
              </a:rPr>
              <a:t>​</a:t>
            </a:r>
          </a:p>
          <a:p>
            <a:pPr algn="ctr" rtl="0" fontAlgn="base">
              <a:buFont typeface="Arial" panose="020B0604020202020204" pitchFamily="34" charset="0"/>
              <a:buChar char="•"/>
            </a:pPr>
            <a:r>
              <a:rPr lang="en-US" sz="2400" u="none" strike="noStrike" dirty="0">
                <a:solidFill>
                  <a:schemeClr val="bg1"/>
                </a:solidFill>
                <a:effectLst/>
                <a:latin typeface="Gotham Medium" pitchFamily="2" charset="0"/>
              </a:rPr>
              <a:t>Communicative</a:t>
            </a:r>
            <a:endParaRPr lang="en-US" sz="2400" dirty="0">
              <a:solidFill>
                <a:schemeClr val="bg1"/>
              </a:solidFill>
              <a:effectLst/>
              <a:latin typeface="Gotham Medium" pitchFamily="2" charset="0"/>
            </a:endParaRPr>
          </a:p>
        </p:txBody>
      </p:sp>
      <p:sp>
        <p:nvSpPr>
          <p:cNvPr id="4" name="TextBox 3">
            <a:extLst>
              <a:ext uri="{FF2B5EF4-FFF2-40B4-BE49-F238E27FC236}">
                <a16:creationId xmlns:a16="http://schemas.microsoft.com/office/drawing/2014/main" id="{C3DCBCCE-EE1B-A590-50A1-05BFAF9D8C3D}"/>
              </a:ext>
            </a:extLst>
          </p:cNvPr>
          <p:cNvSpPr txBox="1"/>
          <p:nvPr/>
        </p:nvSpPr>
        <p:spPr>
          <a:xfrm>
            <a:off x="2667000" y="6136571"/>
            <a:ext cx="6858000" cy="276999"/>
          </a:xfrm>
          <a:prstGeom prst="rect">
            <a:avLst/>
          </a:prstGeom>
          <a:noFill/>
        </p:spPr>
        <p:txBody>
          <a:bodyPr wrap="square">
            <a:spAutoFit/>
          </a:bodyPr>
          <a:lstStyle/>
          <a:p>
            <a:pPr algn="ctr"/>
            <a:r>
              <a:rPr lang="en-US" sz="1200" b="0" i="0" u="none" strike="noStrike" dirty="0">
                <a:solidFill>
                  <a:schemeClr val="bg1"/>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spTree>
    <p:extLst>
      <p:ext uri="{BB962C8B-B14F-4D97-AF65-F5344CB8AC3E}">
        <p14:creationId xmlns:p14="http://schemas.microsoft.com/office/powerpoint/2010/main" val="29000034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071" y="-881883"/>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1003872"/>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9966" y="2329435"/>
            <a:ext cx="1728489" cy="1763765"/>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89518" y="4500152"/>
            <a:ext cx="3388697" cy="3457855"/>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4346648"/>
            <a:ext cx="2411858" cy="2461080"/>
          </a:xfrm>
          <a:prstGeom prst="rect">
            <a:avLst/>
          </a:prstGeom>
        </p:spPr>
      </p:pic>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885" y="-289881"/>
            <a:ext cx="1050673" cy="1072115"/>
          </a:xfrm>
          <a:prstGeom prst="rect">
            <a:avLst/>
          </a:prstGeom>
        </p:spPr>
      </p:pic>
      <p:sp>
        <p:nvSpPr>
          <p:cNvPr id="3" name="Oval 2">
            <a:extLst>
              <a:ext uri="{FF2B5EF4-FFF2-40B4-BE49-F238E27FC236}">
                <a16:creationId xmlns:a16="http://schemas.microsoft.com/office/drawing/2014/main" id="{1CF59D1A-9AE0-933E-9ACF-2B60C3DE33A9}"/>
              </a:ext>
            </a:extLst>
          </p:cNvPr>
          <p:cNvSpPr/>
          <p:nvPr/>
        </p:nvSpPr>
        <p:spPr>
          <a:xfrm>
            <a:off x="2849880" y="182880"/>
            <a:ext cx="6492240" cy="6492240"/>
          </a:xfrm>
          <a:prstGeom prst="ellipse">
            <a:avLst/>
          </a:prstGeom>
          <a:solidFill>
            <a:srgbClr val="004F7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3611223" y="491636"/>
            <a:ext cx="4969554" cy="1325563"/>
          </a:xfrm>
        </p:spPr>
        <p:txBody>
          <a:bodyPr>
            <a:normAutofit fontScale="90000"/>
          </a:bodyPr>
          <a:lstStyle/>
          <a:p>
            <a:pPr algn="ctr"/>
            <a:r>
              <a:rPr lang="en-US" sz="3600" dirty="0">
                <a:solidFill>
                  <a:schemeClr val="bg1"/>
                </a:solidFill>
                <a:latin typeface="Gotham Black" pitchFamily="50" charset="0"/>
              </a:rPr>
              <a:t>Boundary Management </a:t>
            </a:r>
            <a:br>
              <a:rPr lang="en-US" sz="3600" dirty="0">
                <a:solidFill>
                  <a:schemeClr val="bg1"/>
                </a:solidFill>
                <a:latin typeface="Gotham Black" pitchFamily="50" charset="0"/>
              </a:rPr>
            </a:br>
            <a:r>
              <a:rPr lang="en-US" sz="3600" dirty="0">
                <a:solidFill>
                  <a:schemeClr val="bg1"/>
                </a:solidFill>
                <a:latin typeface="Gotham Black" pitchFamily="50" charset="0"/>
              </a:rPr>
              <a:t>Self-Assessment</a:t>
            </a:r>
          </a:p>
        </p:txBody>
      </p:sp>
      <p:sp>
        <p:nvSpPr>
          <p:cNvPr id="6" name="Content Placeholder 5">
            <a:extLst>
              <a:ext uri="{FF2B5EF4-FFF2-40B4-BE49-F238E27FC236}">
                <a16:creationId xmlns:a16="http://schemas.microsoft.com/office/drawing/2014/main" id="{664920F2-6ADE-9822-B333-ECD523F9EEC5}"/>
              </a:ext>
            </a:extLst>
          </p:cNvPr>
          <p:cNvSpPr>
            <a:spLocks noGrp="1"/>
          </p:cNvSpPr>
          <p:nvPr>
            <p:ph sz="quarter" idx="4"/>
          </p:nvPr>
        </p:nvSpPr>
        <p:spPr>
          <a:xfrm>
            <a:off x="3611223" y="2746548"/>
            <a:ext cx="5133374" cy="1138288"/>
          </a:xfrm>
        </p:spPr>
        <p:txBody>
          <a:bodyPr vert="horz" lIns="91440" tIns="45720" rIns="91440" bIns="45720" rtlCol="0" anchor="t">
            <a:noAutofit/>
          </a:bodyPr>
          <a:lstStyle/>
          <a:p>
            <a:pPr marL="0" indent="0" algn="ctr">
              <a:buNone/>
            </a:pPr>
            <a:r>
              <a:rPr lang="en-US" sz="2400" dirty="0">
                <a:solidFill>
                  <a:schemeClr val="bg1"/>
                </a:solidFill>
                <a:latin typeface="Gotham Medium" pitchFamily="2" charset="0"/>
              </a:rPr>
              <a:t>Complete the Self-Assessment and the reflection questions​</a:t>
            </a:r>
          </a:p>
          <a:p>
            <a:pPr marL="0" indent="0" algn="ctr">
              <a:buNone/>
            </a:pPr>
            <a:endParaRPr lang="en-US" sz="2400" dirty="0">
              <a:solidFill>
                <a:schemeClr val="bg1"/>
              </a:solidFill>
              <a:latin typeface="Gotham Medium" pitchFamily="2" charset="0"/>
            </a:endParaRPr>
          </a:p>
          <a:p>
            <a:pPr marL="0" indent="0" algn="ctr">
              <a:buNone/>
            </a:pPr>
            <a:r>
              <a:rPr lang="en-US" sz="2400" dirty="0">
                <a:solidFill>
                  <a:schemeClr val="bg1"/>
                </a:solidFill>
                <a:latin typeface="Gotham Medium" pitchFamily="2" charset="0"/>
              </a:rPr>
              <a:t>Discuss your responses with your group to brainstorm additional boundary strategies specific for your team.</a:t>
            </a:r>
          </a:p>
        </p:txBody>
      </p:sp>
      <p:sp>
        <p:nvSpPr>
          <p:cNvPr id="4" name="TextBox 3">
            <a:extLst>
              <a:ext uri="{FF2B5EF4-FFF2-40B4-BE49-F238E27FC236}">
                <a16:creationId xmlns:a16="http://schemas.microsoft.com/office/drawing/2014/main" id="{C3DCBCCE-EE1B-A590-50A1-05BFAF9D8C3D}"/>
              </a:ext>
            </a:extLst>
          </p:cNvPr>
          <p:cNvSpPr txBox="1"/>
          <p:nvPr/>
        </p:nvSpPr>
        <p:spPr>
          <a:xfrm>
            <a:off x="2667000" y="6136571"/>
            <a:ext cx="6858000" cy="276999"/>
          </a:xfrm>
          <a:prstGeom prst="rect">
            <a:avLst/>
          </a:prstGeom>
          <a:noFill/>
        </p:spPr>
        <p:txBody>
          <a:bodyPr wrap="square">
            <a:spAutoFit/>
          </a:bodyPr>
          <a:lstStyle/>
          <a:p>
            <a:pPr algn="ctr"/>
            <a:r>
              <a:rPr lang="en-US" sz="1200" b="0" i="0" u="none" strike="noStrike" dirty="0">
                <a:solidFill>
                  <a:schemeClr val="bg1"/>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pic>
        <p:nvPicPr>
          <p:cNvPr id="5" name="Picture 4" descr="A white circle with black background&#10;&#10;Description automatically generated">
            <a:extLst>
              <a:ext uri="{FF2B5EF4-FFF2-40B4-BE49-F238E27FC236}">
                <a16:creationId xmlns:a16="http://schemas.microsoft.com/office/drawing/2014/main" id="{43A50495-4A4B-34A7-B966-C0D4A13A7EF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92009" y="244888"/>
            <a:ext cx="2705534" cy="2765150"/>
          </a:xfrm>
          <a:prstGeom prst="rect">
            <a:avLst/>
          </a:prstGeom>
        </p:spPr>
      </p:pic>
      <p:sp>
        <p:nvSpPr>
          <p:cNvPr id="7" name="Oval 6">
            <a:extLst>
              <a:ext uri="{FF2B5EF4-FFF2-40B4-BE49-F238E27FC236}">
                <a16:creationId xmlns:a16="http://schemas.microsoft.com/office/drawing/2014/main" id="{39E55021-6F34-215A-68FA-E1109B7874EC}"/>
              </a:ext>
            </a:extLst>
          </p:cNvPr>
          <p:cNvSpPr/>
          <p:nvPr/>
        </p:nvSpPr>
        <p:spPr>
          <a:xfrm>
            <a:off x="8929169" y="496159"/>
            <a:ext cx="2041584" cy="2257243"/>
          </a:xfrm>
          <a:prstGeom prst="ellipse">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a:extLst>
              <a:ext uri="{FF2B5EF4-FFF2-40B4-BE49-F238E27FC236}">
                <a16:creationId xmlns:a16="http://schemas.microsoft.com/office/drawing/2014/main" id="{02BFC9DF-35E0-3094-F847-AAF99F6492E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98675" y="758323"/>
            <a:ext cx="1692201" cy="1692201"/>
          </a:xfrm>
          <a:prstGeom prst="rect">
            <a:avLst/>
          </a:prstGeom>
        </p:spPr>
      </p:pic>
    </p:spTree>
    <p:extLst>
      <p:ext uri="{BB962C8B-B14F-4D97-AF65-F5344CB8AC3E}">
        <p14:creationId xmlns:p14="http://schemas.microsoft.com/office/powerpoint/2010/main" val="26609528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CFDC36CC-6A6E-BCDA-2663-6CA4405031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85330" y="2042057"/>
            <a:ext cx="2216704" cy="2261943"/>
          </a:xfrm>
          <a:prstGeom prst="rect">
            <a:avLst/>
          </a:prstGeom>
        </p:spPr>
      </p:pic>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071" y="-881883"/>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1003872"/>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9966" y="2329435"/>
            <a:ext cx="1728489" cy="1763765"/>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89518" y="4500152"/>
            <a:ext cx="3388697" cy="3457855"/>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4346648"/>
            <a:ext cx="2411858" cy="2461080"/>
          </a:xfrm>
          <a:prstGeom prst="rect">
            <a:avLst/>
          </a:prstGeom>
        </p:spPr>
      </p:pic>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2127657" y="1135330"/>
            <a:ext cx="8167172" cy="1325563"/>
          </a:xfrm>
        </p:spPr>
        <p:txBody>
          <a:bodyPr>
            <a:normAutofit/>
          </a:bodyPr>
          <a:lstStyle/>
          <a:p>
            <a:pPr algn="ctr"/>
            <a:r>
              <a:rPr lang="en-US" sz="3600" dirty="0">
                <a:latin typeface="Gotham Black" pitchFamily="50" charset="0"/>
              </a:rPr>
              <a:t>Small Group Discussion</a:t>
            </a:r>
          </a:p>
        </p:txBody>
      </p:sp>
      <p:sp>
        <p:nvSpPr>
          <p:cNvPr id="4" name="Content Placeholder 3">
            <a:extLst>
              <a:ext uri="{FF2B5EF4-FFF2-40B4-BE49-F238E27FC236}">
                <a16:creationId xmlns:a16="http://schemas.microsoft.com/office/drawing/2014/main" id="{500A7BF2-4862-9EC9-B9C5-6620C92E46F7}"/>
              </a:ext>
            </a:extLst>
          </p:cNvPr>
          <p:cNvSpPr>
            <a:spLocks noGrp="1"/>
          </p:cNvSpPr>
          <p:nvPr>
            <p:ph sz="half" idx="2"/>
          </p:nvPr>
        </p:nvSpPr>
        <p:spPr>
          <a:xfrm>
            <a:off x="2484557" y="2866772"/>
            <a:ext cx="7810272" cy="2461080"/>
          </a:xfrm>
        </p:spPr>
        <p:txBody>
          <a:bodyPr/>
          <a:lstStyle/>
          <a:p>
            <a:pPr marL="0" indent="0" rtl="0" fontAlgn="base">
              <a:spcBef>
                <a:spcPts val="1200"/>
              </a:spcBef>
              <a:buNone/>
            </a:pPr>
            <a:r>
              <a:rPr lang="en-US" sz="2400" u="none" strike="noStrike" dirty="0">
                <a:solidFill>
                  <a:srgbClr val="000000"/>
                </a:solidFill>
                <a:effectLst/>
                <a:latin typeface="Gotham Medium" pitchFamily="2" charset="0"/>
              </a:rPr>
              <a:t>How does our work culture play into your personal boundary management?</a:t>
            </a:r>
            <a:r>
              <a:rPr lang="en-US" sz="2400" dirty="0">
                <a:solidFill>
                  <a:srgbClr val="000000"/>
                </a:solidFill>
                <a:effectLst/>
                <a:latin typeface="Gotham Medium" pitchFamily="2" charset="0"/>
              </a:rPr>
              <a:t>​</a:t>
            </a:r>
          </a:p>
          <a:p>
            <a:pPr marL="0" indent="0" rtl="0" fontAlgn="base">
              <a:spcBef>
                <a:spcPts val="1200"/>
              </a:spcBef>
              <a:buNone/>
            </a:pPr>
            <a:r>
              <a:rPr lang="en-US" sz="2400" u="none" strike="noStrike" dirty="0">
                <a:solidFill>
                  <a:srgbClr val="000000"/>
                </a:solidFill>
                <a:effectLst/>
                <a:latin typeface="Gotham Medium" pitchFamily="2" charset="0"/>
              </a:rPr>
              <a:t>How could our work culture be more supportive of setting and managing boundaries?</a:t>
            </a:r>
            <a:endParaRPr lang="en-US" sz="2400" dirty="0">
              <a:solidFill>
                <a:srgbClr val="000000"/>
              </a:solidFill>
              <a:effectLst/>
              <a:latin typeface="Gotham Medium" pitchFamily="2" charset="0"/>
            </a:endParaRPr>
          </a:p>
          <a:p>
            <a:pPr marL="0" indent="0">
              <a:buNone/>
            </a:pPr>
            <a:endParaRPr lang="en-US" dirty="0"/>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94013" y="111071"/>
            <a:ext cx="2111197" cy="1833669"/>
          </a:xfrm>
          <a:prstGeom prst="rect">
            <a:avLst/>
          </a:prstGeom>
        </p:spPr>
      </p:pic>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885" y="-289881"/>
            <a:ext cx="1050673" cy="1072115"/>
          </a:xfrm>
          <a:prstGeom prst="rect">
            <a:avLst/>
          </a:prstGeom>
        </p:spPr>
      </p:pic>
      <p:pic>
        <p:nvPicPr>
          <p:cNvPr id="5" name="Picture 4">
            <a:extLst>
              <a:ext uri="{FF2B5EF4-FFF2-40B4-BE49-F238E27FC236}">
                <a16:creationId xmlns:a16="http://schemas.microsoft.com/office/drawing/2014/main" id="{A43BACD1-FF05-B05B-4883-0D1BEE18192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27657" y="2907912"/>
            <a:ext cx="330572" cy="330572"/>
          </a:xfrm>
          <a:prstGeom prst="rect">
            <a:avLst/>
          </a:prstGeom>
        </p:spPr>
      </p:pic>
      <p:pic>
        <p:nvPicPr>
          <p:cNvPr id="6" name="Picture 5">
            <a:extLst>
              <a:ext uri="{FF2B5EF4-FFF2-40B4-BE49-F238E27FC236}">
                <a16:creationId xmlns:a16="http://schemas.microsoft.com/office/drawing/2014/main" id="{FE32820B-8854-49F0-A80E-8FD91BD952C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27657" y="3710881"/>
            <a:ext cx="330572" cy="330572"/>
          </a:xfrm>
          <a:prstGeom prst="rect">
            <a:avLst/>
          </a:prstGeom>
        </p:spPr>
      </p:pic>
      <p:sp>
        <p:nvSpPr>
          <p:cNvPr id="15" name="TextBox 14">
            <a:extLst>
              <a:ext uri="{FF2B5EF4-FFF2-40B4-BE49-F238E27FC236}">
                <a16:creationId xmlns:a16="http://schemas.microsoft.com/office/drawing/2014/main" id="{92FA4EC4-143B-68C4-72A0-6AC4968D435E}"/>
              </a:ext>
            </a:extLst>
          </p:cNvPr>
          <p:cNvSpPr txBox="1"/>
          <p:nvPr/>
        </p:nvSpPr>
        <p:spPr>
          <a:xfrm>
            <a:off x="2667000" y="6136571"/>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spTree>
    <p:extLst>
      <p:ext uri="{BB962C8B-B14F-4D97-AF65-F5344CB8AC3E}">
        <p14:creationId xmlns:p14="http://schemas.microsoft.com/office/powerpoint/2010/main" val="221835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CFDC36CC-6A6E-BCDA-2663-6CA4405031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72105" y="2525747"/>
            <a:ext cx="1827881" cy="1865185"/>
          </a:xfrm>
          <a:prstGeom prst="rect">
            <a:avLst/>
          </a:prstGeom>
        </p:spPr>
      </p:pic>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071" y="-881883"/>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1003872"/>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055" y="3191733"/>
            <a:ext cx="1460582" cy="1490391"/>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25000" y="4810934"/>
            <a:ext cx="3388697" cy="3457855"/>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0116" y="4906031"/>
            <a:ext cx="2411858" cy="2461080"/>
          </a:xfrm>
          <a:prstGeom prst="rect">
            <a:avLst/>
          </a:prstGeom>
        </p:spPr>
      </p:pic>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839788" y="365125"/>
            <a:ext cx="8982306" cy="1325563"/>
          </a:xfrm>
        </p:spPr>
        <p:txBody>
          <a:bodyPr>
            <a:normAutofit/>
          </a:bodyPr>
          <a:lstStyle/>
          <a:p>
            <a:pPr algn="ctr"/>
            <a:r>
              <a:rPr lang="en-US" sz="3600" dirty="0">
                <a:latin typeface="Gotham Black" pitchFamily="50" charset="0"/>
              </a:rPr>
              <a:t>Conclusion</a:t>
            </a:r>
          </a:p>
        </p:txBody>
      </p:sp>
      <p:sp>
        <p:nvSpPr>
          <p:cNvPr id="3" name="Text Placeholder 2">
            <a:extLst>
              <a:ext uri="{FF2B5EF4-FFF2-40B4-BE49-F238E27FC236}">
                <a16:creationId xmlns:a16="http://schemas.microsoft.com/office/drawing/2014/main" id="{FC01F09B-03A6-1E91-D590-3993F7C5AA20}"/>
              </a:ext>
            </a:extLst>
          </p:cNvPr>
          <p:cNvSpPr>
            <a:spLocks noGrp="1"/>
          </p:cNvSpPr>
          <p:nvPr>
            <p:ph type="body" idx="1"/>
          </p:nvPr>
        </p:nvSpPr>
        <p:spPr>
          <a:xfrm>
            <a:off x="1918455" y="1681163"/>
            <a:ext cx="8114894" cy="600005"/>
          </a:xfrm>
        </p:spPr>
        <p:txBody>
          <a:bodyPr/>
          <a:lstStyle/>
          <a:p>
            <a:r>
              <a:rPr lang="en-US" dirty="0">
                <a:latin typeface="Gotham Medium" pitchFamily="50" charset="0"/>
              </a:rPr>
              <a:t>Take Home Points </a:t>
            </a:r>
          </a:p>
        </p:txBody>
      </p:sp>
      <p:sp>
        <p:nvSpPr>
          <p:cNvPr id="4" name="Content Placeholder 3">
            <a:extLst>
              <a:ext uri="{FF2B5EF4-FFF2-40B4-BE49-F238E27FC236}">
                <a16:creationId xmlns:a16="http://schemas.microsoft.com/office/drawing/2014/main" id="{500A7BF2-4862-9EC9-B9C5-6620C92E46F7}"/>
              </a:ext>
            </a:extLst>
          </p:cNvPr>
          <p:cNvSpPr>
            <a:spLocks noGrp="1"/>
          </p:cNvSpPr>
          <p:nvPr>
            <p:ph sz="half" idx="2"/>
          </p:nvPr>
        </p:nvSpPr>
        <p:spPr>
          <a:xfrm>
            <a:off x="2041742" y="2505075"/>
            <a:ext cx="8281390" cy="3684588"/>
          </a:xfrm>
        </p:spPr>
        <p:txBody>
          <a:bodyPr/>
          <a:lstStyle/>
          <a:p>
            <a:pPr marL="0" indent="0" algn="l" rtl="0" fontAlgn="base">
              <a:spcBef>
                <a:spcPts val="1200"/>
              </a:spcBef>
              <a:buNone/>
            </a:pPr>
            <a:r>
              <a:rPr lang="en-US" sz="2400" u="none" strike="noStrike" dirty="0">
                <a:solidFill>
                  <a:srgbClr val="000000"/>
                </a:solidFill>
                <a:effectLst/>
                <a:latin typeface="Gotham Medium" pitchFamily="2" charset="0"/>
              </a:rPr>
              <a:t>Psychological detachment activities are effective in relieving work stress</a:t>
            </a:r>
            <a:r>
              <a:rPr lang="en-US" sz="2400" dirty="0">
                <a:solidFill>
                  <a:srgbClr val="000000"/>
                </a:solidFill>
                <a:effectLst/>
                <a:latin typeface="Gotham Medium" pitchFamily="2" charset="0"/>
              </a:rPr>
              <a:t>​</a:t>
            </a:r>
          </a:p>
          <a:p>
            <a:pPr marL="0" indent="0" algn="l" rtl="0" fontAlgn="base">
              <a:spcBef>
                <a:spcPts val="1200"/>
              </a:spcBef>
              <a:buNone/>
            </a:pPr>
            <a:r>
              <a:rPr lang="en-US" sz="2400" u="none" strike="noStrike" dirty="0">
                <a:solidFill>
                  <a:srgbClr val="000000"/>
                </a:solidFill>
                <a:effectLst/>
                <a:latin typeface="Gotham Medium" pitchFamily="2" charset="0"/>
              </a:rPr>
              <a:t>Psychological detachment is most successfully practiced when work-boundaries are clearly stated and maintained on a daily basis. </a:t>
            </a:r>
            <a:r>
              <a:rPr lang="en-US" sz="2400" dirty="0">
                <a:solidFill>
                  <a:srgbClr val="000000"/>
                </a:solidFill>
                <a:effectLst/>
                <a:latin typeface="Gotham Medium" pitchFamily="2" charset="0"/>
              </a:rPr>
              <a:t>​</a:t>
            </a:r>
          </a:p>
          <a:p>
            <a:pPr marL="0" indent="0" algn="l" rtl="0" fontAlgn="base">
              <a:spcBef>
                <a:spcPts val="1200"/>
              </a:spcBef>
              <a:buNone/>
            </a:pPr>
            <a:r>
              <a:rPr lang="en-US" sz="2400" u="none" strike="noStrike" dirty="0">
                <a:solidFill>
                  <a:srgbClr val="000000"/>
                </a:solidFill>
                <a:effectLst/>
                <a:latin typeface="Gotham Medium" pitchFamily="2" charset="0"/>
              </a:rPr>
              <a:t>The more an individual can find ways to totally detach from the source of stress, the more effective they will be in managing stress.</a:t>
            </a:r>
            <a:r>
              <a:rPr lang="en-US" sz="2400" dirty="0">
                <a:solidFill>
                  <a:srgbClr val="000000"/>
                </a:solidFill>
                <a:effectLst/>
                <a:latin typeface="Gotham Medium" pitchFamily="2" charset="0"/>
              </a:rPr>
              <a:t>​</a:t>
            </a:r>
          </a:p>
          <a:p>
            <a:pPr marL="0" indent="0" algn="l" rtl="0" fontAlgn="base">
              <a:buNone/>
            </a:pPr>
            <a:endParaRPr lang="en-US" b="0" i="0" dirty="0">
              <a:solidFill>
                <a:srgbClr val="000000"/>
              </a:solidFill>
              <a:effectLst/>
              <a:latin typeface="Arial" panose="020B0604020202020204" pitchFamily="34" charset="0"/>
            </a:endParaRP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94013" y="111071"/>
            <a:ext cx="2111197" cy="1833669"/>
          </a:xfrm>
          <a:prstGeom prst="rect">
            <a:avLst/>
          </a:prstGeom>
        </p:spPr>
      </p:pic>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885" y="-289881"/>
            <a:ext cx="1050673" cy="1072115"/>
          </a:xfrm>
          <a:prstGeom prst="rect">
            <a:avLst/>
          </a:prstGeom>
        </p:spPr>
      </p:pic>
      <p:pic>
        <p:nvPicPr>
          <p:cNvPr id="5" name="Picture 4">
            <a:extLst>
              <a:ext uri="{FF2B5EF4-FFF2-40B4-BE49-F238E27FC236}">
                <a16:creationId xmlns:a16="http://schemas.microsoft.com/office/drawing/2014/main" id="{8AE41FF5-728B-35B0-55C1-152502A4D97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11170" y="2555296"/>
            <a:ext cx="330572" cy="330572"/>
          </a:xfrm>
          <a:prstGeom prst="rect">
            <a:avLst/>
          </a:prstGeom>
        </p:spPr>
      </p:pic>
      <p:pic>
        <p:nvPicPr>
          <p:cNvPr id="6" name="Picture 5">
            <a:extLst>
              <a:ext uri="{FF2B5EF4-FFF2-40B4-BE49-F238E27FC236}">
                <a16:creationId xmlns:a16="http://schemas.microsoft.com/office/drawing/2014/main" id="{67FBC68C-75E7-21FC-FBFD-733F2E87697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00778" y="3340023"/>
            <a:ext cx="330572" cy="330572"/>
          </a:xfrm>
          <a:prstGeom prst="rect">
            <a:avLst/>
          </a:prstGeom>
        </p:spPr>
      </p:pic>
      <p:pic>
        <p:nvPicPr>
          <p:cNvPr id="15" name="Picture 14">
            <a:extLst>
              <a:ext uri="{FF2B5EF4-FFF2-40B4-BE49-F238E27FC236}">
                <a16:creationId xmlns:a16="http://schemas.microsoft.com/office/drawing/2014/main" id="{7E5A3896-75D2-DF85-4634-DE55A0332D6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11170" y="4516838"/>
            <a:ext cx="330572" cy="330572"/>
          </a:xfrm>
          <a:prstGeom prst="rect">
            <a:avLst/>
          </a:prstGeom>
        </p:spPr>
      </p:pic>
      <p:sp>
        <p:nvSpPr>
          <p:cNvPr id="16" name="TextBox 15">
            <a:extLst>
              <a:ext uri="{FF2B5EF4-FFF2-40B4-BE49-F238E27FC236}">
                <a16:creationId xmlns:a16="http://schemas.microsoft.com/office/drawing/2014/main" id="{48F1F11B-6CC4-CD9A-842D-0D41D7A8F204}"/>
              </a:ext>
            </a:extLst>
          </p:cNvPr>
          <p:cNvSpPr txBox="1"/>
          <p:nvPr/>
        </p:nvSpPr>
        <p:spPr>
          <a:xfrm>
            <a:off x="2667000" y="6136571"/>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pic>
        <p:nvPicPr>
          <p:cNvPr id="17" name="Picture 16">
            <a:extLst>
              <a:ext uri="{FF2B5EF4-FFF2-40B4-BE49-F238E27FC236}">
                <a16:creationId xmlns:a16="http://schemas.microsoft.com/office/drawing/2014/main" id="{22D218A3-DB98-D968-C668-3D9C701594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4103" y="2140010"/>
            <a:ext cx="795391" cy="811623"/>
          </a:xfrm>
          <a:prstGeom prst="rect">
            <a:avLst/>
          </a:prstGeom>
        </p:spPr>
      </p:pic>
    </p:spTree>
    <p:extLst>
      <p:ext uri="{BB962C8B-B14F-4D97-AF65-F5344CB8AC3E}">
        <p14:creationId xmlns:p14="http://schemas.microsoft.com/office/powerpoint/2010/main" val="20774513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940475" y="182880"/>
            <a:ext cx="6492240" cy="6492240"/>
          </a:xfrm>
          <a:prstGeom prst="ellipse">
            <a:avLst/>
          </a:prstGeom>
          <a:solidFill>
            <a:schemeClr val="bg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2258975" y="459349"/>
            <a:ext cx="7886700" cy="1668132"/>
          </a:xfrm>
        </p:spPr>
        <p:txBody>
          <a:bodyPr>
            <a:normAutofit/>
          </a:bodyPr>
          <a:lstStyle/>
          <a:p>
            <a:pPr algn="ctr"/>
            <a:r>
              <a:rPr lang="en-US" sz="3200" dirty="0">
                <a:latin typeface="Gotham Bold" pitchFamily="50" charset="0"/>
              </a:rPr>
              <a:t>Please Complete</a:t>
            </a:r>
            <a:br>
              <a:rPr lang="en-US" sz="3200" dirty="0">
                <a:latin typeface="Gotham Bold" pitchFamily="50" charset="0"/>
              </a:rPr>
            </a:br>
            <a:r>
              <a:rPr lang="en-US" sz="3200" dirty="0">
                <a:latin typeface="Gotham Bold" pitchFamily="50" charset="0"/>
              </a:rPr>
              <a:t>the Post-session Survey</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153125" y="1911963"/>
            <a:ext cx="6098400" cy="1809233"/>
          </a:xfrm>
        </p:spPr>
        <p:txBody>
          <a:bodyPr anchor="t">
            <a:normAutofit/>
          </a:bodyPr>
          <a:lstStyle/>
          <a:p>
            <a:pPr marL="0" indent="0" algn="ctr">
              <a:buNone/>
            </a:pPr>
            <a:r>
              <a:rPr lang="en-US" sz="2400" dirty="0">
                <a:latin typeface="Gotham Medium" pitchFamily="50" charset="0"/>
              </a:rPr>
              <a:t>Register to gain access to other </a:t>
            </a:r>
            <a:r>
              <a:rPr lang="en-US" sz="2400" dirty="0" err="1">
                <a:latin typeface="Gotham Medium" pitchFamily="50" charset="0"/>
              </a:rPr>
              <a:t>RenewU</a:t>
            </a:r>
            <a:r>
              <a:rPr lang="en-US" sz="2400" dirty="0">
                <a:latin typeface="Gotham Medium" pitchFamily="50" charset="0"/>
              </a:rPr>
              <a:t> resources &amp; complete a brief post-session survey!</a:t>
            </a:r>
          </a:p>
          <a:p>
            <a:pPr marL="0" indent="0" algn="ctr">
              <a:lnSpc>
                <a:spcPct val="150000"/>
              </a:lnSpc>
              <a:buNone/>
            </a:pPr>
            <a:r>
              <a:rPr lang="en-US" sz="2400" dirty="0">
                <a:latin typeface="Gotham Medium" pitchFamily="50" charset="0"/>
              </a:rPr>
              <a:t>Post-session survey link:</a:t>
            </a:r>
          </a:p>
        </p:txBody>
      </p:sp>
      <p:pic>
        <p:nvPicPr>
          <p:cNvPr id="5" name="Picture 4">
            <a:extLst>
              <a:ext uri="{FF2B5EF4-FFF2-40B4-BE49-F238E27FC236}">
                <a16:creationId xmlns:a16="http://schemas.microsoft.com/office/drawing/2014/main" id="{435DAE4C-ACF1-AA95-7B27-3327AC12C6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33997" y="4780814"/>
            <a:ext cx="2736655" cy="1809233"/>
          </a:xfrm>
          <a:prstGeom prst="rect">
            <a:avLst/>
          </a:prstGeom>
        </p:spPr>
      </p:pic>
      <p:sp>
        <p:nvSpPr>
          <p:cNvPr id="9" name="TextBox 8">
            <a:extLst>
              <a:ext uri="{FF2B5EF4-FFF2-40B4-BE49-F238E27FC236}">
                <a16:creationId xmlns:a16="http://schemas.microsoft.com/office/drawing/2014/main" id="{A7B9E099-BA61-38D0-90AD-6F73B2EB0A62}"/>
              </a:ext>
            </a:extLst>
          </p:cNvPr>
          <p:cNvSpPr txBox="1"/>
          <p:nvPr/>
        </p:nvSpPr>
        <p:spPr>
          <a:xfrm>
            <a:off x="3153125" y="6343826"/>
            <a:ext cx="6098400" cy="24622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898989"/>
                </a:solidFill>
                <a:effectLst/>
                <a:uLnTx/>
                <a:uFillTx/>
                <a:latin typeface="Calibri" panose="020F0502020204030204" pitchFamily="34" charset="0"/>
                <a:ea typeface="+mn-ea"/>
                <a:cs typeface="+mn-cs"/>
              </a:rPr>
              <a:t>© University of Central Florida​</a:t>
            </a: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607FBAA2-3A4E-27AE-712C-64D11E51F4D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43069" y="3535425"/>
            <a:ext cx="1318510" cy="1318510"/>
          </a:xfrm>
          <a:prstGeom prst="rect">
            <a:avLst/>
          </a:prstGeom>
        </p:spPr>
      </p:pic>
    </p:spTree>
    <p:extLst>
      <p:ext uri="{BB962C8B-B14F-4D97-AF65-F5344CB8AC3E}">
        <p14:creationId xmlns:p14="http://schemas.microsoft.com/office/powerpoint/2010/main" val="1431256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880316" y="105156"/>
            <a:ext cx="6492240" cy="6492240"/>
          </a:xfrm>
          <a:prstGeom prst="ellipse">
            <a:avLst/>
          </a:prstGeom>
          <a:solidFill>
            <a:schemeClr val="bg1"/>
          </a:solidFill>
          <a:ln>
            <a:solidFill>
              <a:srgbClr val="004F7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838200" y="443781"/>
            <a:ext cx="10515600" cy="1325563"/>
          </a:xfrm>
        </p:spPr>
        <p:txBody>
          <a:bodyPr anchor="t">
            <a:normAutofit/>
          </a:bodyPr>
          <a:lstStyle/>
          <a:p>
            <a:pPr algn="ctr"/>
            <a:r>
              <a:rPr lang="en-US" sz="3600" dirty="0">
                <a:latin typeface="Gotham Bold" pitchFamily="50" charset="0"/>
              </a:rPr>
              <a:t>Disclosure</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372603" y="1108145"/>
            <a:ext cx="5507665" cy="5263115"/>
          </a:xfrm>
        </p:spPr>
        <p:txBody>
          <a:bodyPr anchor="ctr">
            <a:normAutofit/>
          </a:bodyPr>
          <a:lstStyle/>
          <a:p>
            <a:pPr marL="0" indent="0" algn="ctr">
              <a:buNone/>
            </a:pPr>
            <a:r>
              <a:rPr lang="en-US" sz="2200" dirty="0">
                <a:latin typeface="Gotham Medium" pitchFamily="50" charset="0"/>
              </a:rPr>
              <a:t>This project was supported by the Health Resources and Services Administration (HRSA) of the U.S. Department of Health and Human Services (HHS) under grant number  6 U3NHP45418 of the Health and Public Safety Workforce Resiliency Training Program for $1,496,128. This information or content and conclusions are those of the author and should not be construed as the official position or policy of, nor should any endorsements be inferred by HRSA, HHS or the U.S. Government.</a:t>
            </a:r>
          </a:p>
          <a:p>
            <a:pPr marL="0" indent="0">
              <a:buNone/>
            </a:pPr>
            <a:endParaRPr lang="en-US" dirty="0"/>
          </a:p>
        </p:txBody>
      </p:sp>
      <p:sp>
        <p:nvSpPr>
          <p:cNvPr id="6" name="TextBox 5">
            <a:extLst>
              <a:ext uri="{FF2B5EF4-FFF2-40B4-BE49-F238E27FC236}">
                <a16:creationId xmlns:a16="http://schemas.microsoft.com/office/drawing/2014/main" id="{CA186B10-F7AC-CC25-FC0E-C896313475AF}"/>
              </a:ext>
            </a:extLst>
          </p:cNvPr>
          <p:cNvSpPr txBox="1"/>
          <p:nvPr/>
        </p:nvSpPr>
        <p:spPr>
          <a:xfrm>
            <a:off x="3078435" y="6001928"/>
            <a:ext cx="6096000" cy="246221"/>
          </a:xfrm>
          <a:prstGeom prst="rect">
            <a:avLst/>
          </a:prstGeom>
          <a:noFill/>
        </p:spPr>
        <p:txBody>
          <a:bodyPr wrap="square">
            <a:spAutoFit/>
          </a:bodyPr>
          <a:lstStyle/>
          <a:p>
            <a:pPr algn="ctr"/>
            <a:r>
              <a:rPr lang="en-US" sz="1000" b="0" i="0" u="none" strike="noStrike" dirty="0">
                <a:solidFill>
                  <a:srgbClr val="898989"/>
                </a:solidFill>
                <a:effectLst/>
                <a:latin typeface="Calibri" panose="020F0502020204030204" pitchFamily="34" charset="0"/>
              </a:rPr>
              <a:t>© University of Central Florida</a:t>
            </a:r>
            <a:r>
              <a:rPr lang="en-US" sz="1000" b="0" i="0" dirty="0">
                <a:solidFill>
                  <a:srgbClr val="898989"/>
                </a:solidFill>
                <a:effectLst/>
                <a:latin typeface="Calibri" panose="020F0502020204030204" pitchFamily="34" charset="0"/>
              </a:rPr>
              <a:t>​</a:t>
            </a:r>
            <a:endParaRPr lang="en-US" sz="1000" dirty="0"/>
          </a:p>
        </p:txBody>
      </p:sp>
    </p:spTree>
    <p:extLst>
      <p:ext uri="{BB962C8B-B14F-4D97-AF65-F5344CB8AC3E}">
        <p14:creationId xmlns:p14="http://schemas.microsoft.com/office/powerpoint/2010/main" val="3673876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25983" y="-274835"/>
            <a:ext cx="7407666" cy="7407666"/>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1819910" y="2766216"/>
            <a:ext cx="4965383" cy="1325563"/>
          </a:xfrm>
        </p:spPr>
        <p:txBody>
          <a:bodyPr/>
          <a:lstStyle/>
          <a:p>
            <a:pPr algn="ctr"/>
            <a:r>
              <a:rPr lang="en-US" dirty="0">
                <a:latin typeface="Gotham Bold" pitchFamily="50" charset="0"/>
              </a:rPr>
              <a:t>Important </a:t>
            </a:r>
            <a:br>
              <a:rPr lang="en-US" dirty="0">
                <a:latin typeface="Gotham Bold" pitchFamily="50" charset="0"/>
              </a:rPr>
            </a:br>
            <a:r>
              <a:rPr lang="en-US" dirty="0">
                <a:latin typeface="Gotham Bold" pitchFamily="50" charset="0"/>
              </a:rPr>
              <a:t>Disclosures</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3346807" y="634967"/>
            <a:ext cx="8355458" cy="5588059"/>
          </a:xfrm>
        </p:spPr>
        <p:txBody>
          <a:bodyPr anchor="ctr">
            <a:noAutofit/>
          </a:bodyPr>
          <a:lstStyle/>
          <a:p>
            <a:pPr marL="0" indent="0">
              <a:lnSpc>
                <a:spcPct val="100000"/>
              </a:lnSpc>
              <a:buNone/>
            </a:pPr>
            <a:r>
              <a:rPr lang="en-US" sz="2400" i="0" dirty="0">
                <a:effectLst/>
                <a:latin typeface="Gotham Medium" pitchFamily="50" charset="0"/>
                <a:ea typeface="Calibri" panose="020F0502020204030204" pitchFamily="34" charset="0"/>
                <a:cs typeface="Times New Roman" panose="02020603050405020304" pitchFamily="18" charset="0"/>
              </a:rPr>
              <a:t>This material is for informational purposes only. It does not replace the advice or counsel of a health care professional. You should consult with and rely on the advice of your physician or health care professional for the management of your health. Never disregard professional medical advice or delay in seeking it because of something you have learned in this course. </a:t>
            </a:r>
            <a:endParaRPr lang="en-US" sz="2400" dirty="0">
              <a:effectLst/>
              <a:latin typeface="Gotham Medium" pitchFamily="50"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C226B2AD-BCE0-C444-6FB9-5E790E704359}"/>
              </a:ext>
            </a:extLst>
          </p:cNvPr>
          <p:cNvSpPr txBox="1"/>
          <p:nvPr/>
        </p:nvSpPr>
        <p:spPr>
          <a:xfrm>
            <a:off x="2667000" y="6223026"/>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pic>
        <p:nvPicPr>
          <p:cNvPr id="5" name="Picture 2" descr="A logo with blue circles&#10;&#10;Description automatically generated">
            <a:extLst>
              <a:ext uri="{FF2B5EF4-FFF2-40B4-BE49-F238E27FC236}">
                <a16:creationId xmlns:a16="http://schemas.microsoft.com/office/drawing/2014/main" id="{D980E911-AA5A-7637-6779-536E0D3C949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76585" y="136572"/>
            <a:ext cx="2442257" cy="161946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7F2BD3DA-67AB-072C-5272-0149BC0A1FB9}"/>
              </a:ext>
            </a:extLst>
          </p:cNvPr>
          <p:cNvSpPr txBox="1"/>
          <p:nvPr/>
        </p:nvSpPr>
        <p:spPr>
          <a:xfrm>
            <a:off x="7060556" y="946305"/>
            <a:ext cx="3078867" cy="646331"/>
          </a:xfrm>
          <a:prstGeom prst="rect">
            <a:avLst/>
          </a:prstGeom>
          <a:noFill/>
        </p:spPr>
        <p:txBody>
          <a:bodyPr wrap="square">
            <a:spAutoFit/>
          </a:bodyPr>
          <a:lstStyle/>
          <a:p>
            <a:r>
              <a:rPr lang="en-US" sz="1800" b="1" i="0" u="none" strike="noStrike" dirty="0">
                <a:solidFill>
                  <a:srgbClr val="000000"/>
                </a:solidFill>
                <a:effectLst/>
                <a:latin typeface="Gotham Medium" pitchFamily="2" charset="0"/>
              </a:rPr>
              <a:t>Materials found on</a:t>
            </a:r>
          </a:p>
          <a:p>
            <a:r>
              <a:rPr lang="en-US" sz="1800" b="1" i="0" u="none" strike="noStrike" dirty="0">
                <a:solidFill>
                  <a:srgbClr val="000000"/>
                </a:solidFill>
                <a:effectLst/>
                <a:latin typeface="Gotham Medium" pitchFamily="2" charset="0"/>
              </a:rPr>
              <a:t> </a:t>
            </a:r>
            <a:r>
              <a:rPr lang="en-US" sz="1800" b="1" i="0" u="sng" strike="noStrike" dirty="0">
                <a:solidFill>
                  <a:srgbClr val="0563C1"/>
                </a:solidFill>
                <a:effectLst/>
                <a:latin typeface="Gotham Medium" pitchFamily="2" charset="0"/>
                <a:hlinkClick r:id="rId5"/>
              </a:rPr>
              <a:t>Renewunow.org</a:t>
            </a:r>
            <a:endParaRPr lang="en-US" dirty="0"/>
          </a:p>
        </p:txBody>
      </p:sp>
    </p:spTree>
    <p:extLst>
      <p:ext uri="{BB962C8B-B14F-4D97-AF65-F5344CB8AC3E}">
        <p14:creationId xmlns:p14="http://schemas.microsoft.com/office/powerpoint/2010/main" val="3095667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956205" y="182880"/>
            <a:ext cx="6492240" cy="6492240"/>
          </a:xfrm>
          <a:prstGeom prst="ellipse">
            <a:avLst/>
          </a:prstGeom>
          <a:solidFill>
            <a:schemeClr val="bg1"/>
          </a:solidFill>
          <a:ln>
            <a:solidFill>
              <a:srgbClr val="004F7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2258975" y="596097"/>
            <a:ext cx="7886700" cy="1325563"/>
          </a:xfrm>
        </p:spPr>
        <p:txBody>
          <a:bodyPr>
            <a:normAutofit/>
          </a:bodyPr>
          <a:lstStyle/>
          <a:p>
            <a:pPr algn="ctr"/>
            <a:r>
              <a:rPr lang="en-US" sz="3600" dirty="0">
                <a:latin typeface="Gotham Bold" pitchFamily="50" charset="0"/>
              </a:rPr>
              <a:t>Are you signed </a:t>
            </a:r>
            <a:br>
              <a:rPr lang="en-US" sz="3600" dirty="0">
                <a:latin typeface="Gotham Bold" pitchFamily="50" charset="0"/>
              </a:rPr>
            </a:br>
            <a:r>
              <a:rPr lang="en-US" sz="3600" dirty="0">
                <a:latin typeface="Gotham Bold" pitchFamily="50" charset="0"/>
              </a:rPr>
              <a:t>up to </a:t>
            </a:r>
            <a:r>
              <a:rPr lang="en-US" sz="3600" dirty="0" err="1">
                <a:latin typeface="Gotham Bold" pitchFamily="50" charset="0"/>
              </a:rPr>
              <a:t>RenewU</a:t>
            </a:r>
            <a:r>
              <a:rPr lang="en-US" sz="3600" dirty="0">
                <a:latin typeface="Gotham Bold" pitchFamily="50" charset="0"/>
              </a:rPr>
              <a:t>?</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448494" y="2048720"/>
            <a:ext cx="5507665" cy="1458410"/>
          </a:xfrm>
        </p:spPr>
        <p:txBody>
          <a:bodyPr anchor="t">
            <a:normAutofit/>
          </a:bodyPr>
          <a:lstStyle/>
          <a:p>
            <a:pPr marL="0" indent="0" algn="ctr">
              <a:buNone/>
            </a:pPr>
            <a:r>
              <a:rPr lang="en-US" sz="2400" dirty="0">
                <a:latin typeface="Gotham Medium" pitchFamily="50" charset="0"/>
              </a:rPr>
              <a:t>Register here to gain access to other </a:t>
            </a:r>
            <a:r>
              <a:rPr lang="en-US" sz="2400" dirty="0" err="1">
                <a:latin typeface="Gotham Medium" pitchFamily="50" charset="0"/>
              </a:rPr>
              <a:t>RenewU</a:t>
            </a:r>
            <a:r>
              <a:rPr lang="en-US" sz="2400" dirty="0">
                <a:latin typeface="Gotham Medium" pitchFamily="50" charset="0"/>
              </a:rPr>
              <a:t> resources and complete a brief post-session survey!</a:t>
            </a:r>
          </a:p>
        </p:txBody>
      </p:sp>
      <p:pic>
        <p:nvPicPr>
          <p:cNvPr id="5" name="Picture 4">
            <a:extLst>
              <a:ext uri="{FF2B5EF4-FFF2-40B4-BE49-F238E27FC236}">
                <a16:creationId xmlns:a16="http://schemas.microsoft.com/office/drawing/2014/main" id="{435DAE4C-ACF1-AA95-7B27-3327AC12C6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97236" y="4695741"/>
            <a:ext cx="2736655" cy="1809233"/>
          </a:xfrm>
          <a:prstGeom prst="rect">
            <a:avLst/>
          </a:prstGeom>
        </p:spPr>
      </p:pic>
      <p:sp>
        <p:nvSpPr>
          <p:cNvPr id="7" name="TextBox 6">
            <a:extLst>
              <a:ext uri="{FF2B5EF4-FFF2-40B4-BE49-F238E27FC236}">
                <a16:creationId xmlns:a16="http://schemas.microsoft.com/office/drawing/2014/main" id="{18B1BD65-CDF6-B1E1-AF0E-C9D326E5D1A8}"/>
              </a:ext>
            </a:extLst>
          </p:cNvPr>
          <p:cNvSpPr txBox="1"/>
          <p:nvPr/>
        </p:nvSpPr>
        <p:spPr>
          <a:xfrm>
            <a:off x="3154325" y="6277688"/>
            <a:ext cx="6096000" cy="246221"/>
          </a:xfrm>
          <a:prstGeom prst="rect">
            <a:avLst/>
          </a:prstGeom>
          <a:noFill/>
        </p:spPr>
        <p:txBody>
          <a:bodyPr wrap="square">
            <a:spAutoFit/>
          </a:bodyPr>
          <a:lstStyle/>
          <a:p>
            <a:pPr algn="ctr"/>
            <a:r>
              <a:rPr lang="en-US" sz="1000" b="0" i="0" u="none" strike="noStrike" dirty="0">
                <a:solidFill>
                  <a:srgbClr val="898989"/>
                </a:solidFill>
                <a:effectLst/>
                <a:latin typeface="Calibri" panose="020F0502020204030204" pitchFamily="34" charset="0"/>
              </a:rPr>
              <a:t>© University of Central Florida</a:t>
            </a:r>
            <a:r>
              <a:rPr lang="en-US" sz="1000" b="0" i="0" dirty="0">
                <a:solidFill>
                  <a:srgbClr val="898989"/>
                </a:solidFill>
                <a:effectLst/>
                <a:latin typeface="Calibri" panose="020F0502020204030204" pitchFamily="34" charset="0"/>
              </a:rPr>
              <a:t>​</a:t>
            </a:r>
            <a:endParaRPr lang="en-US" sz="1000" dirty="0"/>
          </a:p>
        </p:txBody>
      </p:sp>
      <p:pic>
        <p:nvPicPr>
          <p:cNvPr id="9" name="Picture 8">
            <a:extLst>
              <a:ext uri="{FF2B5EF4-FFF2-40B4-BE49-F238E27FC236}">
                <a16:creationId xmlns:a16="http://schemas.microsoft.com/office/drawing/2014/main" id="{9D6D80AB-08C0-110E-40C2-44BF1BF7F60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49310" y="3503607"/>
            <a:ext cx="1306030" cy="1306030"/>
          </a:xfrm>
          <a:prstGeom prst="rect">
            <a:avLst/>
          </a:prstGeom>
        </p:spPr>
      </p:pic>
    </p:spTree>
    <p:extLst>
      <p:ext uri="{BB962C8B-B14F-4D97-AF65-F5344CB8AC3E}">
        <p14:creationId xmlns:p14="http://schemas.microsoft.com/office/powerpoint/2010/main" val="3375858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7BD5B46-7023-8A5D-039D-D3ABA206E32C}"/>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tretch>
            <a:fillRect/>
          </a:stretch>
        </p:blipFill>
        <p:spPr>
          <a:xfrm>
            <a:off x="8763471" y="138841"/>
            <a:ext cx="3189767" cy="2770455"/>
          </a:xfrm>
          <a:prstGeom prst="rect">
            <a:avLst/>
          </a:prstGeom>
        </p:spPr>
      </p:pic>
      <p:sp>
        <p:nvSpPr>
          <p:cNvPr id="2" name="Title 1">
            <a:extLst>
              <a:ext uri="{FF2B5EF4-FFF2-40B4-BE49-F238E27FC236}">
                <a16:creationId xmlns:a16="http://schemas.microsoft.com/office/drawing/2014/main" id="{5BA1C248-BC9F-B667-69F9-B5DF1646D6FD}"/>
              </a:ext>
            </a:extLst>
          </p:cNvPr>
          <p:cNvSpPr>
            <a:spLocks noGrp="1"/>
          </p:cNvSpPr>
          <p:nvPr>
            <p:ph type="title"/>
          </p:nvPr>
        </p:nvSpPr>
        <p:spPr/>
        <p:txBody>
          <a:bodyPr>
            <a:normAutofit/>
          </a:bodyPr>
          <a:lstStyle/>
          <a:p>
            <a:r>
              <a:rPr lang="en-US" sz="3600" dirty="0">
                <a:latin typeface="Gotham Bold" pitchFamily="50" charset="0"/>
              </a:rPr>
              <a:t>Objectives</a:t>
            </a:r>
          </a:p>
        </p:txBody>
      </p:sp>
      <p:sp>
        <p:nvSpPr>
          <p:cNvPr id="3" name="Content Placeholder 2">
            <a:extLst>
              <a:ext uri="{FF2B5EF4-FFF2-40B4-BE49-F238E27FC236}">
                <a16:creationId xmlns:a16="http://schemas.microsoft.com/office/drawing/2014/main" id="{11E87FB0-23C4-6253-5219-5E40E5B9651F}"/>
              </a:ext>
            </a:extLst>
          </p:cNvPr>
          <p:cNvSpPr>
            <a:spLocks noGrp="1"/>
          </p:cNvSpPr>
          <p:nvPr>
            <p:ph idx="1"/>
          </p:nvPr>
        </p:nvSpPr>
        <p:spPr>
          <a:xfrm>
            <a:off x="838200" y="1690688"/>
            <a:ext cx="9819653" cy="4351338"/>
          </a:xfrm>
        </p:spPr>
        <p:txBody>
          <a:bodyPr>
            <a:normAutofit/>
          </a:bodyPr>
          <a:lstStyle/>
          <a:p>
            <a:pPr marL="342900" lvl="1" indent="0">
              <a:lnSpc>
                <a:spcPct val="100000"/>
              </a:lnSpc>
              <a:spcAft>
                <a:spcPts val="1200"/>
              </a:spcAft>
              <a:buNone/>
            </a:pPr>
            <a:r>
              <a:rPr lang="en-US" b="1" i="1" dirty="0">
                <a:latin typeface="Gotham Medium" pitchFamily="50" charset="0"/>
              </a:rPr>
              <a:t>Define psychological detachment​</a:t>
            </a:r>
          </a:p>
          <a:p>
            <a:pPr marL="342900" lvl="1" indent="0">
              <a:lnSpc>
                <a:spcPct val="100000"/>
              </a:lnSpc>
              <a:spcAft>
                <a:spcPts val="1200"/>
              </a:spcAft>
              <a:buNone/>
            </a:pPr>
            <a:r>
              <a:rPr lang="en-US" b="1" i="1" dirty="0">
                <a:latin typeface="Gotham Medium" pitchFamily="50" charset="0"/>
              </a:rPr>
              <a:t>Discuss why psychological detachment is important to health promotion​</a:t>
            </a:r>
          </a:p>
          <a:p>
            <a:pPr marL="342900" lvl="1" indent="0">
              <a:lnSpc>
                <a:spcPct val="100000"/>
              </a:lnSpc>
              <a:spcAft>
                <a:spcPts val="1200"/>
              </a:spcAft>
              <a:buNone/>
            </a:pPr>
            <a:r>
              <a:rPr lang="en-US" b="1" i="1" dirty="0">
                <a:latin typeface="Gotham Medium" pitchFamily="50" charset="0"/>
              </a:rPr>
              <a:t>Identify psychological detachment​ practices for self-care​</a:t>
            </a:r>
          </a:p>
          <a:p>
            <a:pPr marL="342900" lvl="1" indent="0">
              <a:lnSpc>
                <a:spcPct val="100000"/>
              </a:lnSpc>
              <a:spcAft>
                <a:spcPts val="1200"/>
              </a:spcAft>
              <a:buNone/>
            </a:pPr>
            <a:r>
              <a:rPr lang="en-US" b="1" i="1" dirty="0">
                <a:latin typeface="Gotham Medium" pitchFamily="50" charset="0"/>
              </a:rPr>
              <a:t>Implement psychological detachment​ practice activity for your health promotion​</a:t>
            </a:r>
          </a:p>
          <a:p>
            <a:pPr marL="342900" lvl="1" indent="0">
              <a:lnSpc>
                <a:spcPct val="100000"/>
              </a:lnSpc>
              <a:spcAft>
                <a:spcPts val="1200"/>
              </a:spcAft>
              <a:buNone/>
            </a:pPr>
            <a:r>
              <a:rPr lang="en-US" b="1" i="1" dirty="0">
                <a:latin typeface="Gotham Medium" pitchFamily="50" charset="0"/>
              </a:rPr>
              <a:t>Reflect on experience with psychological detachment</a:t>
            </a:r>
            <a:endParaRPr lang="en-US" dirty="0">
              <a:latin typeface="Gotham Medium" pitchFamily="50" charset="0"/>
              <a:cs typeface="Calibri"/>
            </a:endParaRPr>
          </a:p>
        </p:txBody>
      </p:sp>
      <p:pic>
        <p:nvPicPr>
          <p:cNvPr id="6" name="Picture 5">
            <a:extLst>
              <a:ext uri="{FF2B5EF4-FFF2-40B4-BE49-F238E27FC236}">
                <a16:creationId xmlns:a16="http://schemas.microsoft.com/office/drawing/2014/main" id="{F32A7F58-A2A3-6A7B-B82F-49A2F768E18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65758" y="1783039"/>
            <a:ext cx="231562" cy="231562"/>
          </a:xfrm>
          <a:prstGeom prst="rect">
            <a:avLst/>
          </a:prstGeom>
        </p:spPr>
      </p:pic>
      <p:pic>
        <p:nvPicPr>
          <p:cNvPr id="7" name="Picture 6">
            <a:extLst>
              <a:ext uri="{FF2B5EF4-FFF2-40B4-BE49-F238E27FC236}">
                <a16:creationId xmlns:a16="http://schemas.microsoft.com/office/drawing/2014/main" id="{172C64A9-A79C-31D8-2229-932913FFDE9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66855" y="2379240"/>
            <a:ext cx="231562" cy="231562"/>
          </a:xfrm>
          <a:prstGeom prst="rect">
            <a:avLst/>
          </a:prstGeom>
        </p:spPr>
      </p:pic>
      <p:pic>
        <p:nvPicPr>
          <p:cNvPr id="8" name="Picture 7">
            <a:extLst>
              <a:ext uri="{FF2B5EF4-FFF2-40B4-BE49-F238E27FC236}">
                <a16:creationId xmlns:a16="http://schemas.microsoft.com/office/drawing/2014/main" id="{6638C2D2-FA41-D4AD-B2F1-4A61C80FCCD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66855" y="3310569"/>
            <a:ext cx="231562" cy="231562"/>
          </a:xfrm>
          <a:prstGeom prst="rect">
            <a:avLst/>
          </a:prstGeom>
        </p:spPr>
      </p:pic>
      <p:pic>
        <p:nvPicPr>
          <p:cNvPr id="9" name="Picture 8">
            <a:extLst>
              <a:ext uri="{FF2B5EF4-FFF2-40B4-BE49-F238E27FC236}">
                <a16:creationId xmlns:a16="http://schemas.microsoft.com/office/drawing/2014/main" id="{0FBFF7D0-09CC-93A5-3B81-3ECDAA7415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66855" y="3914704"/>
            <a:ext cx="231562" cy="231562"/>
          </a:xfrm>
          <a:prstGeom prst="rect">
            <a:avLst/>
          </a:prstGeom>
        </p:spPr>
      </p:pic>
      <p:pic>
        <p:nvPicPr>
          <p:cNvPr id="10" name="Picture 9">
            <a:extLst>
              <a:ext uri="{FF2B5EF4-FFF2-40B4-BE49-F238E27FC236}">
                <a16:creationId xmlns:a16="http://schemas.microsoft.com/office/drawing/2014/main" id="{43DB71E4-79A5-40E2-5165-5131834D50C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65758" y="4843399"/>
            <a:ext cx="231562" cy="231562"/>
          </a:xfrm>
          <a:prstGeom prst="rect">
            <a:avLst/>
          </a:prstGeom>
        </p:spPr>
      </p:pic>
      <p:sp>
        <p:nvSpPr>
          <p:cNvPr id="5" name="TextBox 4">
            <a:extLst>
              <a:ext uri="{FF2B5EF4-FFF2-40B4-BE49-F238E27FC236}">
                <a16:creationId xmlns:a16="http://schemas.microsoft.com/office/drawing/2014/main" id="{BF6BD800-AA23-5031-E749-B393C840F9AB}"/>
              </a:ext>
            </a:extLst>
          </p:cNvPr>
          <p:cNvSpPr txBox="1"/>
          <p:nvPr/>
        </p:nvSpPr>
        <p:spPr>
          <a:xfrm>
            <a:off x="2667000" y="6136571"/>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spTree>
    <p:extLst>
      <p:ext uri="{BB962C8B-B14F-4D97-AF65-F5344CB8AC3E}">
        <p14:creationId xmlns:p14="http://schemas.microsoft.com/office/powerpoint/2010/main" val="2620349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86964-178E-6F44-0067-22DFBC5FF09C}"/>
              </a:ext>
            </a:extLst>
          </p:cNvPr>
          <p:cNvSpPr>
            <a:spLocks noGrp="1"/>
          </p:cNvSpPr>
          <p:nvPr>
            <p:ph type="title"/>
          </p:nvPr>
        </p:nvSpPr>
        <p:spPr/>
        <p:txBody>
          <a:bodyPr>
            <a:normAutofit/>
          </a:bodyPr>
          <a:lstStyle/>
          <a:p>
            <a:r>
              <a:rPr lang="en-US" sz="3600" b="1" dirty="0">
                <a:latin typeface="Gotham Bold" pitchFamily="2" charset="0"/>
              </a:rPr>
              <a:t>What is Psychological Detachment?</a:t>
            </a:r>
          </a:p>
        </p:txBody>
      </p:sp>
      <p:pic>
        <p:nvPicPr>
          <p:cNvPr id="3" name="Picture 2">
            <a:extLst>
              <a:ext uri="{FF2B5EF4-FFF2-40B4-BE49-F238E27FC236}">
                <a16:creationId xmlns:a16="http://schemas.microsoft.com/office/drawing/2014/main" id="{F5BAEFAA-8360-F5B0-7DE4-A8843A148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398" y="2084609"/>
            <a:ext cx="3920068" cy="3920068"/>
          </a:xfrm>
          <a:prstGeom prst="rect">
            <a:avLst/>
          </a:prstGeom>
        </p:spPr>
      </p:pic>
      <p:sp>
        <p:nvSpPr>
          <p:cNvPr id="5" name="TextBox 4">
            <a:extLst>
              <a:ext uri="{FF2B5EF4-FFF2-40B4-BE49-F238E27FC236}">
                <a16:creationId xmlns:a16="http://schemas.microsoft.com/office/drawing/2014/main" id="{8CBA582B-58DB-D90B-C2AE-B6FFDD4ADC9A}"/>
              </a:ext>
            </a:extLst>
          </p:cNvPr>
          <p:cNvSpPr txBox="1"/>
          <p:nvPr/>
        </p:nvSpPr>
        <p:spPr>
          <a:xfrm>
            <a:off x="625064" y="2890481"/>
            <a:ext cx="2974736" cy="2308324"/>
          </a:xfrm>
          <a:prstGeom prst="rect">
            <a:avLst/>
          </a:prstGeom>
          <a:noFill/>
        </p:spPr>
        <p:txBody>
          <a:bodyPr wrap="square" rtlCol="0">
            <a:spAutoFit/>
          </a:bodyPr>
          <a:lstStyle/>
          <a:p>
            <a:pPr algn="ctr"/>
            <a:r>
              <a:rPr lang="en-US" sz="2400" dirty="0">
                <a:solidFill>
                  <a:srgbClr val="000000"/>
                </a:solidFill>
                <a:latin typeface="Gotham Medium" pitchFamily="2" charset="0"/>
              </a:rPr>
              <a:t>Psychological d</a:t>
            </a:r>
            <a:r>
              <a:rPr lang="en-US" sz="2400" u="none" strike="noStrike" dirty="0">
                <a:solidFill>
                  <a:srgbClr val="000000"/>
                </a:solidFill>
                <a:effectLst/>
                <a:latin typeface="Gotham Medium" pitchFamily="2" charset="0"/>
              </a:rPr>
              <a:t>etachment refers to an </a:t>
            </a:r>
          </a:p>
          <a:p>
            <a:pPr algn="ctr"/>
            <a:r>
              <a:rPr lang="en-US" sz="2400" u="none" strike="noStrike" dirty="0">
                <a:solidFill>
                  <a:srgbClr val="000000"/>
                </a:solidFill>
                <a:effectLst/>
                <a:latin typeface="Gotham Medium" pitchFamily="2" charset="0"/>
              </a:rPr>
              <a:t>individual’s </a:t>
            </a:r>
          </a:p>
          <a:p>
            <a:pPr algn="ctr"/>
            <a:r>
              <a:rPr lang="en-US" sz="2400" u="none" strike="noStrike" dirty="0">
                <a:solidFill>
                  <a:srgbClr val="000000"/>
                </a:solidFill>
                <a:effectLst/>
                <a:latin typeface="Gotham Medium" pitchFamily="2" charset="0"/>
              </a:rPr>
              <a:t>sense of being </a:t>
            </a:r>
          </a:p>
          <a:p>
            <a:pPr algn="ctr"/>
            <a:r>
              <a:rPr lang="en-US" sz="2400" u="none" strike="noStrike" dirty="0">
                <a:solidFill>
                  <a:srgbClr val="000000"/>
                </a:solidFill>
                <a:effectLst/>
                <a:latin typeface="Gotham Medium" pitchFamily="2" charset="0"/>
              </a:rPr>
              <a:t>away from </a:t>
            </a:r>
            <a:r>
              <a:rPr lang="en-US" sz="2400" dirty="0">
                <a:solidFill>
                  <a:srgbClr val="000000"/>
                </a:solidFill>
                <a:latin typeface="Gotham Medium" pitchFamily="2" charset="0"/>
              </a:rPr>
              <a:t>work</a:t>
            </a:r>
            <a:r>
              <a:rPr lang="en-US" sz="2400" u="none" strike="noStrike" dirty="0">
                <a:solidFill>
                  <a:srgbClr val="000000"/>
                </a:solidFill>
                <a:effectLst/>
                <a:latin typeface="Gotham Medium" pitchFamily="2" charset="0"/>
              </a:rPr>
              <a:t>. </a:t>
            </a:r>
            <a:endParaRPr lang="en-US" sz="2400" dirty="0">
              <a:latin typeface="Gotham Medium" pitchFamily="2" charset="0"/>
            </a:endParaRPr>
          </a:p>
        </p:txBody>
      </p:sp>
      <p:pic>
        <p:nvPicPr>
          <p:cNvPr id="6" name="Picture 5">
            <a:extLst>
              <a:ext uri="{FF2B5EF4-FFF2-40B4-BE49-F238E27FC236}">
                <a16:creationId xmlns:a16="http://schemas.microsoft.com/office/drawing/2014/main" id="{56539C06-F87B-2DCF-D96E-6B264E7C68A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31734" y="1979845"/>
            <a:ext cx="3920068" cy="3920068"/>
          </a:xfrm>
          <a:prstGeom prst="rect">
            <a:avLst/>
          </a:prstGeom>
        </p:spPr>
      </p:pic>
      <p:sp>
        <p:nvSpPr>
          <p:cNvPr id="8" name="TextBox 7">
            <a:extLst>
              <a:ext uri="{FF2B5EF4-FFF2-40B4-BE49-F238E27FC236}">
                <a16:creationId xmlns:a16="http://schemas.microsoft.com/office/drawing/2014/main" id="{E0E4B185-05AB-A357-E2C4-40043FE123E4}"/>
              </a:ext>
            </a:extLst>
          </p:cNvPr>
          <p:cNvSpPr txBox="1"/>
          <p:nvPr/>
        </p:nvSpPr>
        <p:spPr>
          <a:xfrm>
            <a:off x="4479272" y="2727836"/>
            <a:ext cx="3233455" cy="2677656"/>
          </a:xfrm>
          <a:prstGeom prst="rect">
            <a:avLst/>
          </a:prstGeom>
          <a:noFill/>
        </p:spPr>
        <p:txBody>
          <a:bodyPr wrap="square">
            <a:spAutoFit/>
          </a:bodyPr>
          <a:lstStyle/>
          <a:p>
            <a:pPr algn="ctr"/>
            <a:r>
              <a:rPr lang="en-US" sz="2400" u="none" strike="noStrike" dirty="0">
                <a:solidFill>
                  <a:srgbClr val="000000"/>
                </a:solidFill>
                <a:effectLst/>
                <a:latin typeface="Gotham Medium" pitchFamily="2" charset="0"/>
              </a:rPr>
              <a:t>Psychological detachment implies</a:t>
            </a:r>
          </a:p>
          <a:p>
            <a:pPr algn="ctr"/>
            <a:r>
              <a:rPr lang="en-US" sz="2400" u="none" strike="noStrike" dirty="0">
                <a:solidFill>
                  <a:srgbClr val="000000"/>
                </a:solidFill>
                <a:effectLst/>
                <a:latin typeface="Gotham Medium" pitchFamily="2" charset="0"/>
              </a:rPr>
              <a:t> mentally leaving work behind and </a:t>
            </a:r>
          </a:p>
          <a:p>
            <a:pPr algn="ctr"/>
            <a:r>
              <a:rPr lang="en-US" sz="2400" u="none" strike="noStrike" dirty="0">
                <a:solidFill>
                  <a:srgbClr val="000000"/>
                </a:solidFill>
                <a:effectLst/>
                <a:latin typeface="Gotham Medium" pitchFamily="2" charset="0"/>
              </a:rPr>
              <a:t>gaining distance from one’s job demands.</a:t>
            </a:r>
            <a:endParaRPr lang="en-US" sz="2400" dirty="0">
              <a:latin typeface="Gotham Medium" pitchFamily="2" charset="0"/>
            </a:endParaRPr>
          </a:p>
        </p:txBody>
      </p:sp>
      <p:pic>
        <p:nvPicPr>
          <p:cNvPr id="9" name="Picture 8">
            <a:extLst>
              <a:ext uri="{FF2B5EF4-FFF2-40B4-BE49-F238E27FC236}">
                <a16:creationId xmlns:a16="http://schemas.microsoft.com/office/drawing/2014/main" id="{802803ED-4DF8-2FF1-3C53-6BE9482B11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19534" y="1979845"/>
            <a:ext cx="3920068" cy="3920068"/>
          </a:xfrm>
          <a:prstGeom prst="rect">
            <a:avLst/>
          </a:prstGeom>
        </p:spPr>
      </p:pic>
      <p:sp>
        <p:nvSpPr>
          <p:cNvPr id="11" name="TextBox 10">
            <a:extLst>
              <a:ext uri="{FF2B5EF4-FFF2-40B4-BE49-F238E27FC236}">
                <a16:creationId xmlns:a16="http://schemas.microsoft.com/office/drawing/2014/main" id="{5E7AA37F-2E01-F496-2847-1D0EC34F330A}"/>
              </a:ext>
            </a:extLst>
          </p:cNvPr>
          <p:cNvSpPr txBox="1"/>
          <p:nvPr/>
        </p:nvSpPr>
        <p:spPr>
          <a:xfrm>
            <a:off x="8526341" y="2912502"/>
            <a:ext cx="3106454" cy="2308324"/>
          </a:xfrm>
          <a:prstGeom prst="rect">
            <a:avLst/>
          </a:prstGeom>
          <a:noFill/>
        </p:spPr>
        <p:txBody>
          <a:bodyPr wrap="square">
            <a:spAutoFit/>
          </a:bodyPr>
          <a:lstStyle/>
          <a:p>
            <a:pPr algn="ctr"/>
            <a:r>
              <a:rPr lang="en-US" sz="2400" u="none" strike="noStrike" dirty="0">
                <a:solidFill>
                  <a:srgbClr val="000000"/>
                </a:solidFill>
                <a:effectLst/>
                <a:latin typeface="Gotham Medium" pitchFamily="2" charset="0"/>
              </a:rPr>
              <a:t>Psychological detachment is the presence of mind/attention to non-work related activities.</a:t>
            </a:r>
            <a:endParaRPr lang="en-US" sz="2400" dirty="0">
              <a:latin typeface="Gotham Medium" pitchFamily="2" charset="0"/>
            </a:endParaRPr>
          </a:p>
        </p:txBody>
      </p:sp>
      <p:sp>
        <p:nvSpPr>
          <p:cNvPr id="12" name="TextBox 11">
            <a:extLst>
              <a:ext uri="{FF2B5EF4-FFF2-40B4-BE49-F238E27FC236}">
                <a16:creationId xmlns:a16="http://schemas.microsoft.com/office/drawing/2014/main" id="{AB523BBF-8865-596E-42DF-F58278B525BF}"/>
              </a:ext>
            </a:extLst>
          </p:cNvPr>
          <p:cNvSpPr txBox="1"/>
          <p:nvPr/>
        </p:nvSpPr>
        <p:spPr>
          <a:xfrm>
            <a:off x="2662768" y="6398598"/>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spTree>
    <p:extLst>
      <p:ext uri="{BB962C8B-B14F-4D97-AF65-F5344CB8AC3E}">
        <p14:creationId xmlns:p14="http://schemas.microsoft.com/office/powerpoint/2010/main" val="192338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E1E7B2-0F18-1F0F-A3A0-BE97530B5331}"/>
              </a:ext>
            </a:extLst>
          </p:cNvPr>
          <p:cNvSpPr>
            <a:spLocks noGrp="1"/>
          </p:cNvSpPr>
          <p:nvPr>
            <p:ph idx="1"/>
          </p:nvPr>
        </p:nvSpPr>
        <p:spPr>
          <a:xfrm>
            <a:off x="5818968" y="870220"/>
            <a:ext cx="5593572" cy="1166479"/>
          </a:xfrm>
        </p:spPr>
        <p:txBody>
          <a:bodyPr>
            <a:normAutofit/>
          </a:bodyPr>
          <a:lstStyle/>
          <a:p>
            <a:pPr marL="0" indent="0">
              <a:spcBef>
                <a:spcPts val="0"/>
              </a:spcBef>
              <a:buNone/>
            </a:pPr>
            <a:r>
              <a:rPr lang="en-US" sz="2400" b="1" dirty="0">
                <a:latin typeface="Gotham Medium" pitchFamily="50" charset="0"/>
                <a:ea typeface="Calibri" panose="020F0502020204030204" pitchFamily="34" charset="0"/>
                <a:cs typeface="Calibri"/>
              </a:rPr>
              <a:t>Psychological detachment activities significantly:</a:t>
            </a:r>
          </a:p>
        </p:txBody>
      </p:sp>
      <p:sp>
        <p:nvSpPr>
          <p:cNvPr id="6" name="Oval 5">
            <a:extLst>
              <a:ext uri="{FF2B5EF4-FFF2-40B4-BE49-F238E27FC236}">
                <a16:creationId xmlns:a16="http://schemas.microsoft.com/office/drawing/2014/main" id="{22DA058F-D6F5-5FDA-E841-59C00D11DC09}"/>
              </a:ext>
            </a:extLst>
          </p:cNvPr>
          <p:cNvSpPr/>
          <p:nvPr/>
        </p:nvSpPr>
        <p:spPr>
          <a:xfrm>
            <a:off x="1178232" y="420325"/>
            <a:ext cx="4389120" cy="4389120"/>
          </a:xfrm>
          <a:prstGeom prst="ellipse">
            <a:avLst/>
          </a:prstGeom>
          <a:solidFill>
            <a:srgbClr val="004F7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0B5B4D0-7D3B-0A8B-B74A-A205A366FCD4}"/>
              </a:ext>
            </a:extLst>
          </p:cNvPr>
          <p:cNvSpPr txBox="1"/>
          <p:nvPr/>
        </p:nvSpPr>
        <p:spPr>
          <a:xfrm>
            <a:off x="1539076" y="955138"/>
            <a:ext cx="3667432" cy="3416320"/>
          </a:xfrm>
          <a:prstGeom prst="rect">
            <a:avLst/>
          </a:prstGeom>
          <a:noFill/>
        </p:spPr>
        <p:txBody>
          <a:bodyPr wrap="square">
            <a:spAutoFit/>
          </a:bodyPr>
          <a:lstStyle/>
          <a:p>
            <a:pPr algn="ctr"/>
            <a:r>
              <a:rPr lang="en-US" sz="3600" b="1" dirty="0">
                <a:solidFill>
                  <a:schemeClr val="bg1"/>
                </a:solidFill>
                <a:latin typeface="Gotham Bold" pitchFamily="50" charset="0"/>
                <a:ea typeface="Calibri" panose="020F0502020204030204" pitchFamily="34" charset="0"/>
                <a:cs typeface="Calibri"/>
              </a:rPr>
              <a:t>Why is Psychological Detachment Important for Health Promotion?</a:t>
            </a:r>
            <a:endParaRPr lang="en-US" sz="3600" dirty="0">
              <a:solidFill>
                <a:schemeClr val="bg1"/>
              </a:solidFill>
              <a:latin typeface="Gotham Bold" pitchFamily="50" charset="0"/>
              <a:ea typeface="Calibri" panose="020F0502020204030204" pitchFamily="34" charset="0"/>
              <a:cs typeface="Calibri" panose="020F0502020204030204" pitchFamily="34" charset="0"/>
            </a:endParaRPr>
          </a:p>
        </p:txBody>
      </p:sp>
      <p:sp>
        <p:nvSpPr>
          <p:cNvPr id="8" name="Content Placeholder 2">
            <a:extLst>
              <a:ext uri="{FF2B5EF4-FFF2-40B4-BE49-F238E27FC236}">
                <a16:creationId xmlns:a16="http://schemas.microsoft.com/office/drawing/2014/main" id="{173190D4-4B9D-3083-3FE1-91579BB1AE48}"/>
              </a:ext>
            </a:extLst>
          </p:cNvPr>
          <p:cNvSpPr txBox="1">
            <a:spLocks/>
          </p:cNvSpPr>
          <p:nvPr/>
        </p:nvSpPr>
        <p:spPr>
          <a:xfrm>
            <a:off x="5206508" y="4258772"/>
            <a:ext cx="7306412" cy="118531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0"/>
              </a:spcBef>
              <a:buFont typeface="Calibri" panose="020F0502020204030204" pitchFamily="34" charset="0"/>
              <a:buChar char="-"/>
            </a:pPr>
            <a:r>
              <a:rPr lang="en-US" sz="2400" dirty="0">
                <a:latin typeface="Gotham Medium" pitchFamily="50" charset="0"/>
                <a:ea typeface="Calibri" panose="020F0502020204030204" pitchFamily="34" charset="0"/>
                <a:cs typeface="Calibri"/>
              </a:rPr>
              <a:t>Increase in work engagement</a:t>
            </a:r>
            <a:endParaRPr lang="en-US" dirty="0"/>
          </a:p>
        </p:txBody>
      </p:sp>
      <p:pic>
        <p:nvPicPr>
          <p:cNvPr id="9" name="Picture 8">
            <a:extLst>
              <a:ext uri="{FF2B5EF4-FFF2-40B4-BE49-F238E27FC236}">
                <a16:creationId xmlns:a16="http://schemas.microsoft.com/office/drawing/2014/main" id="{5FDECEE0-119D-8C5A-ACAD-FE17A405BB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 y="3915971"/>
            <a:ext cx="1336831" cy="1364114"/>
          </a:xfrm>
          <a:prstGeom prst="rect">
            <a:avLst/>
          </a:prstGeom>
        </p:spPr>
      </p:pic>
      <p:pic>
        <p:nvPicPr>
          <p:cNvPr id="10" name="Picture 9">
            <a:extLst>
              <a:ext uri="{FF2B5EF4-FFF2-40B4-BE49-F238E27FC236}">
                <a16:creationId xmlns:a16="http://schemas.microsoft.com/office/drawing/2014/main" id="{F0B8D6A7-156D-B66B-613F-07810AA19D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77259" y="5562162"/>
            <a:ext cx="1050673" cy="1072115"/>
          </a:xfrm>
          <a:prstGeom prst="rect">
            <a:avLst/>
          </a:prstGeom>
        </p:spPr>
      </p:pic>
      <p:pic>
        <p:nvPicPr>
          <p:cNvPr id="11" name="Picture 10">
            <a:extLst>
              <a:ext uri="{FF2B5EF4-FFF2-40B4-BE49-F238E27FC236}">
                <a16:creationId xmlns:a16="http://schemas.microsoft.com/office/drawing/2014/main" id="{3A242E19-95DD-4E37-4268-EBE4C62EC7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487" y="5717839"/>
            <a:ext cx="1728489" cy="1763765"/>
          </a:xfrm>
          <a:prstGeom prst="rect">
            <a:avLst/>
          </a:prstGeom>
        </p:spPr>
      </p:pic>
      <p:pic>
        <p:nvPicPr>
          <p:cNvPr id="12" name="Picture 11">
            <a:extLst>
              <a:ext uri="{FF2B5EF4-FFF2-40B4-BE49-F238E27FC236}">
                <a16:creationId xmlns:a16="http://schemas.microsoft.com/office/drawing/2014/main" id="{1FC9B6CE-726D-0ADA-8D4D-51E01054E4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58035" y="5148213"/>
            <a:ext cx="2411858" cy="2461080"/>
          </a:xfrm>
          <a:prstGeom prst="rect">
            <a:avLst/>
          </a:prstGeom>
        </p:spPr>
      </p:pic>
      <p:pic>
        <p:nvPicPr>
          <p:cNvPr id="13" name="Picture 12">
            <a:extLst>
              <a:ext uri="{FF2B5EF4-FFF2-40B4-BE49-F238E27FC236}">
                <a16:creationId xmlns:a16="http://schemas.microsoft.com/office/drawing/2014/main" id="{4EA86F0B-9330-2D75-1D0C-2110C539C8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37507" y="5705690"/>
            <a:ext cx="1050673" cy="1072115"/>
          </a:xfrm>
          <a:prstGeom prst="rect">
            <a:avLst/>
          </a:prstGeom>
        </p:spPr>
      </p:pic>
      <p:pic>
        <p:nvPicPr>
          <p:cNvPr id="14" name="Picture 13">
            <a:extLst>
              <a:ext uri="{FF2B5EF4-FFF2-40B4-BE49-F238E27FC236}">
                <a16:creationId xmlns:a16="http://schemas.microsoft.com/office/drawing/2014/main" id="{44A55FDE-5B9D-4A82-6E66-6179B3BB57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76377" y="4915943"/>
            <a:ext cx="1601796" cy="1634487"/>
          </a:xfrm>
          <a:prstGeom prst="rect">
            <a:avLst/>
          </a:prstGeom>
        </p:spPr>
      </p:pic>
      <p:pic>
        <p:nvPicPr>
          <p:cNvPr id="15" name="Picture 14">
            <a:extLst>
              <a:ext uri="{FF2B5EF4-FFF2-40B4-BE49-F238E27FC236}">
                <a16:creationId xmlns:a16="http://schemas.microsoft.com/office/drawing/2014/main" id="{E7E94D71-09C5-E280-A8BF-79E858A159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7710" y="-277550"/>
            <a:ext cx="1050673" cy="1072115"/>
          </a:xfrm>
          <a:prstGeom prst="rect">
            <a:avLst/>
          </a:prstGeom>
        </p:spPr>
      </p:pic>
      <p:pic>
        <p:nvPicPr>
          <p:cNvPr id="16" name="Picture 15">
            <a:extLst>
              <a:ext uri="{FF2B5EF4-FFF2-40B4-BE49-F238E27FC236}">
                <a16:creationId xmlns:a16="http://schemas.microsoft.com/office/drawing/2014/main" id="{70358C64-62B6-DDC2-34DE-0323B4B5CC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55801" y="-751292"/>
            <a:ext cx="1728489" cy="1763765"/>
          </a:xfrm>
          <a:prstGeom prst="rect">
            <a:avLst/>
          </a:prstGeom>
        </p:spPr>
      </p:pic>
      <p:sp>
        <p:nvSpPr>
          <p:cNvPr id="2" name="Content Placeholder 2">
            <a:extLst>
              <a:ext uri="{FF2B5EF4-FFF2-40B4-BE49-F238E27FC236}">
                <a16:creationId xmlns:a16="http://schemas.microsoft.com/office/drawing/2014/main" id="{F14F6545-91C1-8B30-8DF3-D464DD0E351B}"/>
              </a:ext>
            </a:extLst>
          </p:cNvPr>
          <p:cNvSpPr txBox="1">
            <a:spLocks/>
          </p:cNvSpPr>
          <p:nvPr/>
        </p:nvSpPr>
        <p:spPr>
          <a:xfrm>
            <a:off x="5888180" y="2080058"/>
            <a:ext cx="5795697" cy="116647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0"/>
              </a:spcBef>
              <a:buFont typeface="Calibri" panose="020F0502020204030204" pitchFamily="34" charset="0"/>
              <a:buChar char="-"/>
            </a:pPr>
            <a:r>
              <a:rPr lang="en-US" sz="2400" dirty="0">
                <a:latin typeface="Gotham Medium" pitchFamily="50" charset="0"/>
                <a:ea typeface="Calibri" panose="020F0502020204030204" pitchFamily="34" charset="0"/>
                <a:cs typeface="Calibri"/>
              </a:rPr>
              <a:t>Reduce job-related stressors</a:t>
            </a:r>
          </a:p>
        </p:txBody>
      </p:sp>
      <p:sp>
        <p:nvSpPr>
          <p:cNvPr id="4" name="Content Placeholder 2">
            <a:extLst>
              <a:ext uri="{FF2B5EF4-FFF2-40B4-BE49-F238E27FC236}">
                <a16:creationId xmlns:a16="http://schemas.microsoft.com/office/drawing/2014/main" id="{634DB4FC-99C7-69C0-11EB-1E065D711B72}"/>
              </a:ext>
            </a:extLst>
          </p:cNvPr>
          <p:cNvSpPr txBox="1">
            <a:spLocks/>
          </p:cNvSpPr>
          <p:nvPr/>
        </p:nvSpPr>
        <p:spPr>
          <a:xfrm>
            <a:off x="5674196" y="3190765"/>
            <a:ext cx="6517804" cy="116647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0"/>
              </a:spcBef>
              <a:buFont typeface="Calibri" panose="020F0502020204030204" pitchFamily="34" charset="0"/>
              <a:buChar char="-"/>
            </a:pPr>
            <a:r>
              <a:rPr lang="en-US" sz="2400" dirty="0">
                <a:latin typeface="Gotham Medium" pitchFamily="50" charset="0"/>
                <a:ea typeface="Calibri" panose="020F0502020204030204" pitchFamily="34" charset="0"/>
                <a:cs typeface="Calibri"/>
              </a:rPr>
              <a:t>Reduce psychosomatic complaints</a:t>
            </a:r>
          </a:p>
        </p:txBody>
      </p:sp>
      <p:sp>
        <p:nvSpPr>
          <p:cNvPr id="7" name="TextBox 6">
            <a:extLst>
              <a:ext uri="{FF2B5EF4-FFF2-40B4-BE49-F238E27FC236}">
                <a16:creationId xmlns:a16="http://schemas.microsoft.com/office/drawing/2014/main" id="{83055BE0-AF99-8808-FB6F-CCB7F0981502}"/>
              </a:ext>
            </a:extLst>
          </p:cNvPr>
          <p:cNvSpPr txBox="1"/>
          <p:nvPr/>
        </p:nvSpPr>
        <p:spPr>
          <a:xfrm>
            <a:off x="2667000" y="6136571"/>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spTree>
    <p:extLst>
      <p:ext uri="{BB962C8B-B14F-4D97-AF65-F5344CB8AC3E}">
        <p14:creationId xmlns:p14="http://schemas.microsoft.com/office/powerpoint/2010/main" val="334267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10875" y="277807"/>
            <a:ext cx="2912363" cy="2971800"/>
          </a:xfrm>
          <a:prstGeom prst="rect">
            <a:avLst/>
          </a:prstGeom>
        </p:spPr>
      </p:pic>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0" y="194719"/>
            <a:ext cx="5110203" cy="2282524"/>
          </a:xfrm>
        </p:spPr>
        <p:txBody>
          <a:bodyPr>
            <a:noAutofit/>
          </a:bodyPr>
          <a:lstStyle/>
          <a:p>
            <a:pPr algn="ctr"/>
            <a:r>
              <a:rPr lang="en-US" sz="3600" dirty="0">
                <a:latin typeface="Gotham Black" pitchFamily="50" charset="0"/>
              </a:rPr>
              <a:t>What are Psychological Detachment Practices?</a:t>
            </a:r>
          </a:p>
        </p:txBody>
      </p:sp>
      <p:pic>
        <p:nvPicPr>
          <p:cNvPr id="11" name="Picture 10">
            <a:extLst>
              <a:ext uri="{FF2B5EF4-FFF2-40B4-BE49-F238E27FC236}">
                <a16:creationId xmlns:a16="http://schemas.microsoft.com/office/drawing/2014/main" id="{CFDC36CC-6A6E-BCDA-2663-6CA4405031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71828" y="3552981"/>
            <a:ext cx="2912364" cy="2971800"/>
          </a:xfrm>
          <a:prstGeom prst="rect">
            <a:avLst/>
          </a:prstGeom>
        </p:spPr>
      </p:pic>
      <p:pic>
        <p:nvPicPr>
          <p:cNvPr id="3" name="Picture 2">
            <a:extLst>
              <a:ext uri="{FF2B5EF4-FFF2-40B4-BE49-F238E27FC236}">
                <a16:creationId xmlns:a16="http://schemas.microsoft.com/office/drawing/2014/main" id="{6E5F452D-5EBD-19E9-D65B-4BB49F79133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10875" y="3414482"/>
            <a:ext cx="2971800" cy="2971800"/>
          </a:xfrm>
          <a:prstGeom prst="rect">
            <a:avLst/>
          </a:prstGeom>
        </p:spPr>
      </p:pic>
      <p:pic>
        <p:nvPicPr>
          <p:cNvPr id="4" name="Picture 3">
            <a:extLst>
              <a:ext uri="{FF2B5EF4-FFF2-40B4-BE49-F238E27FC236}">
                <a16:creationId xmlns:a16="http://schemas.microsoft.com/office/drawing/2014/main" id="{CEB05B5B-3BEA-8F5D-7E7C-A422F9AFBAB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742110" y="300815"/>
            <a:ext cx="2971800" cy="2971800"/>
          </a:xfrm>
          <a:prstGeom prst="rect">
            <a:avLst/>
          </a:prstGeom>
        </p:spPr>
      </p:pic>
      <p:sp>
        <p:nvSpPr>
          <p:cNvPr id="16" name="TextBox 15">
            <a:extLst>
              <a:ext uri="{FF2B5EF4-FFF2-40B4-BE49-F238E27FC236}">
                <a16:creationId xmlns:a16="http://schemas.microsoft.com/office/drawing/2014/main" id="{0D462842-E75A-19B3-EF01-2FEDD2E397CB}"/>
              </a:ext>
            </a:extLst>
          </p:cNvPr>
          <p:cNvSpPr txBox="1"/>
          <p:nvPr/>
        </p:nvSpPr>
        <p:spPr>
          <a:xfrm>
            <a:off x="5907608" y="4369467"/>
            <a:ext cx="2195096" cy="1200329"/>
          </a:xfrm>
          <a:prstGeom prst="rect">
            <a:avLst/>
          </a:prstGeom>
          <a:noFill/>
        </p:spPr>
        <p:txBody>
          <a:bodyPr wrap="square">
            <a:spAutoFit/>
          </a:bodyPr>
          <a:lstStyle/>
          <a:p>
            <a:pPr algn="ctr"/>
            <a:r>
              <a:rPr lang="en-US" sz="2400" u="none" strike="noStrike" dirty="0">
                <a:solidFill>
                  <a:srgbClr val="000000"/>
                </a:solidFill>
                <a:effectLst/>
                <a:latin typeface="Gotham Medium" pitchFamily="2" charset="0"/>
              </a:rPr>
              <a:t>Engagement in recovery </a:t>
            </a:r>
          </a:p>
          <a:p>
            <a:pPr algn="ctr"/>
            <a:r>
              <a:rPr lang="en-US" sz="2400" u="none" strike="noStrike" dirty="0">
                <a:solidFill>
                  <a:srgbClr val="000000"/>
                </a:solidFill>
                <a:effectLst/>
                <a:latin typeface="Gotham Medium" pitchFamily="2" charset="0"/>
              </a:rPr>
              <a:t>activities </a:t>
            </a:r>
            <a:endParaRPr lang="en-US" sz="2400" dirty="0">
              <a:latin typeface="Gotham Medium" pitchFamily="2" charset="0"/>
            </a:endParaRPr>
          </a:p>
        </p:txBody>
      </p:sp>
      <p:sp>
        <p:nvSpPr>
          <p:cNvPr id="18" name="TextBox 17">
            <a:extLst>
              <a:ext uri="{FF2B5EF4-FFF2-40B4-BE49-F238E27FC236}">
                <a16:creationId xmlns:a16="http://schemas.microsoft.com/office/drawing/2014/main" id="{C4E87FC5-293D-0FA5-8EF3-016218F1801E}"/>
              </a:ext>
            </a:extLst>
          </p:cNvPr>
          <p:cNvSpPr txBox="1"/>
          <p:nvPr/>
        </p:nvSpPr>
        <p:spPr>
          <a:xfrm>
            <a:off x="5879929" y="1466917"/>
            <a:ext cx="2233692" cy="461665"/>
          </a:xfrm>
          <a:prstGeom prst="rect">
            <a:avLst/>
          </a:prstGeom>
          <a:noFill/>
        </p:spPr>
        <p:txBody>
          <a:bodyPr wrap="square">
            <a:spAutoFit/>
          </a:bodyPr>
          <a:lstStyle/>
          <a:p>
            <a:pPr algn="ctr"/>
            <a:r>
              <a:rPr lang="en-US" sz="2400" dirty="0">
                <a:solidFill>
                  <a:srgbClr val="000000"/>
                </a:solidFill>
                <a:effectLst/>
                <a:latin typeface="Gotham Medium" pitchFamily="2" charset="0"/>
              </a:rPr>
              <a:t>Mindfulness </a:t>
            </a:r>
            <a:endParaRPr lang="en-US" sz="2400" dirty="0">
              <a:latin typeface="Gotham Medium" pitchFamily="2" charset="0"/>
            </a:endParaRPr>
          </a:p>
        </p:txBody>
      </p:sp>
      <p:pic>
        <p:nvPicPr>
          <p:cNvPr id="19" name="Picture 18">
            <a:extLst>
              <a:ext uri="{FF2B5EF4-FFF2-40B4-BE49-F238E27FC236}">
                <a16:creationId xmlns:a16="http://schemas.microsoft.com/office/drawing/2014/main" id="{9378E3AE-3A68-271B-799B-817B605D37B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71072" y="3033245"/>
            <a:ext cx="2768057" cy="2797035"/>
          </a:xfrm>
          <a:prstGeom prst="rect">
            <a:avLst/>
          </a:prstGeom>
        </p:spPr>
      </p:pic>
      <p:sp>
        <p:nvSpPr>
          <p:cNvPr id="21" name="TextBox 20">
            <a:extLst>
              <a:ext uri="{FF2B5EF4-FFF2-40B4-BE49-F238E27FC236}">
                <a16:creationId xmlns:a16="http://schemas.microsoft.com/office/drawing/2014/main" id="{506FF025-2CF6-0001-AC43-3D5F7092C722}"/>
              </a:ext>
            </a:extLst>
          </p:cNvPr>
          <p:cNvSpPr txBox="1"/>
          <p:nvPr/>
        </p:nvSpPr>
        <p:spPr>
          <a:xfrm>
            <a:off x="9156975" y="1282250"/>
            <a:ext cx="2238062" cy="830997"/>
          </a:xfrm>
          <a:prstGeom prst="rect">
            <a:avLst/>
          </a:prstGeom>
          <a:noFill/>
        </p:spPr>
        <p:txBody>
          <a:bodyPr wrap="square">
            <a:spAutoFit/>
          </a:bodyPr>
          <a:lstStyle/>
          <a:p>
            <a:pPr algn="ctr"/>
            <a:r>
              <a:rPr lang="en-US" sz="2400" dirty="0">
                <a:solidFill>
                  <a:srgbClr val="000000"/>
                </a:solidFill>
                <a:effectLst/>
                <a:latin typeface="Gotham Medium" pitchFamily="2" charset="0"/>
              </a:rPr>
              <a:t>Boundary management</a:t>
            </a:r>
            <a:endParaRPr lang="en-US" sz="2400" dirty="0">
              <a:latin typeface="Gotham Medium" pitchFamily="2" charset="0"/>
            </a:endParaRPr>
          </a:p>
        </p:txBody>
      </p:sp>
      <p:sp>
        <p:nvSpPr>
          <p:cNvPr id="23" name="TextBox 22">
            <a:extLst>
              <a:ext uri="{FF2B5EF4-FFF2-40B4-BE49-F238E27FC236}">
                <a16:creationId xmlns:a16="http://schemas.microsoft.com/office/drawing/2014/main" id="{B157C174-E9E1-40F9-9503-0B3599B5B422}"/>
              </a:ext>
            </a:extLst>
          </p:cNvPr>
          <p:cNvSpPr txBox="1"/>
          <p:nvPr/>
        </p:nvSpPr>
        <p:spPr>
          <a:xfrm>
            <a:off x="9384700" y="4554133"/>
            <a:ext cx="1782611" cy="830997"/>
          </a:xfrm>
          <a:prstGeom prst="rect">
            <a:avLst/>
          </a:prstGeom>
          <a:noFill/>
        </p:spPr>
        <p:txBody>
          <a:bodyPr wrap="square">
            <a:spAutoFit/>
          </a:bodyPr>
          <a:lstStyle/>
          <a:p>
            <a:pPr algn="ctr"/>
            <a:r>
              <a:rPr lang="en-US" sz="2400" dirty="0">
                <a:solidFill>
                  <a:srgbClr val="000000"/>
                </a:solidFill>
                <a:effectLst/>
                <a:latin typeface="Gotham Medium" pitchFamily="2" charset="0"/>
              </a:rPr>
              <a:t>Emotional regulation</a:t>
            </a:r>
            <a:endParaRPr lang="en-US" sz="2400" dirty="0">
              <a:latin typeface="Gotham Medium" pitchFamily="2" charset="0"/>
            </a:endParaRPr>
          </a:p>
        </p:txBody>
      </p:sp>
      <p:sp>
        <p:nvSpPr>
          <p:cNvPr id="24" name="TextBox 23">
            <a:extLst>
              <a:ext uri="{FF2B5EF4-FFF2-40B4-BE49-F238E27FC236}">
                <a16:creationId xmlns:a16="http://schemas.microsoft.com/office/drawing/2014/main" id="{377C350F-B5E1-DD66-E4D5-6C21FA802674}"/>
              </a:ext>
            </a:extLst>
          </p:cNvPr>
          <p:cNvSpPr txBox="1"/>
          <p:nvPr/>
        </p:nvSpPr>
        <p:spPr>
          <a:xfrm>
            <a:off x="2667000" y="6386282"/>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spTree>
    <p:extLst>
      <p:ext uri="{BB962C8B-B14F-4D97-AF65-F5344CB8AC3E}">
        <p14:creationId xmlns:p14="http://schemas.microsoft.com/office/powerpoint/2010/main" val="3286369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par>
                                <p:cTn id="8" presetID="10" presetClass="entr" presetSubtype="0"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fade">
                                      <p:cBhvr>
                                        <p:cTn id="15" dur="500"/>
                                        <p:tgtEl>
                                          <p:spTgt spid="21"/>
                                        </p:tgtEl>
                                      </p:cBhvr>
                                    </p:animEffect>
                                  </p:childTnLst>
                                </p:cTn>
                              </p:par>
                              <p:par>
                                <p:cTn id="16" presetID="10" presetClass="entr" presetSubtype="0" fill="hold"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animEffect transition="in" filter="fade">
                                      <p:cBhvr>
                                        <p:cTn id="23" dur="500"/>
                                        <p:tgtEl>
                                          <p:spTgt spid="16"/>
                                        </p:tgtEl>
                                      </p:cBhvr>
                                    </p:animEffect>
                                  </p:childTnLst>
                                </p:cTn>
                              </p:par>
                              <p:par>
                                <p:cTn id="24" presetID="10" presetClass="entr" presetSubtype="0" fill="hold" nodeType="with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fade">
                                      <p:cBhvr>
                                        <p:cTn id="26" dur="500"/>
                                        <p:tgtEl>
                                          <p:spTgt spid="3"/>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fade">
                                      <p:cBhvr>
                                        <p:cTn id="31" dur="500"/>
                                        <p:tgtEl>
                                          <p:spTgt spid="23"/>
                                        </p:tgtEl>
                                      </p:cBhvr>
                                    </p:animEffect>
                                  </p:childTnLst>
                                </p:cTn>
                              </p:par>
                              <p:par>
                                <p:cTn id="32" presetID="10" presetClass="entr" presetSubtype="0" fill="hold" nodeType="with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fade">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8" grpId="0"/>
      <p:bldP spid="21" grpId="0"/>
      <p:bldP spid="2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7BD5B46-7023-8A5D-039D-D3ABA206E32C}"/>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tretch>
            <a:fillRect/>
          </a:stretch>
        </p:blipFill>
        <p:spPr>
          <a:xfrm>
            <a:off x="9929384" y="58068"/>
            <a:ext cx="2142449" cy="1860812"/>
          </a:xfrm>
          <a:prstGeom prst="rect">
            <a:avLst/>
          </a:prstGeom>
        </p:spPr>
      </p:pic>
      <p:sp>
        <p:nvSpPr>
          <p:cNvPr id="2" name="Title 1">
            <a:extLst>
              <a:ext uri="{FF2B5EF4-FFF2-40B4-BE49-F238E27FC236}">
                <a16:creationId xmlns:a16="http://schemas.microsoft.com/office/drawing/2014/main" id="{5BA1C248-BC9F-B667-69F9-B5DF1646D6FD}"/>
              </a:ext>
            </a:extLst>
          </p:cNvPr>
          <p:cNvSpPr>
            <a:spLocks noGrp="1"/>
          </p:cNvSpPr>
          <p:nvPr>
            <p:ph type="title"/>
          </p:nvPr>
        </p:nvSpPr>
        <p:spPr>
          <a:xfrm>
            <a:off x="874866" y="225934"/>
            <a:ext cx="10544399" cy="1325563"/>
          </a:xfrm>
        </p:spPr>
        <p:txBody>
          <a:bodyPr anchor="t">
            <a:normAutofit/>
          </a:bodyPr>
          <a:lstStyle/>
          <a:p>
            <a:r>
              <a:rPr lang="en-US" sz="3600" b="1" dirty="0">
                <a:latin typeface="Gotham Bold" pitchFamily="50" charset="0"/>
                <a:ea typeface="Calibri" panose="020F0502020204030204" pitchFamily="34" charset="0"/>
                <a:cs typeface="Calibri"/>
              </a:rPr>
              <a:t>Strategies for Implementing </a:t>
            </a:r>
            <a:br>
              <a:rPr lang="en-US" sz="3600" b="1" dirty="0">
                <a:latin typeface="Gotham Bold" pitchFamily="50" charset="0"/>
                <a:ea typeface="Calibri" panose="020F0502020204030204" pitchFamily="34" charset="0"/>
                <a:cs typeface="Calibri"/>
              </a:rPr>
            </a:br>
            <a:r>
              <a:rPr lang="en-US" sz="3600" b="1" dirty="0">
                <a:latin typeface="Gotham Bold" pitchFamily="50" charset="0"/>
                <a:ea typeface="Calibri" panose="020F0502020204030204" pitchFamily="34" charset="0"/>
                <a:cs typeface="Calibri"/>
              </a:rPr>
              <a:t>Psychological Detachment </a:t>
            </a:r>
            <a:endParaRPr lang="en-US" sz="3600" dirty="0">
              <a:latin typeface="Gotham Bold" pitchFamily="50" charset="0"/>
            </a:endParaRPr>
          </a:p>
        </p:txBody>
      </p:sp>
      <p:sp>
        <p:nvSpPr>
          <p:cNvPr id="3" name="Content Placeholder 2">
            <a:extLst>
              <a:ext uri="{FF2B5EF4-FFF2-40B4-BE49-F238E27FC236}">
                <a16:creationId xmlns:a16="http://schemas.microsoft.com/office/drawing/2014/main" id="{11E87FB0-23C4-6253-5219-5E40E5B9651F}"/>
              </a:ext>
            </a:extLst>
          </p:cNvPr>
          <p:cNvSpPr>
            <a:spLocks noGrp="1"/>
          </p:cNvSpPr>
          <p:nvPr>
            <p:ph idx="1"/>
          </p:nvPr>
        </p:nvSpPr>
        <p:spPr>
          <a:xfrm>
            <a:off x="525124" y="1398709"/>
            <a:ext cx="11546709" cy="5184909"/>
          </a:xfrm>
        </p:spPr>
        <p:txBody>
          <a:bodyPr>
            <a:normAutofit fontScale="70000" lnSpcReduction="20000"/>
          </a:bodyPr>
          <a:lstStyle/>
          <a:p>
            <a:pPr marL="342900" lvl="1" indent="0">
              <a:lnSpc>
                <a:spcPct val="120000"/>
              </a:lnSpc>
              <a:spcBef>
                <a:spcPts val="600"/>
              </a:spcBef>
              <a:spcAft>
                <a:spcPts val="1200"/>
              </a:spcAft>
              <a:buNone/>
            </a:pPr>
            <a:r>
              <a:rPr lang="en-US" sz="3400" dirty="0">
                <a:latin typeface="Gotham Medium" pitchFamily="2" charset="0"/>
              </a:rPr>
              <a:t>Identify your favorite or most beneficial recreational activities​</a:t>
            </a:r>
          </a:p>
          <a:p>
            <a:pPr marL="342900" lvl="1" indent="0">
              <a:lnSpc>
                <a:spcPct val="120000"/>
              </a:lnSpc>
              <a:spcBef>
                <a:spcPts val="600"/>
              </a:spcBef>
              <a:spcAft>
                <a:spcPts val="1200"/>
              </a:spcAft>
              <a:buNone/>
            </a:pPr>
            <a:r>
              <a:rPr lang="en-US" sz="3400" dirty="0">
                <a:latin typeface="Gotham Medium" pitchFamily="2" charset="0"/>
              </a:rPr>
              <a:t>Divert attention away from the work situation and associated job demands through practicing mindfulness and boundary management </a:t>
            </a:r>
          </a:p>
          <a:p>
            <a:pPr marL="342900" lvl="1" indent="0">
              <a:lnSpc>
                <a:spcPct val="120000"/>
              </a:lnSpc>
              <a:spcBef>
                <a:spcPts val="600"/>
              </a:spcBef>
              <a:spcAft>
                <a:spcPts val="1200"/>
              </a:spcAft>
              <a:buNone/>
            </a:pPr>
            <a:r>
              <a:rPr lang="en-US" sz="3400" dirty="0">
                <a:latin typeface="Gotham Medium" pitchFamily="2" charset="0"/>
              </a:rPr>
              <a:t>Take precautions against hindrances to engaging in these activities</a:t>
            </a:r>
          </a:p>
          <a:p>
            <a:pPr marL="342900" lvl="1" indent="0">
              <a:lnSpc>
                <a:spcPct val="120000"/>
              </a:lnSpc>
              <a:spcBef>
                <a:spcPts val="600"/>
              </a:spcBef>
              <a:spcAft>
                <a:spcPts val="1200"/>
              </a:spcAft>
              <a:buNone/>
            </a:pPr>
            <a:r>
              <a:rPr lang="en-US" sz="3400" dirty="0">
                <a:solidFill>
                  <a:srgbClr val="444444"/>
                </a:solidFill>
                <a:effectLst/>
                <a:latin typeface="Gotham Medium" pitchFamily="2" charset="0"/>
              </a:rPr>
              <a:t>Practice meditative state of thinking "nothing"​</a:t>
            </a:r>
          </a:p>
          <a:p>
            <a:pPr marL="342900" lvl="1" indent="0">
              <a:lnSpc>
                <a:spcPct val="120000"/>
              </a:lnSpc>
              <a:spcBef>
                <a:spcPts val="600"/>
              </a:spcBef>
              <a:spcAft>
                <a:spcPts val="1200"/>
              </a:spcAft>
              <a:buNone/>
            </a:pPr>
            <a:r>
              <a:rPr lang="en-US" sz="3400" dirty="0">
                <a:solidFill>
                  <a:srgbClr val="444444"/>
                </a:solidFill>
                <a:effectLst/>
                <a:latin typeface="Gotham Medium" pitchFamily="2" charset="0"/>
              </a:rPr>
              <a:t>Being distracted from the job by experiencing activities in other domains (e.g., taking a language class or volunteer work). ​</a:t>
            </a:r>
          </a:p>
          <a:p>
            <a:pPr marL="342900" lvl="1" indent="0">
              <a:lnSpc>
                <a:spcPct val="120000"/>
              </a:lnSpc>
              <a:spcBef>
                <a:spcPts val="600"/>
              </a:spcBef>
              <a:spcAft>
                <a:spcPts val="1200"/>
              </a:spcAft>
              <a:buNone/>
            </a:pPr>
            <a:r>
              <a:rPr lang="en-US" sz="3400" dirty="0">
                <a:solidFill>
                  <a:srgbClr val="444444"/>
                </a:solidFill>
                <a:effectLst/>
                <a:latin typeface="Gotham Medium" pitchFamily="2" charset="0"/>
              </a:rPr>
              <a:t>Create strict boundaries around working hours (e.g., having unplugged dinners and avoiding spending relaxation time at your computer).</a:t>
            </a:r>
          </a:p>
          <a:p>
            <a:pPr marL="342900" lvl="1" indent="0">
              <a:lnSpc>
                <a:spcPct val="100000"/>
              </a:lnSpc>
              <a:spcAft>
                <a:spcPts val="1200"/>
              </a:spcAft>
              <a:buNone/>
            </a:pPr>
            <a:endParaRPr lang="en-US" dirty="0">
              <a:latin typeface="Gotham Medium" pitchFamily="50" charset="0"/>
            </a:endParaRPr>
          </a:p>
        </p:txBody>
      </p:sp>
      <p:pic>
        <p:nvPicPr>
          <p:cNvPr id="6" name="Picture 5">
            <a:extLst>
              <a:ext uri="{FF2B5EF4-FFF2-40B4-BE49-F238E27FC236}">
                <a16:creationId xmlns:a16="http://schemas.microsoft.com/office/drawing/2014/main" id="{F32A7F58-A2A3-6A7B-B82F-49A2F768E18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43304" y="1525188"/>
            <a:ext cx="231562" cy="231562"/>
          </a:xfrm>
          <a:prstGeom prst="rect">
            <a:avLst/>
          </a:prstGeom>
        </p:spPr>
      </p:pic>
      <p:pic>
        <p:nvPicPr>
          <p:cNvPr id="7" name="Picture 6">
            <a:extLst>
              <a:ext uri="{FF2B5EF4-FFF2-40B4-BE49-F238E27FC236}">
                <a16:creationId xmlns:a16="http://schemas.microsoft.com/office/drawing/2014/main" id="{172C64A9-A79C-31D8-2229-932913FFDE9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43304" y="2132613"/>
            <a:ext cx="231562" cy="231562"/>
          </a:xfrm>
          <a:prstGeom prst="rect">
            <a:avLst/>
          </a:prstGeom>
        </p:spPr>
      </p:pic>
      <p:pic>
        <p:nvPicPr>
          <p:cNvPr id="8" name="Picture 7">
            <a:extLst>
              <a:ext uri="{FF2B5EF4-FFF2-40B4-BE49-F238E27FC236}">
                <a16:creationId xmlns:a16="http://schemas.microsoft.com/office/drawing/2014/main" id="{6638C2D2-FA41-D4AD-B2F1-4A61C80FCCD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5775" y="3041757"/>
            <a:ext cx="231562" cy="231562"/>
          </a:xfrm>
          <a:prstGeom prst="rect">
            <a:avLst/>
          </a:prstGeom>
        </p:spPr>
      </p:pic>
      <p:pic>
        <p:nvPicPr>
          <p:cNvPr id="9" name="Picture 8">
            <a:extLst>
              <a:ext uri="{FF2B5EF4-FFF2-40B4-BE49-F238E27FC236}">
                <a16:creationId xmlns:a16="http://schemas.microsoft.com/office/drawing/2014/main" id="{0FBFF7D0-09CC-93A5-3B81-3ECDAA7415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43304" y="3634909"/>
            <a:ext cx="231562" cy="231562"/>
          </a:xfrm>
          <a:prstGeom prst="rect">
            <a:avLst/>
          </a:prstGeom>
        </p:spPr>
      </p:pic>
      <p:pic>
        <p:nvPicPr>
          <p:cNvPr id="10" name="Picture 9">
            <a:extLst>
              <a:ext uri="{FF2B5EF4-FFF2-40B4-BE49-F238E27FC236}">
                <a16:creationId xmlns:a16="http://schemas.microsoft.com/office/drawing/2014/main" id="{43DB71E4-79A5-40E2-5165-5131834D50C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5775" y="4228061"/>
            <a:ext cx="231562" cy="231562"/>
          </a:xfrm>
          <a:prstGeom prst="rect">
            <a:avLst/>
          </a:prstGeom>
        </p:spPr>
      </p:pic>
      <p:pic>
        <p:nvPicPr>
          <p:cNvPr id="11" name="Picture 10">
            <a:extLst>
              <a:ext uri="{FF2B5EF4-FFF2-40B4-BE49-F238E27FC236}">
                <a16:creationId xmlns:a16="http://schemas.microsoft.com/office/drawing/2014/main" id="{065FE5D8-6349-2115-4543-8082CD3EFE3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43304" y="5174277"/>
            <a:ext cx="231562" cy="231562"/>
          </a:xfrm>
          <a:prstGeom prst="rect">
            <a:avLst/>
          </a:prstGeom>
        </p:spPr>
      </p:pic>
      <p:sp>
        <p:nvSpPr>
          <p:cNvPr id="12" name="TextBox 11">
            <a:extLst>
              <a:ext uri="{FF2B5EF4-FFF2-40B4-BE49-F238E27FC236}">
                <a16:creationId xmlns:a16="http://schemas.microsoft.com/office/drawing/2014/main" id="{712692B0-AADB-CF48-0A90-6B3171BDC187}"/>
              </a:ext>
            </a:extLst>
          </p:cNvPr>
          <p:cNvSpPr txBox="1"/>
          <p:nvPr/>
        </p:nvSpPr>
        <p:spPr>
          <a:xfrm>
            <a:off x="2666427" y="6308604"/>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spTree>
    <p:extLst>
      <p:ext uri="{BB962C8B-B14F-4D97-AF65-F5344CB8AC3E}">
        <p14:creationId xmlns:p14="http://schemas.microsoft.com/office/powerpoint/2010/main" val="2438210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D6FBB79-033B-D76F-D57B-9CA53608CAD5}"/>
              </a:ext>
            </a:extLst>
          </p:cNvPr>
          <p:cNvPicPr>
            <a:picLocks noChangeAspect="1"/>
          </p:cNvPicPr>
          <p:nvPr/>
        </p:nvPicPr>
        <p:blipFill>
          <a:blip r:embed="rId4">
            <a:extLst>
              <a:ext uri="{BEBA8EAE-BF5A-486C-A8C5-ECC9F3942E4B}">
                <a14:imgProps xmlns:a14="http://schemas.microsoft.com/office/drawing/2010/main">
                  <a14:imgLayer r:embed="rId5">
                    <a14:imgEffect>
                      <a14:artisticPhotocopy trans="10000"/>
                    </a14:imgEffect>
                  </a14:imgLayer>
                </a14:imgProps>
              </a:ext>
              <a:ext uri="{28A0092B-C50C-407E-A947-70E740481C1C}">
                <a14:useLocalDpi xmlns:a14="http://schemas.microsoft.com/office/drawing/2010/main" val="0"/>
              </a:ext>
            </a:extLst>
          </a:blip>
          <a:stretch>
            <a:fillRect/>
          </a:stretch>
        </p:blipFill>
        <p:spPr>
          <a:xfrm rot="5400000">
            <a:off x="-2590800" y="531358"/>
            <a:ext cx="6858000" cy="5795281"/>
          </a:xfrm>
          <a:prstGeom prst="rect">
            <a:avLst/>
          </a:prstGeom>
        </p:spPr>
      </p:pic>
      <p:pic>
        <p:nvPicPr>
          <p:cNvPr id="4" name="Picture 3">
            <a:extLst>
              <a:ext uri="{FF2B5EF4-FFF2-40B4-BE49-F238E27FC236}">
                <a16:creationId xmlns:a16="http://schemas.microsoft.com/office/drawing/2014/main" id="{AA1390E9-916B-8F6B-C4C7-E4A452551067}"/>
              </a:ext>
            </a:extLst>
          </p:cNvPr>
          <p:cNvPicPr>
            <a:picLocks noChangeAspect="1"/>
          </p:cNvPicPr>
          <p:nvPr/>
        </p:nvPicPr>
        <p:blipFill>
          <a:blip r:embed="rId4">
            <a:extLst>
              <a:ext uri="{BEBA8EAE-BF5A-486C-A8C5-ECC9F3942E4B}">
                <a14:imgProps xmlns:a14="http://schemas.microsoft.com/office/drawing/2010/main">
                  <a14:imgLayer r:embed="rId5">
                    <a14:imgEffect>
                      <a14:artisticPhotocopy trans="10000"/>
                    </a14:imgEffect>
                  </a14:imgLayer>
                </a14:imgProps>
              </a:ext>
              <a:ext uri="{28A0092B-C50C-407E-A947-70E740481C1C}">
                <a14:useLocalDpi xmlns:a14="http://schemas.microsoft.com/office/drawing/2010/main" val="0"/>
              </a:ext>
            </a:extLst>
          </a:blip>
          <a:stretch>
            <a:fillRect/>
          </a:stretch>
        </p:blipFill>
        <p:spPr>
          <a:xfrm rot="16200000">
            <a:off x="6567805" y="110522"/>
            <a:ext cx="7641466" cy="6636954"/>
          </a:xfrm>
          <a:prstGeom prst="rect">
            <a:avLst/>
          </a:prstGeom>
        </p:spPr>
      </p:pic>
      <p:sp>
        <p:nvSpPr>
          <p:cNvPr id="2" name="Title 1">
            <a:extLst>
              <a:ext uri="{FF2B5EF4-FFF2-40B4-BE49-F238E27FC236}">
                <a16:creationId xmlns:a16="http://schemas.microsoft.com/office/drawing/2014/main" id="{77FA9B82-0B80-C24E-6C70-3D556A95B50C}"/>
              </a:ext>
            </a:extLst>
          </p:cNvPr>
          <p:cNvSpPr>
            <a:spLocks noGrp="1"/>
          </p:cNvSpPr>
          <p:nvPr>
            <p:ph type="title"/>
          </p:nvPr>
        </p:nvSpPr>
        <p:spPr>
          <a:xfrm>
            <a:off x="692426" y="191744"/>
            <a:ext cx="10757451" cy="1325563"/>
          </a:xfrm>
        </p:spPr>
        <p:txBody>
          <a:bodyPr/>
          <a:lstStyle/>
          <a:p>
            <a:pPr algn="ctr"/>
            <a:r>
              <a:rPr lang="en-US" sz="3600" dirty="0">
                <a:latin typeface="Gotham Bold" pitchFamily="50" charset="0"/>
              </a:rPr>
              <a:t>Strategies for </a:t>
            </a:r>
            <a:br>
              <a:rPr lang="en-US" sz="3600" dirty="0">
                <a:latin typeface="Gotham Bold" pitchFamily="50" charset="0"/>
              </a:rPr>
            </a:br>
            <a:r>
              <a:rPr lang="en-US" sz="3600" dirty="0">
                <a:latin typeface="Gotham Bold" pitchFamily="50" charset="0"/>
              </a:rPr>
              <a:t>Boundary Management</a:t>
            </a:r>
          </a:p>
        </p:txBody>
      </p:sp>
      <p:sp>
        <p:nvSpPr>
          <p:cNvPr id="8" name="TextBox 7">
            <a:extLst>
              <a:ext uri="{FF2B5EF4-FFF2-40B4-BE49-F238E27FC236}">
                <a16:creationId xmlns:a16="http://schemas.microsoft.com/office/drawing/2014/main" id="{66021D83-A379-CC82-95CF-1F1BE4B30CE9}"/>
              </a:ext>
            </a:extLst>
          </p:cNvPr>
          <p:cNvSpPr txBox="1"/>
          <p:nvPr/>
        </p:nvSpPr>
        <p:spPr>
          <a:xfrm>
            <a:off x="2642151" y="6402637"/>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pic>
        <p:nvPicPr>
          <p:cNvPr id="11" name="Online Media 10" title="Psychological Detachment: Setting Boundaries">
            <a:hlinkClick r:id="" action="ppaction://media"/>
            <a:extLst>
              <a:ext uri="{FF2B5EF4-FFF2-40B4-BE49-F238E27FC236}">
                <a16:creationId xmlns:a16="http://schemas.microsoft.com/office/drawing/2014/main" id="{CD09F317-2383-3679-0DA6-33A752982A43}"/>
              </a:ext>
            </a:extLst>
          </p:cNvPr>
          <p:cNvPicPr>
            <a:picLocks noRot="1" noChangeAspect="1"/>
          </p:cNvPicPr>
          <p:nvPr>
            <a:videoFile r:link="rId1"/>
          </p:nvPr>
        </p:nvPicPr>
        <p:blipFill>
          <a:blip r:embed="rId6"/>
          <a:stretch>
            <a:fillRect/>
          </a:stretch>
        </p:blipFill>
        <p:spPr>
          <a:xfrm>
            <a:off x="2270539" y="1690688"/>
            <a:ext cx="7572483" cy="4278453"/>
          </a:xfrm>
          <a:prstGeom prst="rect">
            <a:avLst/>
          </a:prstGeom>
        </p:spPr>
      </p:pic>
      <p:sp>
        <p:nvSpPr>
          <p:cNvPr id="6" name="TextBox 5">
            <a:extLst>
              <a:ext uri="{FF2B5EF4-FFF2-40B4-BE49-F238E27FC236}">
                <a16:creationId xmlns:a16="http://schemas.microsoft.com/office/drawing/2014/main" id="{E85E11E6-CE08-EF0D-7B42-097633B20812}"/>
              </a:ext>
            </a:extLst>
          </p:cNvPr>
          <p:cNvSpPr txBox="1"/>
          <p:nvPr/>
        </p:nvSpPr>
        <p:spPr>
          <a:xfrm>
            <a:off x="1952860" y="6023034"/>
            <a:ext cx="7890162" cy="369332"/>
          </a:xfrm>
          <a:prstGeom prst="rect">
            <a:avLst/>
          </a:prstGeom>
          <a:noFill/>
        </p:spPr>
        <p:txBody>
          <a:bodyPr wrap="square">
            <a:spAutoFit/>
          </a:bodyPr>
          <a:lstStyle/>
          <a:p>
            <a:pPr algn="ctr"/>
            <a:r>
              <a:rPr lang="en-US" dirty="0">
                <a:solidFill>
                  <a:srgbClr val="004F71"/>
                </a:solidFill>
                <a:latin typeface="Gotham Medium" pitchFamily="2" charset="0"/>
                <a:hlinkClick r:id="rId7"/>
              </a:rPr>
              <a:t>https://www.youtube.com/watch?v=U5mjprrK-XQ</a:t>
            </a:r>
            <a:r>
              <a:rPr lang="en-US" dirty="0">
                <a:solidFill>
                  <a:srgbClr val="004F71"/>
                </a:solidFill>
                <a:latin typeface="Gotham Medium" pitchFamily="2" charset="0"/>
              </a:rPr>
              <a:t> </a:t>
            </a:r>
          </a:p>
        </p:txBody>
      </p:sp>
    </p:spTree>
    <p:extLst>
      <p:ext uri="{BB962C8B-B14F-4D97-AF65-F5344CB8AC3E}">
        <p14:creationId xmlns:p14="http://schemas.microsoft.com/office/powerpoint/2010/main" val="2662142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11"/>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11"/>
                </p:tgtEl>
              </p:cMediaNode>
            </p:video>
            <p:seq concurrent="1" nextAc="seek">
              <p:cTn id="8" restart="whenNotActive" fill="hold" evtFilter="cancelBubble" nodeType="interactiveSeq">
                <p:stCondLst>
                  <p:cond evt="onClick" delay="0">
                    <p:tgtEl>
                      <p:spTgt spid="11"/>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11"/>
                                        </p:tgtEl>
                                      </p:cBhvr>
                                    </p:cmd>
                                  </p:childTnLst>
                                </p:cTn>
                              </p:par>
                            </p:childTnLst>
                          </p:cTn>
                        </p:par>
                      </p:childTnLst>
                    </p:cTn>
                  </p:par>
                </p:childTnLst>
              </p:cTn>
              <p:nextCondLst>
                <p:cond evt="onClick" delay="0">
                  <p:tgtEl>
                    <p:spTgt spid="11"/>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304611c7-b834-4876-a5e6-7499996ddc78" xsi:nil="true"/>
    <Number xmlns="5e3f80e7-3e98-481c-af15-c8743e5934b5" xsi:nil="true"/>
    <lcf76f155ced4ddcb4097134ff3c332f xmlns="5e3f80e7-3e98-481c-af15-c8743e5934b5">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B1BD77A659F3D4690DAB5EFAEECA05C" ma:contentTypeVersion="18" ma:contentTypeDescription="Create a new document." ma:contentTypeScope="" ma:versionID="6a6eae1a492bad0c786c8cf4577b03e3">
  <xsd:schema xmlns:xsd="http://www.w3.org/2001/XMLSchema" xmlns:xs="http://www.w3.org/2001/XMLSchema" xmlns:p="http://schemas.microsoft.com/office/2006/metadata/properties" xmlns:ns2="5e3f80e7-3e98-481c-af15-c8743e5934b5" xmlns:ns3="304611c7-b834-4876-a5e6-7499996ddc78" targetNamespace="http://schemas.microsoft.com/office/2006/metadata/properties" ma:root="true" ma:fieldsID="bda20e6cb9dce9580b955bff9826aba6" ns2:_="" ns3:_="">
    <xsd:import namespace="5e3f80e7-3e98-481c-af15-c8743e5934b5"/>
    <xsd:import namespace="304611c7-b834-4876-a5e6-7499996ddc7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Number" minOccurs="0"/>
                <xsd:element ref="ns2:MediaLengthInSeconds" minOccurs="0"/>
                <xsd:element ref="ns2:MediaServiceLocation"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3f80e7-3e98-481c-af15-c8743e5934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ed757968-b5e0-43bf-af52-13bc706514c3"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Number" ma:index="22" nillable="true" ma:displayName="Number" ma:format="Dropdown" ma:internalName="Number" ma:percentage="FALSE">
      <xsd:simpleType>
        <xsd:restriction base="dms:Number"/>
      </xsd:simpleType>
    </xsd:element>
    <xsd:element name="MediaLengthInSeconds" ma:index="23" nillable="true" ma:displayName="MediaLengthInSeconds" ma:hidden="true" ma:internalName="MediaLengthInSeconds" ma:readOnly="true">
      <xsd:simpleType>
        <xsd:restriction base="dms:Unknown"/>
      </xsd:simple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04611c7-b834-4876-a5e6-7499996ddc7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9fcb05b3-adcd-4dad-b11d-9be55efcd715}" ma:internalName="TaxCatchAll" ma:showField="CatchAllData" ma:web="304611c7-b834-4876-a5e6-7499996ddc7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27D957D-7D13-4D39-AD2B-D6B24368BA01}">
  <ds:schemaRefs>
    <ds:schemaRef ds:uri="http://schemas.microsoft.com/sharepoint/v3/contenttype/forms"/>
  </ds:schemaRefs>
</ds:datastoreItem>
</file>

<file path=customXml/itemProps2.xml><?xml version="1.0" encoding="utf-8"?>
<ds:datastoreItem xmlns:ds="http://schemas.openxmlformats.org/officeDocument/2006/customXml" ds:itemID="{495B5778-60BE-4403-BD4C-9058F2B46EE6}">
  <ds:schemaRefs>
    <ds:schemaRef ds:uri="http://www.w3.org/XML/1998/namespace"/>
    <ds:schemaRef ds:uri="http://purl.org/dc/elements/1.1/"/>
    <ds:schemaRef ds:uri="http://purl.org/dc/dcmitype/"/>
    <ds:schemaRef ds:uri="http://schemas.openxmlformats.org/package/2006/metadata/core-properties"/>
    <ds:schemaRef ds:uri="http://schemas.microsoft.com/office/2006/documentManagement/types"/>
    <ds:schemaRef ds:uri="5e3f80e7-3e98-481c-af15-c8743e5934b5"/>
    <ds:schemaRef ds:uri="304611c7-b834-4876-a5e6-7499996ddc78"/>
    <ds:schemaRef ds:uri="http://purl.org/dc/terms/"/>
    <ds:schemaRef ds:uri="http://schemas.microsoft.com/office/infopath/2007/PartnerControls"/>
    <ds:schemaRef ds:uri="http://schemas.microsoft.com/office/2006/metadata/properties"/>
  </ds:schemaRefs>
</ds:datastoreItem>
</file>

<file path=customXml/itemProps3.xml><?xml version="1.0" encoding="utf-8"?>
<ds:datastoreItem xmlns:ds="http://schemas.openxmlformats.org/officeDocument/2006/customXml" ds:itemID="{31EC05B4-77C6-4DF3-AE64-DDC17185117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e3f80e7-3e98-481c-af15-c8743e5934b5"/>
    <ds:schemaRef ds:uri="304611c7-b834-4876-a5e6-7499996ddc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21924</TotalTime>
  <Words>1231</Words>
  <Application>Microsoft Macintosh PowerPoint</Application>
  <PresentationFormat>Widescreen</PresentationFormat>
  <Paragraphs>131</Paragraphs>
  <Slides>15</Slides>
  <Notes>14</Notes>
  <HiddenSlides>0</HiddenSlides>
  <MMClips>1</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Calibri</vt:lpstr>
      <vt:lpstr>Calibri Light</vt:lpstr>
      <vt:lpstr>Gotham Black</vt:lpstr>
      <vt:lpstr>Gotham Bold</vt:lpstr>
      <vt:lpstr>Gotham Medium</vt:lpstr>
      <vt:lpstr>Gotham Thin</vt:lpstr>
      <vt:lpstr>Office Theme</vt:lpstr>
      <vt:lpstr>Renew My Mind: Psychological Detachment</vt:lpstr>
      <vt:lpstr>Important  Disclosures</vt:lpstr>
      <vt:lpstr>Are you signed  up to RenewU?</vt:lpstr>
      <vt:lpstr>Objectives</vt:lpstr>
      <vt:lpstr>What is Psychological Detachment?</vt:lpstr>
      <vt:lpstr>PowerPoint Presentation</vt:lpstr>
      <vt:lpstr>What are Psychological Detachment Practices?</vt:lpstr>
      <vt:lpstr>Strategies for Implementing  Psychological Detachment </vt:lpstr>
      <vt:lpstr>Strategies for  Boundary Management</vt:lpstr>
      <vt:lpstr>Psychological Detachment: Boundary Management Areas</vt:lpstr>
      <vt:lpstr>Boundary Management  Self-Assessment</vt:lpstr>
      <vt:lpstr>Small Group Discussion</vt:lpstr>
      <vt:lpstr>Conclusion</vt:lpstr>
      <vt:lpstr>Please Complete the Post-session Survey</vt:lpstr>
      <vt:lpstr>Disclosure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Renew My Mind: Template</dc:title>
  <dc:creator>Monica Bailey</dc:creator>
  <cp:lastModifiedBy>Karla Rosario</cp:lastModifiedBy>
  <cp:revision>17</cp:revision>
  <dcterms:created xsi:type="dcterms:W3CDTF">2023-07-29T19:26:57Z</dcterms:created>
  <dcterms:modified xsi:type="dcterms:W3CDTF">2024-01-08T23:44:29Z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0x0101004B1BD77A659F3D4690DAB5EFAEECA05C</vt:lpwstr>
  </property>
  <property fmtid="{D5CDD505-2E9C-101B-9397-08002B2CF9AE}" pid="3" name="MediaServiceImageTags">
    <vt:lpwstr/>
  </property>
</Properties>
</file>