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omments/modernComment_106_B88424C2.xml" ContentType="application/vnd.ms-powerpoint.comments+xml"/>
  <Override PartName="/ppt/notesSlides/notesSlide2.xml" ContentType="application/vnd.openxmlformats-officedocument.presentationml.notesSlide+xml"/>
  <Override PartName="/ppt/comments/modernComment_132_C9378434.xml" ContentType="application/vnd.ms-powerpoint.comments+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comments/modernComment_14D_72399A15.xml" ContentType="application/vnd.ms-powerpoint.comments+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27"/>
  </p:notesMasterIdLst>
  <p:sldIdLst>
    <p:sldId id="256" r:id="rId5"/>
    <p:sldId id="262" r:id="rId6"/>
    <p:sldId id="306" r:id="rId7"/>
    <p:sldId id="295" r:id="rId8"/>
    <p:sldId id="267" r:id="rId9"/>
    <p:sldId id="297" r:id="rId10"/>
    <p:sldId id="336" r:id="rId11"/>
    <p:sldId id="337" r:id="rId12"/>
    <p:sldId id="338" r:id="rId13"/>
    <p:sldId id="339" r:id="rId14"/>
    <p:sldId id="333" r:id="rId15"/>
    <p:sldId id="307" r:id="rId16"/>
    <p:sldId id="301" r:id="rId17"/>
    <p:sldId id="341" r:id="rId18"/>
    <p:sldId id="264" r:id="rId19"/>
    <p:sldId id="309" r:id="rId20"/>
    <p:sldId id="265" r:id="rId21"/>
    <p:sldId id="305" r:id="rId22"/>
    <p:sldId id="324" r:id="rId23"/>
    <p:sldId id="340" r:id="rId24"/>
    <p:sldId id="308" r:id="rId25"/>
    <p:sldId id="304" r:id="rId2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DFF4000E-9C5D-0030-DECB-BD634CE036F8}" name="Monica Bailey" initials="MB" userId="S::mo803649@ucf.edu::074aace1-a02f-4b32-b10d-0f0d559392d2"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4F71"/>
    <a:srgbClr val="00968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E10F826-FEF1-437B-B262-E3D7BBCC1FE4}" v="66" dt="2023-12-11T14:13:45.044"/>
    <p1510:client id="{2EE58C46-253B-CB42-8728-1723484D3878}" v="1" dt="2023-12-11T16:30:14.900"/>
    <p1510:client id="{9D4478A9-A021-46F8-8DA8-58A1F5E88E47}" v="1" dt="2023-12-11T16:28:07.40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9829" autoAdjust="0"/>
    <p:restoredTop sz="78770"/>
  </p:normalViewPr>
  <p:slideViewPr>
    <p:cSldViewPr snapToGrid="0">
      <p:cViewPr varScale="1">
        <p:scale>
          <a:sx n="92" d="100"/>
          <a:sy n="92" d="100"/>
        </p:scale>
        <p:origin x="1176" y="17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34" Type="http://schemas.microsoft.com/office/2018/10/relationships/authors" Target="author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microsoft.com/office/2015/10/relationships/revisionInfo" Target="revisionInfo.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microsoft.com/office/2016/11/relationships/changesInfo" Target="changesInfos/changesInfo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presProps" Target="presProp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notesMaster" Target="notesMasters/notesMaster1.xml"/><Relationship Id="rId30" Type="http://schemas.openxmlformats.org/officeDocument/2006/relationships/theme" Target="theme/theme1.xml"/><Relationship Id="rId8" Type="http://schemas.openxmlformats.org/officeDocument/2006/relationships/slide" Target="slides/slide4.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Karla Rosario" userId="S::ka979425@ucf.edu::003cb3b7-bc10-4f02-a2b7-728ff5158fe3" providerId="AD" clId="Web-{9D4478A9-A021-46F8-8DA8-58A1F5E88E47}"/>
    <pc:docChg chg="modSld">
      <pc:chgData name="Karla Rosario" userId="S::ka979425@ucf.edu::003cb3b7-bc10-4f02-a2b7-728ff5158fe3" providerId="AD" clId="Web-{9D4478A9-A021-46F8-8DA8-58A1F5E88E47}" dt="2023-12-11T16:28:07.409" v="0"/>
      <pc:docMkLst>
        <pc:docMk/>
      </pc:docMkLst>
      <pc:sldChg chg="addSp">
        <pc:chgData name="Karla Rosario" userId="S::ka979425@ucf.edu::003cb3b7-bc10-4f02-a2b7-728ff5158fe3" providerId="AD" clId="Web-{9D4478A9-A021-46F8-8DA8-58A1F5E88E47}" dt="2023-12-11T16:28:07.409" v="0"/>
        <pc:sldMkLst>
          <pc:docMk/>
          <pc:sldMk cId="3095667906" sldId="262"/>
        </pc:sldMkLst>
        <pc:spChg chg="add">
          <ac:chgData name="Karla Rosario" userId="S::ka979425@ucf.edu::003cb3b7-bc10-4f02-a2b7-728ff5158fe3" providerId="AD" clId="Web-{9D4478A9-A021-46F8-8DA8-58A1F5E88E47}" dt="2023-12-11T16:28:07.409" v="0"/>
          <ac:spMkLst>
            <pc:docMk/>
            <pc:sldMk cId="3095667906" sldId="262"/>
            <ac:spMk id="7" creationId="{7A463AEC-BB63-CEB4-4CF7-376FEA923617}"/>
          </ac:spMkLst>
        </pc:spChg>
        <pc:picChg chg="add">
          <ac:chgData name="Karla Rosario" userId="S::ka979425@ucf.edu::003cb3b7-bc10-4f02-a2b7-728ff5158fe3" providerId="AD" clId="Web-{9D4478A9-A021-46F8-8DA8-58A1F5E88E47}" dt="2023-12-11T16:28:07.409" v="0"/>
          <ac:picMkLst>
            <pc:docMk/>
            <pc:sldMk cId="3095667906" sldId="262"/>
            <ac:picMk id="5" creationId="{29F08645-FBF6-6FA4-EE61-626862CB8D65}"/>
          </ac:picMkLst>
        </pc:picChg>
      </pc:sldChg>
    </pc:docChg>
  </pc:docChgLst>
  <pc:docChgLst>
    <pc:chgData name="Karla Rosario" userId="003cb3b7-bc10-4f02-a2b7-728ff5158fe3" providerId="ADAL" clId="{2EE58C46-253B-CB42-8728-1723484D3878}"/>
    <pc:docChg chg="custSel modSld">
      <pc:chgData name="Karla Rosario" userId="003cb3b7-bc10-4f02-a2b7-728ff5158fe3" providerId="ADAL" clId="{2EE58C46-253B-CB42-8728-1723484D3878}" dt="2023-12-11T16:32:41.137" v="40"/>
      <pc:docMkLst>
        <pc:docMk/>
      </pc:docMkLst>
      <pc:sldChg chg="modSp mod modCm">
        <pc:chgData name="Karla Rosario" userId="003cb3b7-bc10-4f02-a2b7-728ff5158fe3" providerId="ADAL" clId="{2EE58C46-253B-CB42-8728-1723484D3878}" dt="2023-12-11T16:30:04.192" v="2"/>
        <pc:sldMkLst>
          <pc:docMk/>
          <pc:sldMk cId="3095667906" sldId="262"/>
        </pc:sldMkLst>
        <pc:spChg chg="mod">
          <ac:chgData name="Karla Rosario" userId="003cb3b7-bc10-4f02-a2b7-728ff5158fe3" providerId="ADAL" clId="{2EE58C46-253B-CB42-8728-1723484D3878}" dt="2023-12-11T16:30:00.799" v="1" actId="1076"/>
          <ac:spMkLst>
            <pc:docMk/>
            <pc:sldMk cId="3095667906" sldId="262"/>
            <ac:spMk id="4" creationId="{932184D3-4D8B-3FD3-B46A-512F5B4CA80D}"/>
          </ac:spMkLst>
        </pc:spChg>
        <pc:picChg chg="mod">
          <ac:chgData name="Karla Rosario" userId="003cb3b7-bc10-4f02-a2b7-728ff5158fe3" providerId="ADAL" clId="{2EE58C46-253B-CB42-8728-1723484D3878}" dt="2023-12-11T16:29:57.332" v="0" actId="1076"/>
          <ac:picMkLst>
            <pc:docMk/>
            <pc:sldMk cId="3095667906" sldId="262"/>
            <ac:picMk id="5" creationId="{29F08645-FBF6-6FA4-EE61-626862CB8D65}"/>
          </ac:picMkLst>
        </pc:picChg>
        <pc:extLst>
          <p:ext xmlns:p="http://schemas.openxmlformats.org/presentationml/2006/main" uri="{D6D511B9-2390-475A-947B-AFAB55BFBCF1}">
            <pc226:cmChg xmlns:pc226="http://schemas.microsoft.com/office/powerpoint/2022/06/main/command" chg="mod">
              <pc226:chgData name="Karla Rosario" userId="003cb3b7-bc10-4f02-a2b7-728ff5158fe3" providerId="ADAL" clId="{2EE58C46-253B-CB42-8728-1723484D3878}" dt="2023-12-11T16:30:04.192" v="2"/>
              <pc2:cmMkLst xmlns:pc2="http://schemas.microsoft.com/office/powerpoint/2019/9/main/command">
                <pc:docMk/>
                <pc:sldMk cId="3095667906" sldId="262"/>
                <pc2:cmMk id="{A48A4247-B52B-427B-B2F5-D8B00C206710}"/>
              </pc2:cmMkLst>
            </pc226:cmChg>
          </p:ext>
        </pc:extLst>
      </pc:sldChg>
      <pc:sldChg chg="addSp delSp modSp mod modCm">
        <pc:chgData name="Karla Rosario" userId="003cb3b7-bc10-4f02-a2b7-728ff5158fe3" providerId="ADAL" clId="{2EE58C46-253B-CB42-8728-1723484D3878}" dt="2023-12-11T16:30:31.422" v="8"/>
        <pc:sldMkLst>
          <pc:docMk/>
          <pc:sldMk cId="3375858740" sldId="306"/>
        </pc:sldMkLst>
        <pc:picChg chg="del">
          <ac:chgData name="Karla Rosario" userId="003cb3b7-bc10-4f02-a2b7-728ff5158fe3" providerId="ADAL" clId="{2EE58C46-253B-CB42-8728-1723484D3878}" dt="2023-12-11T16:30:06.825" v="3" actId="478"/>
          <ac:picMkLst>
            <pc:docMk/>
            <pc:sldMk cId="3375858740" sldId="306"/>
            <ac:picMk id="8" creationId="{DCDF0D68-B5EA-59CC-FE2F-1B732B67C0CC}"/>
          </ac:picMkLst>
        </pc:picChg>
        <pc:picChg chg="add mod">
          <ac:chgData name="Karla Rosario" userId="003cb3b7-bc10-4f02-a2b7-728ff5158fe3" providerId="ADAL" clId="{2EE58C46-253B-CB42-8728-1723484D3878}" dt="2023-12-11T16:30:25.371" v="7" actId="14100"/>
          <ac:picMkLst>
            <pc:docMk/>
            <pc:sldMk cId="3375858740" sldId="306"/>
            <ac:picMk id="9" creationId="{C28591A2-4363-2FEF-154E-B9D972399D5F}"/>
          </ac:picMkLst>
        </pc:picChg>
        <pc:extLst>
          <p:ext xmlns:p="http://schemas.openxmlformats.org/presentationml/2006/main" uri="{D6D511B9-2390-475A-947B-AFAB55BFBCF1}">
            <pc226:cmChg xmlns:pc226="http://schemas.microsoft.com/office/powerpoint/2022/06/main/command" chg="mod">
              <pc226:chgData name="Karla Rosario" userId="003cb3b7-bc10-4f02-a2b7-728ff5158fe3" providerId="ADAL" clId="{2EE58C46-253B-CB42-8728-1723484D3878}" dt="2023-12-11T16:30:31.422" v="8"/>
              <pc2:cmMkLst xmlns:pc2="http://schemas.microsoft.com/office/powerpoint/2019/9/main/command">
                <pc:docMk/>
                <pc:sldMk cId="3375858740" sldId="306"/>
                <pc2:cmMk id="{7EE83BBE-6514-4375-8810-1F6D90CFA142}"/>
              </pc2:cmMkLst>
            </pc226:cmChg>
          </p:ext>
        </pc:extLst>
      </pc:sldChg>
      <pc:sldChg chg="modCm modNotesTx">
        <pc:chgData name="Karla Rosario" userId="003cb3b7-bc10-4f02-a2b7-728ff5158fe3" providerId="ADAL" clId="{2EE58C46-253B-CB42-8728-1723484D3878}" dt="2023-12-11T16:32:41.137" v="40"/>
        <pc:sldMkLst>
          <pc:docMk/>
          <pc:sldMk cId="1916377621" sldId="333"/>
        </pc:sldMkLst>
        <pc:extLst>
          <p:ext xmlns:p="http://schemas.openxmlformats.org/presentationml/2006/main" uri="{D6D511B9-2390-475A-947B-AFAB55BFBCF1}">
            <pc226:cmChg xmlns:pc226="http://schemas.microsoft.com/office/powerpoint/2022/06/main/command" chg="mod">
              <pc226:chgData name="Karla Rosario" userId="003cb3b7-bc10-4f02-a2b7-728ff5158fe3" providerId="ADAL" clId="{2EE58C46-253B-CB42-8728-1723484D3878}" dt="2023-12-11T16:32:41.137" v="40"/>
              <pc2:cmMkLst xmlns:pc2="http://schemas.microsoft.com/office/powerpoint/2019/9/main/command">
                <pc:docMk/>
                <pc:sldMk cId="1916377621" sldId="333"/>
                <pc2:cmMk id="{156BD113-8357-4960-B2ED-1A8E1440F9BA}"/>
              </pc2:cmMkLst>
            </pc226:cmChg>
          </p:ext>
        </pc:extLst>
      </pc:sldChg>
    </pc:docChg>
  </pc:docChgLst>
  <pc:docChgLst>
    <pc:chgData name="Monica Bailey" userId="S::mo803649@ucf.edu::074aace1-a02f-4b32-b10d-0f0d559392d2" providerId="AD" clId="Web-{1E10F826-FEF1-437B-B262-E3D7BBCC1FE4}"/>
    <pc:docChg chg="mod modSld">
      <pc:chgData name="Monica Bailey" userId="S::mo803649@ucf.edu::074aace1-a02f-4b32-b10d-0f0d559392d2" providerId="AD" clId="Web-{1E10F826-FEF1-437B-B262-E3D7BBCC1FE4}" dt="2023-12-11T14:13:45.044" v="57" actId="1076"/>
      <pc:docMkLst>
        <pc:docMk/>
      </pc:docMkLst>
      <pc:sldChg chg="addCm">
        <pc:chgData name="Monica Bailey" userId="S::mo803649@ucf.edu::074aace1-a02f-4b32-b10d-0f0d559392d2" providerId="AD" clId="Web-{1E10F826-FEF1-437B-B262-E3D7BBCC1FE4}" dt="2023-12-11T14:01:19.884" v="1"/>
        <pc:sldMkLst>
          <pc:docMk/>
          <pc:sldMk cId="3095667906" sldId="262"/>
        </pc:sldMkLst>
        <pc:extLst>
          <p:ext xmlns:p="http://schemas.openxmlformats.org/presentationml/2006/main" uri="{D6D511B9-2390-475A-947B-AFAB55BFBCF1}">
            <pc226:cmChg xmlns:pc226="http://schemas.microsoft.com/office/powerpoint/2022/06/main/command" chg="add">
              <pc226:chgData name="Monica Bailey" userId="S::mo803649@ucf.edu::074aace1-a02f-4b32-b10d-0f0d559392d2" providerId="AD" clId="Web-{1E10F826-FEF1-437B-B262-E3D7BBCC1FE4}" dt="2023-12-11T14:01:19.884" v="1"/>
              <pc2:cmMkLst xmlns:pc2="http://schemas.microsoft.com/office/powerpoint/2019/9/main/command">
                <pc:docMk/>
                <pc:sldMk cId="3095667906" sldId="262"/>
                <pc2:cmMk id="{A48A4247-B52B-427B-B2F5-D8B00C206710}"/>
              </pc2:cmMkLst>
            </pc226:cmChg>
          </p:ext>
        </pc:extLst>
      </pc:sldChg>
      <pc:sldChg chg="modSp">
        <pc:chgData name="Monica Bailey" userId="S::mo803649@ucf.edu::074aace1-a02f-4b32-b10d-0f0d559392d2" providerId="AD" clId="Web-{1E10F826-FEF1-437B-B262-E3D7BBCC1FE4}" dt="2023-12-11T14:02:20.558" v="4" actId="1076"/>
        <pc:sldMkLst>
          <pc:docMk/>
          <pc:sldMk cId="192338118" sldId="267"/>
        </pc:sldMkLst>
        <pc:spChg chg="mod">
          <ac:chgData name="Monica Bailey" userId="S::mo803649@ucf.edu::074aace1-a02f-4b32-b10d-0f0d559392d2" providerId="AD" clId="Web-{1E10F826-FEF1-437B-B262-E3D7BBCC1FE4}" dt="2023-12-11T14:02:20.558" v="4" actId="1076"/>
          <ac:spMkLst>
            <pc:docMk/>
            <pc:sldMk cId="192338118" sldId="267"/>
            <ac:spMk id="5" creationId="{8CBA582B-58DB-D90B-C2AE-B6FFDD4ADC9A}"/>
          </ac:spMkLst>
        </pc:spChg>
        <pc:spChg chg="mod">
          <ac:chgData name="Monica Bailey" userId="S::mo803649@ucf.edu::074aace1-a02f-4b32-b10d-0f0d559392d2" providerId="AD" clId="Web-{1E10F826-FEF1-437B-B262-E3D7BBCC1FE4}" dt="2023-12-11T14:02:06.776" v="3" actId="20577"/>
          <ac:spMkLst>
            <pc:docMk/>
            <pc:sldMk cId="192338118" sldId="267"/>
            <ac:spMk id="11" creationId="{5E7AA37F-2E01-F496-2847-1D0EC34F330A}"/>
          </ac:spMkLst>
        </pc:spChg>
      </pc:sldChg>
      <pc:sldChg chg="addCm">
        <pc:chgData name="Monica Bailey" userId="S::mo803649@ucf.edu::074aace1-a02f-4b32-b10d-0f0d559392d2" providerId="AD" clId="Web-{1E10F826-FEF1-437B-B262-E3D7BBCC1FE4}" dt="2023-12-11T14:01:40.525" v="2"/>
        <pc:sldMkLst>
          <pc:docMk/>
          <pc:sldMk cId="3375858740" sldId="306"/>
        </pc:sldMkLst>
        <pc:extLst>
          <p:ext xmlns:p="http://schemas.openxmlformats.org/presentationml/2006/main" uri="{D6D511B9-2390-475A-947B-AFAB55BFBCF1}">
            <pc226:cmChg xmlns:pc226="http://schemas.microsoft.com/office/powerpoint/2022/06/main/command" chg="add">
              <pc226:chgData name="Monica Bailey" userId="S::mo803649@ucf.edu::074aace1-a02f-4b32-b10d-0f0d559392d2" providerId="AD" clId="Web-{1E10F826-FEF1-437B-B262-E3D7BBCC1FE4}" dt="2023-12-11T14:01:40.525" v="2"/>
              <pc2:cmMkLst xmlns:pc2="http://schemas.microsoft.com/office/powerpoint/2019/9/main/command">
                <pc:docMk/>
                <pc:sldMk cId="3375858740" sldId="306"/>
                <pc2:cmMk id="{7EE83BBE-6514-4375-8810-1F6D90CFA142}"/>
              </pc2:cmMkLst>
            </pc226:cmChg>
          </p:ext>
        </pc:extLst>
      </pc:sldChg>
      <pc:sldChg chg="addSp delSp modSp">
        <pc:chgData name="Monica Bailey" userId="S::mo803649@ucf.edu::074aace1-a02f-4b32-b10d-0f0d559392d2" providerId="AD" clId="Web-{1E10F826-FEF1-437B-B262-E3D7BBCC1FE4}" dt="2023-12-11T14:13:45.044" v="57" actId="1076"/>
        <pc:sldMkLst>
          <pc:docMk/>
          <pc:sldMk cId="1170427483" sldId="309"/>
        </pc:sldMkLst>
        <pc:spChg chg="mod">
          <ac:chgData name="Monica Bailey" userId="S::mo803649@ucf.edu::074aace1-a02f-4b32-b10d-0f0d559392d2" providerId="AD" clId="Web-{1E10F826-FEF1-437B-B262-E3D7BBCC1FE4}" dt="2023-12-11T14:13:45.044" v="57" actId="1076"/>
          <ac:spMkLst>
            <pc:docMk/>
            <pc:sldMk cId="1170427483" sldId="309"/>
            <ac:spMk id="6" creationId="{664920F2-6ADE-9822-B333-ECD523F9EEC5}"/>
          </ac:spMkLst>
        </pc:spChg>
        <pc:spChg chg="add mod ord">
          <ac:chgData name="Monica Bailey" userId="S::mo803649@ucf.edu::074aace1-a02f-4b32-b10d-0f0d559392d2" providerId="AD" clId="Web-{1E10F826-FEF1-437B-B262-E3D7BBCC1FE4}" dt="2023-12-11T14:13:09.653" v="50"/>
          <ac:spMkLst>
            <pc:docMk/>
            <pc:sldMk cId="1170427483" sldId="309"/>
            <ac:spMk id="7" creationId="{39E55021-6F34-215A-68FA-E1109B7874EC}"/>
          </ac:spMkLst>
        </pc:spChg>
        <pc:picChg chg="add mod ord">
          <ac:chgData name="Monica Bailey" userId="S::mo803649@ucf.edu::074aace1-a02f-4b32-b10d-0f0d559392d2" providerId="AD" clId="Web-{1E10F826-FEF1-437B-B262-E3D7BBCC1FE4}" dt="2023-12-11T14:12:07.808" v="37" actId="1076"/>
          <ac:picMkLst>
            <pc:docMk/>
            <pc:sldMk cId="1170427483" sldId="309"/>
            <ac:picMk id="5" creationId="{43A50495-4A4B-34A7-B966-C0D4A13A7EFE}"/>
          </ac:picMkLst>
        </pc:picChg>
        <pc:picChg chg="del">
          <ac:chgData name="Monica Bailey" userId="S::mo803649@ucf.edu::074aace1-a02f-4b32-b10d-0f0d559392d2" providerId="AD" clId="Web-{1E10F826-FEF1-437B-B262-E3D7BBCC1FE4}" dt="2023-12-11T14:12:03.120" v="36"/>
          <ac:picMkLst>
            <pc:docMk/>
            <pc:sldMk cId="1170427483" sldId="309"/>
            <ac:picMk id="11" creationId="{CFDC36CC-6A6E-BCDA-2663-6CA44050317F}"/>
          </ac:picMkLst>
        </pc:picChg>
        <pc:picChg chg="mod">
          <ac:chgData name="Monica Bailey" userId="S::mo803649@ucf.edu::074aace1-a02f-4b32-b10d-0f0d559392d2" providerId="AD" clId="Web-{1E10F826-FEF1-437B-B262-E3D7BBCC1FE4}" dt="2023-12-11T14:13:15.184" v="51" actId="1076"/>
          <ac:picMkLst>
            <pc:docMk/>
            <pc:sldMk cId="1170427483" sldId="309"/>
            <ac:picMk id="15" creationId="{153AF498-4470-7437-82E0-2B5A696812EA}"/>
          </ac:picMkLst>
        </pc:picChg>
      </pc:sldChg>
      <pc:sldChg chg="modSp addCm">
        <pc:chgData name="Monica Bailey" userId="S::mo803649@ucf.edu::074aace1-a02f-4b32-b10d-0f0d559392d2" providerId="AD" clId="Web-{1E10F826-FEF1-437B-B262-E3D7BBCC1FE4}" dt="2023-12-11T14:09:41.366" v="25"/>
        <pc:sldMkLst>
          <pc:docMk/>
          <pc:sldMk cId="1916377621" sldId="333"/>
        </pc:sldMkLst>
        <pc:spChg chg="mod">
          <ac:chgData name="Monica Bailey" userId="S::mo803649@ucf.edu::074aace1-a02f-4b32-b10d-0f0d559392d2" providerId="AD" clId="Web-{1E10F826-FEF1-437B-B262-E3D7BBCC1FE4}" dt="2023-12-11T14:07:25.113" v="23" actId="20577"/>
          <ac:spMkLst>
            <pc:docMk/>
            <pc:sldMk cId="1916377621" sldId="333"/>
            <ac:spMk id="4" creationId="{1BBB55A8-7E1A-FCE7-BD6F-7CD536D22E44}"/>
          </ac:spMkLst>
        </pc:spChg>
        <pc:spChg chg="mod">
          <ac:chgData name="Monica Bailey" userId="S::mo803649@ucf.edu::074aace1-a02f-4b32-b10d-0f0d559392d2" providerId="AD" clId="Web-{1E10F826-FEF1-437B-B262-E3D7BBCC1FE4}" dt="2023-12-11T14:07:39.191" v="24" actId="1076"/>
          <ac:spMkLst>
            <pc:docMk/>
            <pc:sldMk cId="1916377621" sldId="333"/>
            <ac:spMk id="14" creationId="{97FC5186-3C54-3337-C5E4-13B0E6184F21}"/>
          </ac:spMkLst>
        </pc:spChg>
        <pc:spChg chg="mod">
          <ac:chgData name="Monica Bailey" userId="S::mo803649@ucf.edu::074aace1-a02f-4b32-b10d-0f0d559392d2" providerId="AD" clId="Web-{1E10F826-FEF1-437B-B262-E3D7BBCC1FE4}" dt="2023-12-11T14:07:08.237" v="20" actId="1076"/>
          <ac:spMkLst>
            <pc:docMk/>
            <pc:sldMk cId="1916377621" sldId="333"/>
            <ac:spMk id="19" creationId="{07EE260E-3BA1-AF33-C28E-5E0CA489CA59}"/>
          </ac:spMkLst>
        </pc:spChg>
        <pc:picChg chg="mod">
          <ac:chgData name="Monica Bailey" userId="S::mo803649@ucf.edu::074aace1-a02f-4b32-b10d-0f0d559392d2" providerId="AD" clId="Web-{1E10F826-FEF1-437B-B262-E3D7BBCC1FE4}" dt="2023-12-11T14:06:58.096" v="18" actId="1076"/>
          <ac:picMkLst>
            <pc:docMk/>
            <pc:sldMk cId="1916377621" sldId="333"/>
            <ac:picMk id="3" creationId="{1B9B8FA1-36C6-5EA3-6C20-D39D829546E9}"/>
          </ac:picMkLst>
        </pc:picChg>
        <pc:picChg chg="mod">
          <ac:chgData name="Monica Bailey" userId="S::mo803649@ucf.edu::074aace1-a02f-4b32-b10d-0f0d559392d2" providerId="AD" clId="Web-{1E10F826-FEF1-437B-B262-E3D7BBCC1FE4}" dt="2023-12-11T14:06:58.112" v="19" actId="1076"/>
          <ac:picMkLst>
            <pc:docMk/>
            <pc:sldMk cId="1916377621" sldId="333"/>
            <ac:picMk id="5" creationId="{B4C437A9-DFB5-C791-01CF-C61A930BB5BA}"/>
          </ac:picMkLst>
        </pc:picChg>
        <pc:picChg chg="mod">
          <ac:chgData name="Monica Bailey" userId="S::mo803649@ucf.edu::074aace1-a02f-4b32-b10d-0f0d559392d2" providerId="AD" clId="Web-{1E10F826-FEF1-437B-B262-E3D7BBCC1FE4}" dt="2023-12-11T14:06:58.081" v="17" actId="1076"/>
          <ac:picMkLst>
            <pc:docMk/>
            <pc:sldMk cId="1916377621" sldId="333"/>
            <ac:picMk id="22" creationId="{2C1B8B67-4E4E-D441-F057-87E07BB45524}"/>
          </ac:picMkLst>
        </pc:picChg>
        <pc:extLst>
          <p:ext xmlns:p="http://schemas.openxmlformats.org/presentationml/2006/main" uri="{D6D511B9-2390-475A-947B-AFAB55BFBCF1}">
            <pc226:cmChg xmlns:pc226="http://schemas.microsoft.com/office/powerpoint/2022/06/main/command" chg="add">
              <pc226:chgData name="Monica Bailey" userId="S::mo803649@ucf.edu::074aace1-a02f-4b32-b10d-0f0d559392d2" providerId="AD" clId="Web-{1E10F826-FEF1-437B-B262-E3D7BBCC1FE4}" dt="2023-12-11T14:09:41.366" v="25"/>
              <pc2:cmMkLst xmlns:pc2="http://schemas.microsoft.com/office/powerpoint/2019/9/main/command">
                <pc:docMk/>
                <pc:sldMk cId="1916377621" sldId="333"/>
                <pc2:cmMk id="{156BD113-8357-4960-B2ED-1A8E1440F9BA}"/>
              </pc2:cmMkLst>
            </pc226:cmChg>
          </p:ext>
        </pc:extLst>
      </pc:sldChg>
    </pc:docChg>
  </pc:docChgLst>
</pc:chgInfo>
</file>

<file path=ppt/comments/modernComment_106_B88424C2.xml><?xml version="1.0" encoding="utf-8"?>
<p188:cmLst xmlns:a="http://schemas.openxmlformats.org/drawingml/2006/main" xmlns:r="http://schemas.openxmlformats.org/officeDocument/2006/relationships" xmlns:p188="http://schemas.microsoft.com/office/powerpoint/2018/8/main">
  <p188:cm id="{A48A4247-B52B-427B-B2F5-D8B00C206710}" authorId="{DFF4000E-9C5D-0030-DECB-BD634CE036F8}" status="resolved" created="2023-12-11T14:01:19.884" complete="100000">
    <pc:sldMkLst xmlns:pc="http://schemas.microsoft.com/office/powerpoint/2013/main/command">
      <pc:docMk/>
      <pc:sldMk cId="3095667906" sldId="262"/>
    </pc:sldMkLst>
    <p188:txBody>
      <a:bodyPr/>
      <a:lstStyle/>
      <a:p>
        <a:r>
          <a:rPr lang="en-US"/>
          <a:t>[@Karla Rosario] please add the logo and website</a:t>
        </a:r>
      </a:p>
    </p188:txBody>
  </p188:cm>
</p188:cmLst>
</file>

<file path=ppt/comments/modernComment_132_C9378434.xml><?xml version="1.0" encoding="utf-8"?>
<p188:cmLst xmlns:a="http://schemas.openxmlformats.org/drawingml/2006/main" xmlns:r="http://schemas.openxmlformats.org/officeDocument/2006/relationships" xmlns:p188="http://schemas.microsoft.com/office/powerpoint/2018/8/main">
  <p188:cm id="{7EE83BBE-6514-4375-8810-1F6D90CFA142}" authorId="{DFF4000E-9C5D-0030-DECB-BD634CE036F8}" status="resolved" created="2023-12-11T14:01:40.525" complete="100000">
    <pc:sldMkLst xmlns:pc="http://schemas.microsoft.com/office/powerpoint/2013/main/command">
      <pc:docMk/>
      <pc:sldMk cId="3375858740" sldId="306"/>
    </pc:sldMkLst>
    <p188:txBody>
      <a:bodyPr/>
      <a:lstStyle/>
      <a:p>
        <a:r>
          <a:rPr lang="en-US"/>
          <a:t>[@Karla Rosario] please update QR code to this one - http://www.renewunow.org/account/login/ </a:t>
        </a:r>
      </a:p>
    </p188:txBody>
  </p188:cm>
</p188:cmLst>
</file>

<file path=ppt/comments/modernComment_14D_72399A15.xml><?xml version="1.0" encoding="utf-8"?>
<p188:cmLst xmlns:a="http://schemas.openxmlformats.org/drawingml/2006/main" xmlns:r="http://schemas.openxmlformats.org/officeDocument/2006/relationships" xmlns:p188="http://schemas.microsoft.com/office/powerpoint/2018/8/main">
  <p188:cm id="{156BD113-8357-4960-B2ED-1A8E1440F9BA}" authorId="{DFF4000E-9C5D-0030-DECB-BD634CE036F8}" status="resolved" created="2023-12-11T14:09:41.366" complete="100000">
    <pc:sldMkLst xmlns:pc="http://schemas.microsoft.com/office/powerpoint/2013/main/command">
      <pc:docMk/>
      <pc:sldMk cId="1916377621" sldId="333"/>
    </pc:sldMkLst>
    <p188:txBody>
      <a:bodyPr/>
      <a:lstStyle/>
      <a:p>
        <a:r>
          <a:rPr lang="en-US"/>
          <a:t>[@Karla Rosario] please add the descriptions of the mechanisms to the notes section. Please update the citations there should be 3 and I think they are different than the ones listed. </a:t>
        </a:r>
      </a:p>
    </p188:txBody>
  </p188:cm>
</p188: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19A6DEE-A7FF-4AAA-A36E-7904B660565F}" type="datetimeFigureOut">
              <a:rPr lang="en-US" smtClean="0"/>
              <a:t>1/10/24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31FD384-D7BA-4C21-9991-735B5AC3640D}" type="slidenum">
              <a:rPr lang="en-US" smtClean="0"/>
              <a:t>‹#›</a:t>
            </a:fld>
            <a:endParaRPr lang="en-US"/>
          </a:p>
        </p:txBody>
      </p:sp>
    </p:spTree>
    <p:extLst>
      <p:ext uri="{BB962C8B-B14F-4D97-AF65-F5344CB8AC3E}">
        <p14:creationId xmlns:p14="http://schemas.microsoft.com/office/powerpoint/2010/main" val="36698094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31FD384-D7BA-4C21-9991-735B5AC3640D}" type="slidenum">
              <a:rPr lang="en-US" smtClean="0"/>
              <a:t>2</a:t>
            </a:fld>
            <a:endParaRPr lang="en-US"/>
          </a:p>
        </p:txBody>
      </p:sp>
    </p:spTree>
    <p:extLst>
      <p:ext uri="{BB962C8B-B14F-4D97-AF65-F5344CB8AC3E}">
        <p14:creationId xmlns:p14="http://schemas.microsoft.com/office/powerpoint/2010/main" val="354611151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rtl="0" fontAlgn="base"/>
            <a:r>
              <a:rPr lang="en-US" b="0" i="0" u="none" strike="noStrike" dirty="0">
                <a:solidFill>
                  <a:srgbClr val="000000"/>
                </a:solidFill>
                <a:effectLst/>
                <a:latin typeface="Calibri" panose="020F0502020204030204" pitchFamily="34" charset="0"/>
              </a:rPr>
              <a:t>Presenter notes:</a:t>
            </a:r>
            <a:endParaRPr lang="en-US" b="0" i="0" dirty="0">
              <a:solidFill>
                <a:srgbClr val="000000"/>
              </a:solidFill>
              <a:effectLst/>
              <a:latin typeface="merriweather" pitchFamily="2" charset="77"/>
            </a:endParaRPr>
          </a:p>
          <a:p>
            <a:pPr marL="228600" indent="-228600" algn="l" fontAlgn="base">
              <a:buAutoNum type="arabicPeriod"/>
            </a:pPr>
            <a:r>
              <a:rPr lang="en-US" b="1" i="0" dirty="0">
                <a:solidFill>
                  <a:srgbClr val="000000"/>
                </a:solidFill>
                <a:effectLst/>
                <a:latin typeface="var(--font-family-head)"/>
              </a:rPr>
              <a:t>Mechanism of Recovery - </a:t>
            </a:r>
            <a:r>
              <a:rPr lang="en-US" b="0" i="0" dirty="0">
                <a:solidFill>
                  <a:srgbClr val="000000"/>
                </a:solidFill>
                <a:effectLst/>
                <a:latin typeface="GothamReg"/>
              </a:rPr>
              <a:t>Psychological detachment from work during non-work time provides a temporary break from job demands which allows recovery to occur and prevents emotional exhaustion.</a:t>
            </a:r>
          </a:p>
          <a:p>
            <a:pPr marL="228600" indent="-228600" algn="l" fontAlgn="base">
              <a:buAutoNum type="arabicPeriod"/>
            </a:pPr>
            <a:endParaRPr lang="en-US" b="0" i="0" dirty="0">
              <a:solidFill>
                <a:srgbClr val="000000"/>
              </a:solidFill>
              <a:effectLst/>
              <a:latin typeface="GothamReg"/>
            </a:endParaRPr>
          </a:p>
          <a:p>
            <a:pPr algn="l" fontAlgn="base"/>
            <a:r>
              <a:rPr lang="en-US" b="1" i="0" dirty="0">
                <a:solidFill>
                  <a:srgbClr val="000000"/>
                </a:solidFill>
                <a:effectLst/>
                <a:latin typeface="var(--font-family-head)"/>
              </a:rPr>
              <a:t>2. Mechanism of the Default Mode Network - </a:t>
            </a:r>
            <a:r>
              <a:rPr lang="en-US" b="0" i="0" dirty="0">
                <a:solidFill>
                  <a:srgbClr val="000000"/>
                </a:solidFill>
                <a:effectLst/>
                <a:latin typeface="GothamReg"/>
              </a:rPr>
              <a:t>When external attentional demands are reduced (e.g., work-related tasks), the Default Mode Network (DMN) is recruited. DMN includes a set of brain regions (prefrontal cortex, posterior cingulate cortex/precuneus region, and the temporoparietal junction). The DMN seems to play an important role when you’re focusing attention inward, rather than focusing on the external world. </a:t>
            </a:r>
          </a:p>
          <a:p>
            <a:pPr algn="l" fontAlgn="base"/>
            <a:endParaRPr lang="en-US" b="0" i="0" dirty="0">
              <a:solidFill>
                <a:srgbClr val="000000"/>
              </a:solidFill>
              <a:effectLst/>
              <a:latin typeface="GothamReg"/>
            </a:endParaRPr>
          </a:p>
          <a:p>
            <a:pPr algn="l" fontAlgn="base"/>
            <a:r>
              <a:rPr lang="en-US" b="0" i="0" dirty="0">
                <a:solidFill>
                  <a:srgbClr val="000000"/>
                </a:solidFill>
                <a:effectLst/>
                <a:latin typeface="GothamReg"/>
              </a:rPr>
              <a:t>3. </a:t>
            </a:r>
            <a:r>
              <a:rPr lang="en-US" b="1" i="0" dirty="0">
                <a:solidFill>
                  <a:srgbClr val="000000"/>
                </a:solidFill>
                <a:effectLst/>
                <a:latin typeface="var(--font-family-head)"/>
              </a:rPr>
              <a:t>Mechanism of Attention Restoration and Creativity - </a:t>
            </a:r>
            <a:r>
              <a:rPr lang="en-US" b="0" i="0" dirty="0">
                <a:solidFill>
                  <a:srgbClr val="000000"/>
                </a:solidFill>
                <a:effectLst/>
                <a:latin typeface="GothamReg"/>
              </a:rPr>
              <a:t>Attending to stimulus classified as “soft” fascination is beneficial for restoration because while still capturing attention, you do not entirely occupy the mental space in your head. Settings and activities that draw on soft fascination aid attention restoration and creativity by leaving enough free space to reflect on your thoughts. You may find such opportunities for reflection during a walk in the woods or a brief respite looking out the window. </a:t>
            </a:r>
            <a:endParaRPr lang="en-US" b="1" i="0" dirty="0">
              <a:solidFill>
                <a:srgbClr val="000000"/>
              </a:solidFill>
              <a:effectLst/>
              <a:latin typeface="var(--font-family-head)"/>
            </a:endParaRPr>
          </a:p>
          <a:p>
            <a:pPr algn="ctr" fontAlgn="base"/>
            <a:br>
              <a:rPr lang="en-US" b="0" i="0" dirty="0">
                <a:solidFill>
                  <a:srgbClr val="000000"/>
                </a:solidFill>
                <a:effectLst/>
                <a:latin typeface="lato" panose="020F0502020204030203" pitchFamily="34" charset="0"/>
              </a:rPr>
            </a:br>
            <a:endParaRPr lang="en-US" b="0" i="0" dirty="0">
              <a:solidFill>
                <a:srgbClr val="000000"/>
              </a:solidFill>
              <a:effectLst/>
              <a:latin typeface="lato" panose="020F0502020204030203" pitchFamily="34" charset="0"/>
            </a:endParaRPr>
          </a:p>
          <a:p>
            <a:pPr algn="l" fontAlgn="base"/>
            <a:endParaRPr lang="en-US" b="1" i="0" dirty="0">
              <a:solidFill>
                <a:srgbClr val="000000"/>
              </a:solidFill>
              <a:effectLst/>
              <a:latin typeface="var(--font-family-head)"/>
            </a:endParaRPr>
          </a:p>
          <a:p>
            <a:pPr algn="ctr" fontAlgn="base"/>
            <a:br>
              <a:rPr lang="en-US" b="0" i="0" dirty="0">
                <a:solidFill>
                  <a:srgbClr val="000000"/>
                </a:solidFill>
                <a:effectLst/>
                <a:latin typeface="lato" panose="020F0502020204030203" pitchFamily="34" charset="0"/>
              </a:rPr>
            </a:br>
            <a:endParaRPr lang="en-US" b="0" i="0" dirty="0">
              <a:solidFill>
                <a:srgbClr val="000000"/>
              </a:solidFill>
              <a:effectLst/>
              <a:latin typeface="lato" panose="020F0502020204030203" pitchFamily="34" charset="0"/>
            </a:endParaRPr>
          </a:p>
          <a:p>
            <a:pPr marL="228600" indent="-228600" algn="l" fontAlgn="base">
              <a:buAutoNum type="arabicPeriod"/>
            </a:pPr>
            <a:endParaRPr lang="en-US" b="1" i="0" dirty="0">
              <a:solidFill>
                <a:srgbClr val="000000"/>
              </a:solidFill>
              <a:effectLst/>
              <a:latin typeface="var(--font-family-head)"/>
            </a:endParaRPr>
          </a:p>
          <a:p>
            <a:pPr algn="ctr" fontAlgn="base"/>
            <a:br>
              <a:rPr lang="en-US" b="0" i="0" dirty="0">
                <a:solidFill>
                  <a:srgbClr val="000000"/>
                </a:solidFill>
                <a:effectLst/>
                <a:latin typeface="lato" panose="020F0502020204030204" pitchFamily="34" charset="0"/>
              </a:rPr>
            </a:br>
            <a:endParaRPr lang="en-US" b="0" i="0" dirty="0">
              <a:solidFill>
                <a:srgbClr val="000000"/>
              </a:solidFill>
              <a:effectLst/>
              <a:latin typeface="lato" panose="020F0502020204030204" pitchFamily="34" charset="0"/>
            </a:endParaRPr>
          </a:p>
          <a:p>
            <a:pPr marL="228600" marR="0" lvl="0" indent="-228600" algn="l" defTabSz="914400" rtl="0" eaLnBrk="1" fontAlgn="base" latinLnBrk="0" hangingPunct="1">
              <a:lnSpc>
                <a:spcPct val="100000"/>
              </a:lnSpc>
              <a:spcBef>
                <a:spcPts val="0"/>
              </a:spcBef>
              <a:spcAft>
                <a:spcPts val="0"/>
              </a:spcAft>
              <a:buClrTx/>
              <a:buSzTx/>
              <a:buFontTx/>
              <a:buAutoNum type="arabicPeriod"/>
              <a:tabLst/>
              <a:defRPr/>
            </a:pPr>
            <a:endParaRPr lang="en-US" sz="1200" b="1" dirty="0">
              <a:latin typeface="Gotham Medium" pitchFamily="50" charset="0"/>
            </a:endParaRPr>
          </a:p>
          <a:p>
            <a:pPr marL="228600" indent="-228600" algn="l" rtl="0" fontAlgn="base">
              <a:buAutoNum type="arabicPeriod"/>
            </a:pPr>
            <a:endParaRPr lang="en-US" dirty="0"/>
          </a:p>
        </p:txBody>
      </p:sp>
      <p:sp>
        <p:nvSpPr>
          <p:cNvPr id="4" name="Slide Number Placeholder 3"/>
          <p:cNvSpPr>
            <a:spLocks noGrp="1"/>
          </p:cNvSpPr>
          <p:nvPr>
            <p:ph type="sldNum" sz="quarter" idx="5"/>
          </p:nvPr>
        </p:nvSpPr>
        <p:spPr/>
        <p:txBody>
          <a:bodyPr/>
          <a:lstStyle/>
          <a:p>
            <a:fld id="{7E712635-CF84-4703-B24E-988F243C0907}" type="slidenum">
              <a:rPr lang="en-US" smtClean="0"/>
              <a:t>11</a:t>
            </a:fld>
            <a:endParaRPr lang="en-US"/>
          </a:p>
        </p:txBody>
      </p:sp>
    </p:spTree>
    <p:extLst>
      <p:ext uri="{BB962C8B-B14F-4D97-AF65-F5344CB8AC3E}">
        <p14:creationId xmlns:p14="http://schemas.microsoft.com/office/powerpoint/2010/main" val="393674775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rtl="0" fontAlgn="base"/>
            <a:r>
              <a:rPr lang="en-US" b="0" i="0" u="none" strike="noStrike" dirty="0">
                <a:solidFill>
                  <a:srgbClr val="000000"/>
                </a:solidFill>
                <a:effectLst/>
                <a:latin typeface="Calibri" panose="020F0502020204030204" pitchFamily="34" charset="0"/>
              </a:rPr>
              <a:t>Four areas</a:t>
            </a:r>
            <a:r>
              <a:rPr lang="en-US" b="0" i="0" dirty="0">
                <a:solidFill>
                  <a:srgbClr val="000000"/>
                </a:solidFill>
                <a:effectLst/>
                <a:latin typeface="Calibri" panose="020F0502020204030204" pitchFamily="34" charset="0"/>
              </a:rPr>
              <a:t>​</a:t>
            </a:r>
            <a:endParaRPr lang="en-US" b="0" i="0" dirty="0">
              <a:solidFill>
                <a:srgbClr val="444444"/>
              </a:solidFill>
              <a:effectLst/>
              <a:latin typeface="Arial" panose="020B0604020202020204" pitchFamily="34" charset="0"/>
            </a:endParaRPr>
          </a:p>
          <a:p>
            <a:pPr algn="l" rtl="0" fontAlgn="base">
              <a:buFont typeface="Arial" panose="020B0604020202020204" pitchFamily="34" charset="0"/>
              <a:buChar char="•"/>
            </a:pPr>
            <a:r>
              <a:rPr lang="en-US" sz="1800" b="0" i="0" u="none" strike="noStrike" dirty="0">
                <a:solidFill>
                  <a:srgbClr val="000000"/>
                </a:solidFill>
                <a:effectLst/>
                <a:latin typeface="Calibri" panose="020F0502020204030204" pitchFamily="34" charset="0"/>
              </a:rPr>
              <a:t>Engagement in recovery activities (e.g., hobby, family activities).</a:t>
            </a:r>
            <a:r>
              <a:rPr lang="en-US" sz="1800" b="0" i="0" dirty="0">
                <a:solidFill>
                  <a:srgbClr val="000000"/>
                </a:solidFill>
                <a:effectLst/>
                <a:latin typeface="Calibri" panose="020F0502020204030204" pitchFamily="34" charset="0"/>
              </a:rPr>
              <a:t>​</a:t>
            </a:r>
            <a:endParaRPr lang="en-US" sz="1800" b="0" i="0" dirty="0">
              <a:solidFill>
                <a:srgbClr val="444444"/>
              </a:solidFill>
              <a:effectLst/>
              <a:latin typeface="Arial" panose="020B0604020202020204" pitchFamily="34" charset="0"/>
            </a:endParaRPr>
          </a:p>
          <a:p>
            <a:pPr algn="l" rtl="0" fontAlgn="base">
              <a:buFont typeface="Arial" panose="020B0604020202020204" pitchFamily="34" charset="0"/>
              <a:buChar char="•"/>
            </a:pPr>
            <a:r>
              <a:rPr lang="en-US" sz="1800" b="0" i="0" dirty="0">
                <a:solidFill>
                  <a:srgbClr val="000000"/>
                </a:solidFill>
                <a:effectLst/>
                <a:latin typeface="Calibri" panose="020F0502020204030204" pitchFamily="34" charset="0"/>
              </a:rPr>
              <a:t>​</a:t>
            </a:r>
            <a:endParaRPr lang="en-US" sz="1800" b="0" i="0" dirty="0">
              <a:solidFill>
                <a:srgbClr val="444444"/>
              </a:solidFill>
              <a:effectLst/>
              <a:latin typeface="Arial" panose="020B0604020202020204" pitchFamily="34" charset="0"/>
            </a:endParaRPr>
          </a:p>
          <a:p>
            <a:pPr algn="l" rtl="0" fontAlgn="base">
              <a:buFont typeface="Arial" panose="020B0604020202020204" pitchFamily="34" charset="0"/>
              <a:buChar char="•"/>
            </a:pPr>
            <a:r>
              <a:rPr lang="en-US" sz="1800" b="0" i="0" u="none" strike="noStrike" dirty="0">
                <a:solidFill>
                  <a:srgbClr val="000000"/>
                </a:solidFill>
                <a:effectLst/>
                <a:latin typeface="Calibri" panose="020F0502020204030204" pitchFamily="34" charset="0"/>
              </a:rPr>
              <a:t>Mindfulness (e.g., breathing or sitting meditations). </a:t>
            </a:r>
            <a:r>
              <a:rPr lang="en-US" sz="1800" b="0" i="0" dirty="0">
                <a:solidFill>
                  <a:srgbClr val="000000"/>
                </a:solidFill>
                <a:effectLst/>
                <a:latin typeface="Calibri" panose="020F0502020204030204" pitchFamily="34" charset="0"/>
              </a:rPr>
              <a:t>​</a:t>
            </a:r>
            <a:endParaRPr lang="en-US" sz="1800" b="0" i="0" dirty="0">
              <a:solidFill>
                <a:srgbClr val="444444"/>
              </a:solidFill>
              <a:effectLst/>
              <a:latin typeface="Arial" panose="020B0604020202020204" pitchFamily="34" charset="0"/>
            </a:endParaRPr>
          </a:p>
          <a:p>
            <a:pPr algn="l" rtl="0" fontAlgn="base">
              <a:buFont typeface="Arial" panose="020B0604020202020204" pitchFamily="34" charset="0"/>
              <a:buChar char="•"/>
            </a:pPr>
            <a:r>
              <a:rPr lang="en-US" sz="1800" b="0" i="0" dirty="0">
                <a:solidFill>
                  <a:srgbClr val="000000"/>
                </a:solidFill>
                <a:effectLst/>
                <a:latin typeface="Calibri" panose="020F0502020204030204" pitchFamily="34" charset="0"/>
              </a:rPr>
              <a:t>​</a:t>
            </a:r>
            <a:endParaRPr lang="en-US" sz="1800" b="0" i="0" dirty="0">
              <a:solidFill>
                <a:srgbClr val="444444"/>
              </a:solidFill>
              <a:effectLst/>
              <a:latin typeface="Arial" panose="020B0604020202020204" pitchFamily="34" charset="0"/>
            </a:endParaRPr>
          </a:p>
          <a:p>
            <a:pPr algn="l" rtl="0" fontAlgn="base">
              <a:buFont typeface="Arial" panose="020B0604020202020204" pitchFamily="34" charset="0"/>
              <a:buChar char="•"/>
            </a:pPr>
            <a:r>
              <a:rPr lang="en-US" sz="1800" b="0" i="0" u="none" strike="noStrike" dirty="0">
                <a:solidFill>
                  <a:srgbClr val="000000"/>
                </a:solidFill>
                <a:effectLst/>
                <a:latin typeface="Calibri" panose="020F0502020204030204" pitchFamily="34" charset="0"/>
              </a:rPr>
              <a:t>Boundary management (e.g., cutting off work after 5pm). </a:t>
            </a:r>
            <a:r>
              <a:rPr lang="en-US" sz="1800" b="0" i="0" dirty="0">
                <a:solidFill>
                  <a:srgbClr val="000000"/>
                </a:solidFill>
                <a:effectLst/>
                <a:latin typeface="Calibri" panose="020F0502020204030204" pitchFamily="34" charset="0"/>
              </a:rPr>
              <a:t>​</a:t>
            </a:r>
            <a:endParaRPr lang="en-US" sz="1800" b="0" i="0" dirty="0">
              <a:solidFill>
                <a:srgbClr val="444444"/>
              </a:solidFill>
              <a:effectLst/>
              <a:latin typeface="Arial" panose="020B0604020202020204" pitchFamily="34" charset="0"/>
            </a:endParaRPr>
          </a:p>
          <a:p>
            <a:pPr algn="l" rtl="0" fontAlgn="base">
              <a:buFont typeface="Arial" panose="020B0604020202020204" pitchFamily="34" charset="0"/>
              <a:buChar char="•"/>
            </a:pPr>
            <a:r>
              <a:rPr lang="en-US" sz="1800" b="0" i="0" dirty="0">
                <a:solidFill>
                  <a:srgbClr val="000000"/>
                </a:solidFill>
                <a:effectLst/>
                <a:latin typeface="Calibri" panose="020F0502020204030204" pitchFamily="34" charset="0"/>
              </a:rPr>
              <a:t>​</a:t>
            </a:r>
            <a:endParaRPr lang="en-US" sz="1800" b="0" i="0" dirty="0">
              <a:solidFill>
                <a:srgbClr val="444444"/>
              </a:solidFill>
              <a:effectLst/>
              <a:latin typeface="Arial" panose="020B0604020202020204" pitchFamily="34" charset="0"/>
            </a:endParaRPr>
          </a:p>
          <a:p>
            <a:pPr algn="l" rtl="0" fontAlgn="base">
              <a:buFont typeface="Arial" panose="020B0604020202020204" pitchFamily="34" charset="0"/>
              <a:buChar char="•"/>
            </a:pPr>
            <a:r>
              <a:rPr lang="en-US" sz="1800" b="0" i="0" u="none" strike="noStrike" dirty="0">
                <a:solidFill>
                  <a:srgbClr val="000000"/>
                </a:solidFill>
                <a:effectLst/>
                <a:latin typeface="Calibri" panose="020F0502020204030204" pitchFamily="34" charset="0"/>
              </a:rPr>
              <a:t>Emotional regulation (e.g., acceptance of negative emotions, and self-support in difficult situations)</a:t>
            </a:r>
            <a:r>
              <a:rPr lang="en-US" sz="1800" b="0" i="0" dirty="0">
                <a:solidFill>
                  <a:srgbClr val="000000"/>
                </a:solidFill>
                <a:effectLst/>
                <a:latin typeface="Calibri" panose="020F0502020204030204" pitchFamily="34" charset="0"/>
              </a:rPr>
              <a:t>​</a:t>
            </a:r>
            <a:endParaRPr lang="en-US" sz="1800" b="0" i="0" dirty="0">
              <a:solidFill>
                <a:srgbClr val="444444"/>
              </a:solidFill>
              <a:effectLst/>
              <a:latin typeface="Arial" panose="020B0604020202020204" pitchFamily="34" charset="0"/>
            </a:endParaRPr>
          </a:p>
          <a:p>
            <a:endParaRPr lang="en-US" dirty="0"/>
          </a:p>
        </p:txBody>
      </p:sp>
      <p:sp>
        <p:nvSpPr>
          <p:cNvPr id="4" name="Slide Number Placeholder 3"/>
          <p:cNvSpPr>
            <a:spLocks noGrp="1"/>
          </p:cNvSpPr>
          <p:nvPr>
            <p:ph type="sldNum" sz="quarter" idx="5"/>
          </p:nvPr>
        </p:nvSpPr>
        <p:spPr/>
        <p:txBody>
          <a:bodyPr/>
          <a:lstStyle/>
          <a:p>
            <a:fld id="{B31FD384-D7BA-4C21-9991-735B5AC3640D}" type="slidenum">
              <a:rPr lang="en-US" smtClean="0"/>
              <a:t>12</a:t>
            </a:fld>
            <a:endParaRPr lang="en-US"/>
          </a:p>
        </p:txBody>
      </p:sp>
    </p:spTree>
    <p:extLst>
      <p:ext uri="{BB962C8B-B14F-4D97-AF65-F5344CB8AC3E}">
        <p14:creationId xmlns:p14="http://schemas.microsoft.com/office/powerpoint/2010/main" val="5269442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0" i="0" u="none" strike="noStrike" dirty="0">
                <a:solidFill>
                  <a:srgbClr val="000000"/>
                </a:solidFill>
                <a:effectLst/>
                <a:latin typeface="Calibri" panose="020F0502020204030204" pitchFamily="34" charset="0"/>
              </a:rPr>
              <a:t>Ask audience what other strategies could foster </a:t>
            </a:r>
            <a:r>
              <a:rPr lang="en-US" b="0" i="0" u="none" strike="noStrike" dirty="0" err="1">
                <a:solidFill>
                  <a:srgbClr val="000000"/>
                </a:solidFill>
                <a:effectLst/>
                <a:latin typeface="Calibri" panose="020F0502020204030204" pitchFamily="34" charset="0"/>
              </a:rPr>
              <a:t>pscyh</a:t>
            </a:r>
            <a:r>
              <a:rPr lang="en-US" b="0" i="0" u="none" strike="noStrike" dirty="0">
                <a:solidFill>
                  <a:srgbClr val="000000"/>
                </a:solidFill>
                <a:effectLst/>
                <a:latin typeface="Calibri" panose="020F0502020204030204" pitchFamily="34" charset="0"/>
              </a:rPr>
              <a:t>. detachment from work during non-work hours. </a:t>
            </a:r>
            <a:r>
              <a:rPr lang="en-US" b="0" i="0" dirty="0">
                <a:solidFill>
                  <a:srgbClr val="000000"/>
                </a:solidFill>
                <a:effectLst/>
                <a:latin typeface="Calibri" panose="020F0502020204030204" pitchFamily="34" charset="0"/>
              </a:rPr>
              <a:t>​</a:t>
            </a:r>
            <a:endParaRPr lang="en-US" dirty="0"/>
          </a:p>
        </p:txBody>
      </p:sp>
      <p:sp>
        <p:nvSpPr>
          <p:cNvPr id="4" name="Slide Number Placeholder 3"/>
          <p:cNvSpPr>
            <a:spLocks noGrp="1"/>
          </p:cNvSpPr>
          <p:nvPr>
            <p:ph type="sldNum" sz="quarter" idx="5"/>
          </p:nvPr>
        </p:nvSpPr>
        <p:spPr/>
        <p:txBody>
          <a:bodyPr/>
          <a:lstStyle/>
          <a:p>
            <a:fld id="{B31FD384-D7BA-4C21-9991-735B5AC3640D}" type="slidenum">
              <a:rPr lang="en-US" smtClean="0"/>
              <a:t>13</a:t>
            </a:fld>
            <a:endParaRPr lang="en-US"/>
          </a:p>
        </p:txBody>
      </p:sp>
    </p:spTree>
    <p:extLst>
      <p:ext uri="{BB962C8B-B14F-4D97-AF65-F5344CB8AC3E}">
        <p14:creationId xmlns:p14="http://schemas.microsoft.com/office/powerpoint/2010/main" val="284843083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0" i="0" u="none" strike="noStrike" dirty="0">
                <a:solidFill>
                  <a:srgbClr val="000000"/>
                </a:solidFill>
                <a:effectLst/>
                <a:latin typeface="Calibri" panose="020F0502020204030204" pitchFamily="34" charset="0"/>
              </a:rPr>
              <a:t>Presenter notes: Walk among small groups to facilitate and encourage discussion.</a:t>
            </a:r>
            <a:r>
              <a:rPr lang="en-US" b="0" i="0" dirty="0">
                <a:solidFill>
                  <a:srgbClr val="000000"/>
                </a:solidFill>
                <a:effectLst/>
                <a:latin typeface="Calibri" panose="020F0502020204030204" pitchFamily="34" charset="0"/>
              </a:rPr>
              <a:t>​</a:t>
            </a:r>
            <a:endParaRPr lang="en-US" dirty="0"/>
          </a:p>
        </p:txBody>
      </p:sp>
      <p:sp>
        <p:nvSpPr>
          <p:cNvPr id="4" name="Slide Number Placeholder 3"/>
          <p:cNvSpPr>
            <a:spLocks noGrp="1"/>
          </p:cNvSpPr>
          <p:nvPr>
            <p:ph type="sldNum" sz="quarter" idx="5"/>
          </p:nvPr>
        </p:nvSpPr>
        <p:spPr/>
        <p:txBody>
          <a:bodyPr/>
          <a:lstStyle/>
          <a:p>
            <a:fld id="{B31FD384-D7BA-4C21-9991-735B5AC3640D}" type="slidenum">
              <a:rPr lang="en-US" smtClean="0"/>
              <a:t>14</a:t>
            </a:fld>
            <a:endParaRPr lang="en-US"/>
          </a:p>
        </p:txBody>
      </p:sp>
    </p:spTree>
    <p:extLst>
      <p:ext uri="{BB962C8B-B14F-4D97-AF65-F5344CB8AC3E}">
        <p14:creationId xmlns:p14="http://schemas.microsoft.com/office/powerpoint/2010/main" val="90435302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rtl="0" fontAlgn="base"/>
            <a:r>
              <a:rPr lang="en-US" b="0" i="0" u="none" strike="noStrike" dirty="0">
                <a:solidFill>
                  <a:srgbClr val="000000"/>
                </a:solidFill>
                <a:effectLst/>
                <a:latin typeface="Calibri" panose="020F0502020204030204" pitchFamily="34" charset="0"/>
              </a:rPr>
              <a:t>Presenter notes: Individuals utilize behaviors, events or episodes to manage boundaries and negotiate the demands of work and their personal life. </a:t>
            </a:r>
            <a:r>
              <a:rPr lang="en-US" b="0" i="0" u="none" strike="noStrike" dirty="0" err="1">
                <a:solidFill>
                  <a:srgbClr val="000000"/>
                </a:solidFill>
                <a:effectLst/>
                <a:latin typeface="Calibri" panose="020F0502020204030204" pitchFamily="34" charset="0"/>
              </a:rPr>
              <a:t>Kreiner</a:t>
            </a:r>
            <a:r>
              <a:rPr lang="en-US" b="0" i="0" u="none" strike="noStrike" dirty="0">
                <a:solidFill>
                  <a:srgbClr val="000000"/>
                </a:solidFill>
                <a:effectLst/>
                <a:latin typeface="Calibri" panose="020F0502020204030204" pitchFamily="34" charset="0"/>
              </a:rPr>
              <a:t> et al. (2009) classified four types of boundary management tactics: </a:t>
            </a:r>
            <a:r>
              <a:rPr lang="en-US" b="0" i="0" dirty="0">
                <a:solidFill>
                  <a:srgbClr val="000000"/>
                </a:solidFill>
                <a:effectLst/>
                <a:latin typeface="Calibri" panose="020F0502020204030204" pitchFamily="34" charset="0"/>
              </a:rPr>
              <a:t>​</a:t>
            </a:r>
            <a:endParaRPr lang="en-US" b="0" i="0" dirty="0">
              <a:solidFill>
                <a:srgbClr val="444444"/>
              </a:solidFill>
              <a:effectLst/>
              <a:latin typeface="Calibri" panose="020F0502020204030204" pitchFamily="34" charset="0"/>
            </a:endParaRPr>
          </a:p>
          <a:p>
            <a:pPr algn="l" rtl="0" fontAlgn="base"/>
            <a:r>
              <a:rPr lang="en-US" b="0" i="0" dirty="0">
                <a:solidFill>
                  <a:srgbClr val="000000"/>
                </a:solidFill>
                <a:effectLst/>
                <a:latin typeface="Calibri" panose="020F0502020204030204" pitchFamily="34" charset="0"/>
              </a:rPr>
              <a:t>​</a:t>
            </a:r>
            <a:endParaRPr lang="en-US" b="0" i="0" dirty="0">
              <a:solidFill>
                <a:srgbClr val="444444"/>
              </a:solidFill>
              <a:effectLst/>
              <a:latin typeface="Calibri" panose="020F0502020204030204" pitchFamily="34" charset="0"/>
            </a:endParaRPr>
          </a:p>
          <a:p>
            <a:pPr algn="l" rtl="0" fontAlgn="base"/>
            <a:r>
              <a:rPr lang="en-US" b="1" i="0" u="none" strike="noStrike" dirty="0">
                <a:solidFill>
                  <a:srgbClr val="000000"/>
                </a:solidFill>
                <a:effectLst/>
                <a:latin typeface="Calibri" panose="020F0502020204030204" pitchFamily="34" charset="0"/>
              </a:rPr>
              <a:t>Temporal</a:t>
            </a:r>
            <a:r>
              <a:rPr lang="en-US" b="0" i="0" u="none" strike="noStrike" dirty="0">
                <a:solidFill>
                  <a:srgbClr val="000000"/>
                </a:solidFill>
                <a:effectLst/>
                <a:latin typeface="Calibri" panose="020F0502020204030204" pitchFamily="34" charset="0"/>
              </a:rPr>
              <a:t> – Controlling time or using scheduling in order to reduce boundary violations</a:t>
            </a:r>
            <a:r>
              <a:rPr lang="en-US" b="0" i="0" dirty="0">
                <a:solidFill>
                  <a:srgbClr val="000000"/>
                </a:solidFill>
                <a:effectLst/>
                <a:latin typeface="Calibri" panose="020F0502020204030204" pitchFamily="34" charset="0"/>
              </a:rPr>
              <a:t>​</a:t>
            </a:r>
            <a:endParaRPr lang="en-US" b="0" i="0" dirty="0">
              <a:solidFill>
                <a:srgbClr val="444444"/>
              </a:solidFill>
              <a:effectLst/>
              <a:latin typeface="Calibri" panose="020F0502020204030204" pitchFamily="34" charset="0"/>
            </a:endParaRPr>
          </a:p>
          <a:p>
            <a:pPr algn="l" rtl="0" fontAlgn="base"/>
            <a:r>
              <a:rPr lang="en-US" b="1" i="0" u="none" strike="noStrike" dirty="0">
                <a:solidFill>
                  <a:srgbClr val="000000"/>
                </a:solidFill>
                <a:effectLst/>
                <a:latin typeface="Calibri" panose="020F0502020204030204" pitchFamily="34" charset="0"/>
              </a:rPr>
              <a:t>Physical</a:t>
            </a:r>
            <a:r>
              <a:rPr lang="en-US" b="0" i="0" u="none" strike="noStrike" dirty="0">
                <a:solidFill>
                  <a:srgbClr val="000000"/>
                </a:solidFill>
                <a:effectLst/>
                <a:latin typeface="Calibri" panose="020F0502020204030204" pitchFamily="34" charset="0"/>
              </a:rPr>
              <a:t> – Using physical space as boundaries of the work and personal domains</a:t>
            </a:r>
            <a:r>
              <a:rPr lang="en-US" b="0" i="0" dirty="0">
                <a:solidFill>
                  <a:srgbClr val="000000"/>
                </a:solidFill>
                <a:effectLst/>
                <a:latin typeface="Calibri" panose="020F0502020204030204" pitchFamily="34" charset="0"/>
              </a:rPr>
              <a:t>​</a:t>
            </a:r>
            <a:endParaRPr lang="en-US" b="0" i="0" dirty="0">
              <a:solidFill>
                <a:srgbClr val="444444"/>
              </a:solidFill>
              <a:effectLst/>
              <a:latin typeface="Calibri" panose="020F0502020204030204" pitchFamily="34" charset="0"/>
            </a:endParaRPr>
          </a:p>
          <a:p>
            <a:pPr algn="l" rtl="0" fontAlgn="base"/>
            <a:r>
              <a:rPr lang="en-US" b="1" i="0" u="none" strike="noStrike" dirty="0">
                <a:solidFill>
                  <a:srgbClr val="000000"/>
                </a:solidFill>
                <a:effectLst/>
                <a:latin typeface="Calibri" panose="020F0502020204030204" pitchFamily="34" charset="0"/>
              </a:rPr>
              <a:t>Behavioral</a:t>
            </a:r>
            <a:r>
              <a:rPr lang="en-US" b="0" i="0" u="none" strike="noStrike" dirty="0">
                <a:solidFill>
                  <a:srgbClr val="000000"/>
                </a:solidFill>
                <a:effectLst/>
                <a:latin typeface="Calibri" panose="020F0502020204030204" pitchFamily="34" charset="0"/>
              </a:rPr>
              <a:t> – Actively managing technology or tools to facilitating boundary management </a:t>
            </a:r>
            <a:r>
              <a:rPr lang="en-US" b="0" i="0" dirty="0">
                <a:solidFill>
                  <a:srgbClr val="000000"/>
                </a:solidFill>
                <a:effectLst/>
                <a:latin typeface="Calibri" panose="020F0502020204030204" pitchFamily="34" charset="0"/>
              </a:rPr>
              <a:t>​</a:t>
            </a:r>
            <a:endParaRPr lang="en-US" b="0" i="0" dirty="0">
              <a:solidFill>
                <a:srgbClr val="444444"/>
              </a:solidFill>
              <a:effectLst/>
              <a:latin typeface="Calibri" panose="020F0502020204030204" pitchFamily="34" charset="0"/>
            </a:endParaRPr>
          </a:p>
          <a:p>
            <a:pPr algn="l" rtl="0" fontAlgn="base"/>
            <a:r>
              <a:rPr lang="en-US" b="1" i="0" u="none" strike="noStrike" dirty="0">
                <a:solidFill>
                  <a:srgbClr val="000000"/>
                </a:solidFill>
                <a:effectLst/>
                <a:latin typeface="Calibri" panose="020F0502020204030204" pitchFamily="34" charset="0"/>
              </a:rPr>
              <a:t>Communicative</a:t>
            </a:r>
            <a:r>
              <a:rPr lang="en-US" b="0" i="0" u="none" strike="noStrike" dirty="0">
                <a:solidFill>
                  <a:srgbClr val="000000"/>
                </a:solidFill>
                <a:effectLst/>
                <a:latin typeface="Calibri" panose="020F0502020204030204" pitchFamily="34" charset="0"/>
              </a:rPr>
              <a:t> – Articulating acceptable boundary behavior of others</a:t>
            </a:r>
            <a:endParaRPr lang="en-US" b="0" i="0" dirty="0">
              <a:solidFill>
                <a:srgbClr val="444444"/>
              </a:solidFill>
              <a:effectLst/>
              <a:latin typeface="Calibri" panose="020F0502020204030204" pitchFamily="34" charset="0"/>
            </a:endParaRPr>
          </a:p>
          <a:p>
            <a:endParaRPr lang="en-US" dirty="0"/>
          </a:p>
        </p:txBody>
      </p:sp>
      <p:sp>
        <p:nvSpPr>
          <p:cNvPr id="4" name="Slide Number Placeholder 3"/>
          <p:cNvSpPr>
            <a:spLocks noGrp="1"/>
          </p:cNvSpPr>
          <p:nvPr>
            <p:ph type="sldNum" sz="quarter" idx="5"/>
          </p:nvPr>
        </p:nvSpPr>
        <p:spPr/>
        <p:txBody>
          <a:bodyPr/>
          <a:lstStyle/>
          <a:p>
            <a:fld id="{B31FD384-D7BA-4C21-9991-735B5AC3640D}" type="slidenum">
              <a:rPr lang="en-US" smtClean="0"/>
              <a:t>15</a:t>
            </a:fld>
            <a:endParaRPr lang="en-US"/>
          </a:p>
        </p:txBody>
      </p:sp>
    </p:spTree>
    <p:extLst>
      <p:ext uri="{BB962C8B-B14F-4D97-AF65-F5344CB8AC3E}">
        <p14:creationId xmlns:p14="http://schemas.microsoft.com/office/powerpoint/2010/main" val="136630784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rtl="0" fontAlgn="base"/>
            <a:r>
              <a:rPr lang="en-US" b="0" i="0" u="none" strike="noStrike" dirty="0">
                <a:solidFill>
                  <a:srgbClr val="000000"/>
                </a:solidFill>
                <a:effectLst/>
                <a:latin typeface="Calibri" panose="020F0502020204030204" pitchFamily="34" charset="0"/>
              </a:rPr>
              <a:t>Presenter notes: Individuals utilize behaviors, events or episodes to manage boundaries and negotiate the demands of work and their personal life. </a:t>
            </a:r>
            <a:r>
              <a:rPr lang="en-US" b="0" i="0" u="none" strike="noStrike" dirty="0" err="1">
                <a:solidFill>
                  <a:srgbClr val="000000"/>
                </a:solidFill>
                <a:effectLst/>
                <a:latin typeface="Calibri" panose="020F0502020204030204" pitchFamily="34" charset="0"/>
              </a:rPr>
              <a:t>Kreiner</a:t>
            </a:r>
            <a:r>
              <a:rPr lang="en-US" b="0" i="0" u="none" strike="noStrike" dirty="0">
                <a:solidFill>
                  <a:srgbClr val="000000"/>
                </a:solidFill>
                <a:effectLst/>
                <a:latin typeface="Calibri" panose="020F0502020204030204" pitchFamily="34" charset="0"/>
              </a:rPr>
              <a:t> et al. (2009) classified four types of boundary management tactics: </a:t>
            </a:r>
            <a:r>
              <a:rPr lang="en-US" b="0" i="0" dirty="0">
                <a:solidFill>
                  <a:srgbClr val="000000"/>
                </a:solidFill>
                <a:effectLst/>
                <a:latin typeface="Calibri" panose="020F0502020204030204" pitchFamily="34" charset="0"/>
              </a:rPr>
              <a:t>​</a:t>
            </a:r>
            <a:endParaRPr lang="en-US" b="0" i="0" dirty="0">
              <a:solidFill>
                <a:srgbClr val="444444"/>
              </a:solidFill>
              <a:effectLst/>
              <a:latin typeface="Calibri" panose="020F0502020204030204" pitchFamily="34" charset="0"/>
            </a:endParaRPr>
          </a:p>
          <a:p>
            <a:pPr algn="l" rtl="0" fontAlgn="base"/>
            <a:r>
              <a:rPr lang="en-US" b="0" i="0" dirty="0">
                <a:solidFill>
                  <a:srgbClr val="000000"/>
                </a:solidFill>
                <a:effectLst/>
                <a:latin typeface="Calibri" panose="020F0502020204030204" pitchFamily="34" charset="0"/>
              </a:rPr>
              <a:t>​</a:t>
            </a:r>
            <a:endParaRPr lang="en-US" b="0" i="0" dirty="0">
              <a:solidFill>
                <a:srgbClr val="444444"/>
              </a:solidFill>
              <a:effectLst/>
              <a:latin typeface="Calibri" panose="020F0502020204030204" pitchFamily="34" charset="0"/>
            </a:endParaRPr>
          </a:p>
          <a:p>
            <a:pPr algn="l" rtl="0" fontAlgn="base"/>
            <a:r>
              <a:rPr lang="en-US" b="1" i="0" u="none" strike="noStrike" dirty="0">
                <a:solidFill>
                  <a:srgbClr val="000000"/>
                </a:solidFill>
                <a:effectLst/>
                <a:latin typeface="Calibri" panose="020F0502020204030204" pitchFamily="34" charset="0"/>
              </a:rPr>
              <a:t>Temporal</a:t>
            </a:r>
            <a:r>
              <a:rPr lang="en-US" b="0" i="0" u="none" strike="noStrike" dirty="0">
                <a:solidFill>
                  <a:srgbClr val="000000"/>
                </a:solidFill>
                <a:effectLst/>
                <a:latin typeface="Calibri" panose="020F0502020204030204" pitchFamily="34" charset="0"/>
              </a:rPr>
              <a:t> – Controlling time or using scheduling in order to reduce boundary violations</a:t>
            </a:r>
            <a:r>
              <a:rPr lang="en-US" b="0" i="0" dirty="0">
                <a:solidFill>
                  <a:srgbClr val="000000"/>
                </a:solidFill>
                <a:effectLst/>
                <a:latin typeface="Calibri" panose="020F0502020204030204" pitchFamily="34" charset="0"/>
              </a:rPr>
              <a:t>​</a:t>
            </a:r>
            <a:endParaRPr lang="en-US" b="0" i="0" dirty="0">
              <a:solidFill>
                <a:srgbClr val="444444"/>
              </a:solidFill>
              <a:effectLst/>
              <a:latin typeface="Calibri" panose="020F0502020204030204" pitchFamily="34" charset="0"/>
            </a:endParaRPr>
          </a:p>
          <a:p>
            <a:pPr algn="l" rtl="0" fontAlgn="base"/>
            <a:r>
              <a:rPr lang="en-US" b="1" i="0" u="none" strike="noStrike" dirty="0">
                <a:solidFill>
                  <a:srgbClr val="000000"/>
                </a:solidFill>
                <a:effectLst/>
                <a:latin typeface="Calibri" panose="020F0502020204030204" pitchFamily="34" charset="0"/>
              </a:rPr>
              <a:t>Physical</a:t>
            </a:r>
            <a:r>
              <a:rPr lang="en-US" b="0" i="0" u="none" strike="noStrike" dirty="0">
                <a:solidFill>
                  <a:srgbClr val="000000"/>
                </a:solidFill>
                <a:effectLst/>
                <a:latin typeface="Calibri" panose="020F0502020204030204" pitchFamily="34" charset="0"/>
              </a:rPr>
              <a:t> – Using physical space as boundaries of the work and personal domains</a:t>
            </a:r>
            <a:r>
              <a:rPr lang="en-US" b="0" i="0" dirty="0">
                <a:solidFill>
                  <a:srgbClr val="000000"/>
                </a:solidFill>
                <a:effectLst/>
                <a:latin typeface="Calibri" panose="020F0502020204030204" pitchFamily="34" charset="0"/>
              </a:rPr>
              <a:t>​</a:t>
            </a:r>
            <a:endParaRPr lang="en-US" b="0" i="0" dirty="0">
              <a:solidFill>
                <a:srgbClr val="444444"/>
              </a:solidFill>
              <a:effectLst/>
              <a:latin typeface="Calibri" panose="020F0502020204030204" pitchFamily="34" charset="0"/>
            </a:endParaRPr>
          </a:p>
          <a:p>
            <a:pPr algn="l" rtl="0" fontAlgn="base"/>
            <a:r>
              <a:rPr lang="en-US" b="1" i="0" u="none" strike="noStrike" dirty="0">
                <a:solidFill>
                  <a:srgbClr val="000000"/>
                </a:solidFill>
                <a:effectLst/>
                <a:latin typeface="Calibri" panose="020F0502020204030204" pitchFamily="34" charset="0"/>
              </a:rPr>
              <a:t>Behavioral</a:t>
            </a:r>
            <a:r>
              <a:rPr lang="en-US" b="0" i="0" u="none" strike="noStrike" dirty="0">
                <a:solidFill>
                  <a:srgbClr val="000000"/>
                </a:solidFill>
                <a:effectLst/>
                <a:latin typeface="Calibri" panose="020F0502020204030204" pitchFamily="34" charset="0"/>
              </a:rPr>
              <a:t> – Actively managing technology or tools to facilitating boundary management </a:t>
            </a:r>
            <a:r>
              <a:rPr lang="en-US" b="0" i="0" dirty="0">
                <a:solidFill>
                  <a:srgbClr val="000000"/>
                </a:solidFill>
                <a:effectLst/>
                <a:latin typeface="Calibri" panose="020F0502020204030204" pitchFamily="34" charset="0"/>
              </a:rPr>
              <a:t>​</a:t>
            </a:r>
            <a:endParaRPr lang="en-US" b="0" i="0" dirty="0">
              <a:solidFill>
                <a:srgbClr val="444444"/>
              </a:solidFill>
              <a:effectLst/>
              <a:latin typeface="Calibri" panose="020F0502020204030204" pitchFamily="34" charset="0"/>
            </a:endParaRPr>
          </a:p>
          <a:p>
            <a:pPr algn="l" rtl="0" fontAlgn="base"/>
            <a:r>
              <a:rPr lang="en-US" b="1" i="0" u="none" strike="noStrike" dirty="0">
                <a:solidFill>
                  <a:srgbClr val="000000"/>
                </a:solidFill>
                <a:effectLst/>
                <a:latin typeface="Calibri" panose="020F0502020204030204" pitchFamily="34" charset="0"/>
              </a:rPr>
              <a:t>Communicative</a:t>
            </a:r>
            <a:r>
              <a:rPr lang="en-US" b="0" i="0" u="none" strike="noStrike" dirty="0">
                <a:solidFill>
                  <a:srgbClr val="000000"/>
                </a:solidFill>
                <a:effectLst/>
                <a:latin typeface="Calibri" panose="020F0502020204030204" pitchFamily="34" charset="0"/>
              </a:rPr>
              <a:t> – Articulating acceptable boundary behavior of others</a:t>
            </a:r>
            <a:endParaRPr lang="en-US" b="0" i="0" dirty="0">
              <a:solidFill>
                <a:srgbClr val="444444"/>
              </a:solidFill>
              <a:effectLst/>
              <a:latin typeface="Calibri" panose="020F0502020204030204" pitchFamily="34" charset="0"/>
            </a:endParaRPr>
          </a:p>
          <a:p>
            <a:endParaRPr lang="en-US" dirty="0"/>
          </a:p>
        </p:txBody>
      </p:sp>
      <p:sp>
        <p:nvSpPr>
          <p:cNvPr id="4" name="Slide Number Placeholder 3"/>
          <p:cNvSpPr>
            <a:spLocks noGrp="1"/>
          </p:cNvSpPr>
          <p:nvPr>
            <p:ph type="sldNum" sz="quarter" idx="5"/>
          </p:nvPr>
        </p:nvSpPr>
        <p:spPr/>
        <p:txBody>
          <a:bodyPr/>
          <a:lstStyle/>
          <a:p>
            <a:fld id="{B31FD384-D7BA-4C21-9991-735B5AC3640D}" type="slidenum">
              <a:rPr lang="en-US" smtClean="0"/>
              <a:t>16</a:t>
            </a:fld>
            <a:endParaRPr lang="en-US"/>
          </a:p>
        </p:txBody>
      </p:sp>
    </p:spTree>
    <p:extLst>
      <p:ext uri="{BB962C8B-B14F-4D97-AF65-F5344CB8AC3E}">
        <p14:creationId xmlns:p14="http://schemas.microsoft.com/office/powerpoint/2010/main" val="297968291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800" b="0" i="0" dirty="0">
                <a:solidFill>
                  <a:srgbClr val="000000"/>
                </a:solidFill>
                <a:effectLst/>
                <a:latin typeface="Calibri" panose="020F0502020204030204" pitchFamily="34" charset="0"/>
              </a:rPr>
              <a:t>Presenter notes: Did the discussion help your team identify specific strategies or areas where your team could grow in boundary management tactics?</a:t>
            </a:r>
            <a:endParaRPr lang="en-US" dirty="0"/>
          </a:p>
        </p:txBody>
      </p:sp>
      <p:sp>
        <p:nvSpPr>
          <p:cNvPr id="4" name="Slide Number Placeholder 3"/>
          <p:cNvSpPr>
            <a:spLocks noGrp="1"/>
          </p:cNvSpPr>
          <p:nvPr>
            <p:ph type="sldNum" sz="quarter" idx="5"/>
          </p:nvPr>
        </p:nvSpPr>
        <p:spPr/>
        <p:txBody>
          <a:bodyPr/>
          <a:lstStyle/>
          <a:p>
            <a:fld id="{B31FD384-D7BA-4C21-9991-735B5AC3640D}" type="slidenum">
              <a:rPr lang="en-US" smtClean="0"/>
              <a:t>17</a:t>
            </a:fld>
            <a:endParaRPr lang="en-US"/>
          </a:p>
        </p:txBody>
      </p:sp>
    </p:spTree>
    <p:extLst>
      <p:ext uri="{BB962C8B-B14F-4D97-AF65-F5344CB8AC3E}">
        <p14:creationId xmlns:p14="http://schemas.microsoft.com/office/powerpoint/2010/main" val="116882706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rtl="0" fontAlgn="base"/>
            <a:r>
              <a:rPr lang="en-US" b="0" i="0" dirty="0">
                <a:solidFill>
                  <a:srgbClr val="000000"/>
                </a:solidFill>
                <a:effectLst/>
                <a:latin typeface="Calibri" panose="020F0502020204030204" pitchFamily="34" charset="0"/>
              </a:rPr>
              <a:t>​</a:t>
            </a:r>
            <a:endParaRPr lang="en-US" b="0" i="0" dirty="0">
              <a:solidFill>
                <a:srgbClr val="444444"/>
              </a:solidFill>
              <a:effectLst/>
              <a:latin typeface="Calibri" panose="020F0502020204030204" pitchFamily="34" charset="0"/>
            </a:endParaRPr>
          </a:p>
          <a:p>
            <a:pPr algn="l" rtl="0" fontAlgn="base"/>
            <a:r>
              <a:rPr lang="en-US" b="0" i="0" u="none" strike="noStrike" dirty="0">
                <a:solidFill>
                  <a:srgbClr val="000000"/>
                </a:solidFill>
                <a:effectLst/>
                <a:latin typeface="Calibri" panose="020F0502020204030204" pitchFamily="34" charset="0"/>
              </a:rPr>
              <a:t>Boundary setting is a primary strategy for establishing boundaries between one’s work and home life. Healthy boundaries are critical to living your vision and creating a fulfilling life. </a:t>
            </a:r>
            <a:endParaRPr lang="en-US" b="0" i="0" dirty="0">
              <a:solidFill>
                <a:srgbClr val="444444"/>
              </a:solidFill>
              <a:effectLst/>
              <a:latin typeface="Calibri" panose="020F0502020204030204" pitchFamily="34" charset="0"/>
            </a:endParaRPr>
          </a:p>
          <a:p>
            <a:endParaRPr lang="en-US" dirty="0"/>
          </a:p>
        </p:txBody>
      </p:sp>
      <p:sp>
        <p:nvSpPr>
          <p:cNvPr id="4" name="Slide Number Placeholder 3"/>
          <p:cNvSpPr>
            <a:spLocks noGrp="1"/>
          </p:cNvSpPr>
          <p:nvPr>
            <p:ph type="sldNum" sz="quarter" idx="5"/>
          </p:nvPr>
        </p:nvSpPr>
        <p:spPr/>
        <p:txBody>
          <a:bodyPr/>
          <a:lstStyle/>
          <a:p>
            <a:fld id="{B31FD384-D7BA-4C21-9991-735B5AC3640D}" type="slidenum">
              <a:rPr lang="en-US" smtClean="0"/>
              <a:t>18</a:t>
            </a:fld>
            <a:endParaRPr lang="en-US"/>
          </a:p>
        </p:txBody>
      </p:sp>
    </p:spTree>
    <p:extLst>
      <p:ext uri="{BB962C8B-B14F-4D97-AF65-F5344CB8AC3E}">
        <p14:creationId xmlns:p14="http://schemas.microsoft.com/office/powerpoint/2010/main" val="279411533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E712635-CF84-4703-B24E-988F243C0907}" type="slidenum">
              <a:rPr lang="en-US" smtClean="0"/>
              <a:t>19</a:t>
            </a:fld>
            <a:endParaRPr lang="en-US"/>
          </a:p>
        </p:txBody>
      </p:sp>
    </p:spTree>
    <p:extLst>
      <p:ext uri="{BB962C8B-B14F-4D97-AF65-F5344CB8AC3E}">
        <p14:creationId xmlns:p14="http://schemas.microsoft.com/office/powerpoint/2010/main" val="1235058650"/>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E712635-CF84-4703-B24E-988F243C0907}" type="slidenum">
              <a:rPr lang="en-US" smtClean="0"/>
              <a:t>20</a:t>
            </a:fld>
            <a:endParaRPr lang="en-US"/>
          </a:p>
        </p:txBody>
      </p:sp>
    </p:spTree>
    <p:extLst>
      <p:ext uri="{BB962C8B-B14F-4D97-AF65-F5344CB8AC3E}">
        <p14:creationId xmlns:p14="http://schemas.microsoft.com/office/powerpoint/2010/main" val="125029702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Presenter notes: Encourage participants to register for </a:t>
            </a:r>
            <a:r>
              <a:rPr lang="en-US" dirty="0" err="1"/>
              <a:t>RenewU</a:t>
            </a:r>
            <a:r>
              <a:rPr lang="en-US" dirty="0"/>
              <a:t> and complete the post-session survey (Only 3 Questions) </a:t>
            </a:r>
            <a:r>
              <a:rPr lang="en-US" dirty="0" err="1"/>
              <a:t>RenewU</a:t>
            </a:r>
            <a:r>
              <a:rPr lang="en-US" dirty="0"/>
              <a:t> has resources for individuals that offer continuing education credits for all ten featured interventions on </a:t>
            </a:r>
            <a:r>
              <a:rPr lang="en-US" dirty="0" err="1"/>
              <a:t>RenewU</a:t>
            </a:r>
            <a:r>
              <a:rPr lang="en-US" dirty="0"/>
              <a:t>.</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By a show of hands determine if anyone needs to register and please allow 5-10 minutes at the beginning for participants to complete registration process if anyone is doing so. </a:t>
            </a:r>
          </a:p>
          <a:p>
            <a:endParaRPr lang="en-US" dirty="0"/>
          </a:p>
        </p:txBody>
      </p:sp>
      <p:sp>
        <p:nvSpPr>
          <p:cNvPr id="4" name="Slide Number Placeholder 3"/>
          <p:cNvSpPr>
            <a:spLocks noGrp="1"/>
          </p:cNvSpPr>
          <p:nvPr>
            <p:ph type="sldNum" sz="quarter" idx="5"/>
          </p:nvPr>
        </p:nvSpPr>
        <p:spPr/>
        <p:txBody>
          <a:bodyPr/>
          <a:lstStyle/>
          <a:p>
            <a:fld id="{7E712635-CF84-4703-B24E-988F243C0907}" type="slidenum">
              <a:rPr lang="en-US" smtClean="0"/>
              <a:t>3</a:t>
            </a:fld>
            <a:endParaRPr lang="en-US"/>
          </a:p>
        </p:txBody>
      </p:sp>
    </p:spTree>
    <p:extLst>
      <p:ext uri="{BB962C8B-B14F-4D97-AF65-F5344CB8AC3E}">
        <p14:creationId xmlns:p14="http://schemas.microsoft.com/office/powerpoint/2010/main" val="3847703658"/>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Presenter notes: Encourage participants to register for </a:t>
            </a:r>
            <a:r>
              <a:rPr lang="en-US" dirty="0" err="1"/>
              <a:t>RenewU</a:t>
            </a:r>
            <a:r>
              <a:rPr lang="en-US" dirty="0"/>
              <a:t> and complete the post-session survey (Only 3 Questions) </a:t>
            </a:r>
            <a:r>
              <a:rPr lang="en-US" dirty="0" err="1"/>
              <a:t>RenewU</a:t>
            </a:r>
            <a:r>
              <a:rPr lang="en-US" dirty="0"/>
              <a:t> has resources for individuals that offer continuing education credits for all ten featured interventions on </a:t>
            </a:r>
            <a:r>
              <a:rPr lang="en-US" dirty="0" err="1"/>
              <a:t>RenewU</a:t>
            </a:r>
            <a:r>
              <a:rPr lang="en-US" dirty="0"/>
              <a:t>.</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i="0" dirty="0"/>
              <a:t>*If this is the first </a:t>
            </a:r>
            <a:r>
              <a:rPr lang="en-US" i="0" dirty="0" err="1"/>
              <a:t>RenewU</a:t>
            </a:r>
            <a:r>
              <a:rPr lang="en-US" i="0" dirty="0"/>
              <a:t> post-session or module survey they are completing they are eligible to receive a $25 gift card.</a:t>
            </a:r>
          </a:p>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E712635-CF84-4703-B24E-988F243C0907}"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21</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142851857"/>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Presenter notes: please show the disclosure after presentation </a:t>
            </a:r>
          </a:p>
          <a:p>
            <a:endParaRPr lang="en-US" dirty="0"/>
          </a:p>
        </p:txBody>
      </p:sp>
      <p:sp>
        <p:nvSpPr>
          <p:cNvPr id="4" name="Slide Number Placeholder 3"/>
          <p:cNvSpPr>
            <a:spLocks noGrp="1"/>
          </p:cNvSpPr>
          <p:nvPr>
            <p:ph type="sldNum" sz="quarter" idx="5"/>
          </p:nvPr>
        </p:nvSpPr>
        <p:spPr/>
        <p:txBody>
          <a:bodyPr/>
          <a:lstStyle/>
          <a:p>
            <a:fld id="{7E712635-CF84-4703-B24E-988F243C0907}" type="slidenum">
              <a:rPr lang="en-US" smtClean="0"/>
              <a:t>22</a:t>
            </a:fld>
            <a:endParaRPr lang="en-US"/>
          </a:p>
        </p:txBody>
      </p:sp>
    </p:spTree>
    <p:extLst>
      <p:ext uri="{BB962C8B-B14F-4D97-AF65-F5344CB8AC3E}">
        <p14:creationId xmlns:p14="http://schemas.microsoft.com/office/powerpoint/2010/main" val="384770365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0" i="0" u="none" strike="noStrike" dirty="0">
                <a:solidFill>
                  <a:srgbClr val="000000"/>
                </a:solidFill>
                <a:effectLst/>
                <a:latin typeface="Calibri" panose="020F0502020204030204" pitchFamily="34" charset="0"/>
              </a:rPr>
              <a:t>Today we will be discussing psychological detachment techniques that you can use for your self-care and practice when you needed. </a:t>
            </a:r>
            <a:r>
              <a:rPr lang="en-US" b="0" i="0" dirty="0">
                <a:solidFill>
                  <a:srgbClr val="000000"/>
                </a:solidFill>
                <a:effectLst/>
                <a:latin typeface="Calibri" panose="020F0502020204030204" pitchFamily="34" charset="0"/>
              </a:rPr>
              <a:t>​</a:t>
            </a:r>
            <a:endParaRPr lang="en-US" dirty="0"/>
          </a:p>
          <a:p>
            <a:endParaRPr lang="en-US" dirty="0"/>
          </a:p>
        </p:txBody>
      </p:sp>
      <p:sp>
        <p:nvSpPr>
          <p:cNvPr id="4" name="Slide Number Placeholder 3"/>
          <p:cNvSpPr>
            <a:spLocks noGrp="1"/>
          </p:cNvSpPr>
          <p:nvPr>
            <p:ph type="sldNum" sz="quarter" idx="5"/>
          </p:nvPr>
        </p:nvSpPr>
        <p:spPr/>
        <p:txBody>
          <a:bodyPr/>
          <a:lstStyle/>
          <a:p>
            <a:fld id="{B31FD384-D7BA-4C21-9991-735B5AC3640D}" type="slidenum">
              <a:rPr lang="en-US" smtClean="0"/>
              <a:t>4</a:t>
            </a:fld>
            <a:endParaRPr lang="en-US"/>
          </a:p>
        </p:txBody>
      </p:sp>
    </p:spTree>
    <p:extLst>
      <p:ext uri="{BB962C8B-B14F-4D97-AF65-F5344CB8AC3E}">
        <p14:creationId xmlns:p14="http://schemas.microsoft.com/office/powerpoint/2010/main" val="48373098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800" b="0" i="0" dirty="0">
                <a:solidFill>
                  <a:srgbClr val="000000"/>
                </a:solidFill>
                <a:effectLst/>
                <a:latin typeface="Calibri" panose="020F0502020204030204" pitchFamily="34" charset="0"/>
              </a:rPr>
              <a:t>Psychological detachment refers to an individual's experience of gaining mental distance to work, to make a pause in thinking about work-related issues, thus to ''switch off". Psychological detachment is an ability of recovery from work-related stress that allows individuals to reduce burnout symptoms. </a:t>
            </a:r>
            <a:endParaRPr lang="en-US" dirty="0"/>
          </a:p>
        </p:txBody>
      </p:sp>
      <p:sp>
        <p:nvSpPr>
          <p:cNvPr id="4" name="Slide Number Placeholder 3"/>
          <p:cNvSpPr>
            <a:spLocks noGrp="1"/>
          </p:cNvSpPr>
          <p:nvPr>
            <p:ph type="sldNum" sz="quarter" idx="5"/>
          </p:nvPr>
        </p:nvSpPr>
        <p:spPr/>
        <p:txBody>
          <a:bodyPr/>
          <a:lstStyle/>
          <a:p>
            <a:fld id="{B31FD384-D7BA-4C21-9991-735B5AC3640D}" type="slidenum">
              <a:rPr lang="en-US" smtClean="0"/>
              <a:t>5</a:t>
            </a:fld>
            <a:endParaRPr lang="en-US"/>
          </a:p>
        </p:txBody>
      </p:sp>
    </p:spTree>
    <p:extLst>
      <p:ext uri="{BB962C8B-B14F-4D97-AF65-F5344CB8AC3E}">
        <p14:creationId xmlns:p14="http://schemas.microsoft.com/office/powerpoint/2010/main" val="195113285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rtl="0" fontAlgn="base"/>
            <a:r>
              <a:rPr lang="en-US" b="0" i="0" u="none" strike="noStrike" dirty="0">
                <a:solidFill>
                  <a:srgbClr val="000000"/>
                </a:solidFill>
                <a:effectLst/>
                <a:latin typeface="Calibri" panose="020F0502020204030204" pitchFamily="34" charset="0"/>
              </a:rPr>
              <a:t>Research has shown that psychological detachment from work is beneficial for various aspects of employee well-being and job performance. </a:t>
            </a:r>
            <a:r>
              <a:rPr lang="en-US" b="0" i="0" dirty="0">
                <a:solidFill>
                  <a:srgbClr val="000000"/>
                </a:solidFill>
                <a:effectLst/>
                <a:latin typeface="Calibri" panose="020F0502020204030204" pitchFamily="34" charset="0"/>
              </a:rPr>
              <a:t>​</a:t>
            </a:r>
            <a:endParaRPr lang="en-US" b="0" i="0" dirty="0">
              <a:solidFill>
                <a:srgbClr val="444444"/>
              </a:solidFill>
              <a:effectLst/>
              <a:latin typeface="Calibri" panose="020F0502020204030204" pitchFamily="34" charset="0"/>
            </a:endParaRPr>
          </a:p>
          <a:p>
            <a:pPr algn="l" rtl="0" fontAlgn="base"/>
            <a:r>
              <a:rPr lang="en-US" b="0" i="0" dirty="0">
                <a:solidFill>
                  <a:srgbClr val="000000"/>
                </a:solidFill>
                <a:effectLst/>
                <a:latin typeface="Calibri" panose="020F0502020204030204" pitchFamily="34" charset="0"/>
              </a:rPr>
              <a:t>​</a:t>
            </a:r>
            <a:endParaRPr lang="en-US" b="0" i="0" dirty="0">
              <a:solidFill>
                <a:srgbClr val="444444"/>
              </a:solidFill>
              <a:effectLst/>
              <a:latin typeface="Calibri" panose="020F0502020204030204" pitchFamily="34" charset="0"/>
            </a:endParaRPr>
          </a:p>
          <a:p>
            <a:pPr algn="l" rtl="0" fontAlgn="base"/>
            <a:r>
              <a:rPr lang="en-US" b="0" i="0" u="none" strike="noStrike" dirty="0">
                <a:solidFill>
                  <a:srgbClr val="000000"/>
                </a:solidFill>
                <a:effectLst/>
                <a:latin typeface="Calibri" panose="020F0502020204030204" pitchFamily="34" charset="0"/>
              </a:rPr>
              <a:t>*Psychosomatic complaints – psychological condition involving physical conditions – headache, stomach pain can be reduced. </a:t>
            </a:r>
            <a:r>
              <a:rPr lang="en-US" b="0" i="0" dirty="0">
                <a:solidFill>
                  <a:srgbClr val="000000"/>
                </a:solidFill>
                <a:effectLst/>
                <a:latin typeface="Calibri" panose="020F0502020204030204" pitchFamily="34" charset="0"/>
              </a:rPr>
              <a:t>​</a:t>
            </a:r>
            <a:endParaRPr lang="en-US" b="0" i="0" dirty="0">
              <a:solidFill>
                <a:srgbClr val="444444"/>
              </a:solidFill>
              <a:effectLst/>
              <a:latin typeface="Calibri" panose="020F0502020204030204" pitchFamily="34" charset="0"/>
            </a:endParaRPr>
          </a:p>
          <a:p>
            <a:endParaRPr lang="en-US" dirty="0"/>
          </a:p>
        </p:txBody>
      </p:sp>
      <p:sp>
        <p:nvSpPr>
          <p:cNvPr id="4" name="Slide Number Placeholder 3"/>
          <p:cNvSpPr>
            <a:spLocks noGrp="1"/>
          </p:cNvSpPr>
          <p:nvPr>
            <p:ph type="sldNum" sz="quarter" idx="5"/>
          </p:nvPr>
        </p:nvSpPr>
        <p:spPr/>
        <p:txBody>
          <a:bodyPr/>
          <a:lstStyle/>
          <a:p>
            <a:fld id="{B31FD384-D7BA-4C21-9991-735B5AC3640D}" type="slidenum">
              <a:rPr lang="en-US" smtClean="0"/>
              <a:t>6</a:t>
            </a:fld>
            <a:endParaRPr lang="en-US"/>
          </a:p>
        </p:txBody>
      </p:sp>
    </p:spTree>
    <p:extLst>
      <p:ext uri="{BB962C8B-B14F-4D97-AF65-F5344CB8AC3E}">
        <p14:creationId xmlns:p14="http://schemas.microsoft.com/office/powerpoint/2010/main" val="374601104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E712635-CF84-4703-B24E-988F243C0907}" type="slidenum">
              <a:rPr lang="en-US" smtClean="0"/>
              <a:t>7</a:t>
            </a:fld>
            <a:endParaRPr lang="en-US"/>
          </a:p>
        </p:txBody>
      </p:sp>
    </p:spTree>
    <p:extLst>
      <p:ext uri="{BB962C8B-B14F-4D97-AF65-F5344CB8AC3E}">
        <p14:creationId xmlns:p14="http://schemas.microsoft.com/office/powerpoint/2010/main" val="391626373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800" b="0" i="0" dirty="0">
                <a:solidFill>
                  <a:srgbClr val="000000"/>
                </a:solidFill>
                <a:effectLst/>
                <a:latin typeface="Calibri" panose="020F0502020204030204" pitchFamily="34" charset="0"/>
              </a:rPr>
              <a:t>Presenter notes: article findings</a:t>
            </a:r>
          </a:p>
        </p:txBody>
      </p:sp>
      <p:sp>
        <p:nvSpPr>
          <p:cNvPr id="4" name="Slide Number Placeholder 3"/>
          <p:cNvSpPr>
            <a:spLocks noGrp="1"/>
          </p:cNvSpPr>
          <p:nvPr>
            <p:ph type="sldNum" sz="quarter" idx="5"/>
          </p:nvPr>
        </p:nvSpPr>
        <p:spPr/>
        <p:txBody>
          <a:bodyPr/>
          <a:lstStyle/>
          <a:p>
            <a:fld id="{7E712635-CF84-4703-B24E-988F243C0907}" type="slidenum">
              <a:rPr lang="en-US" smtClean="0"/>
              <a:t>8</a:t>
            </a:fld>
            <a:endParaRPr lang="en-US"/>
          </a:p>
        </p:txBody>
      </p:sp>
    </p:spTree>
    <p:extLst>
      <p:ext uri="{BB962C8B-B14F-4D97-AF65-F5344CB8AC3E}">
        <p14:creationId xmlns:p14="http://schemas.microsoft.com/office/powerpoint/2010/main" val="174034636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E712635-CF84-4703-B24E-988F243C0907}" type="slidenum">
              <a:rPr lang="en-US" smtClean="0"/>
              <a:t>9</a:t>
            </a:fld>
            <a:endParaRPr lang="en-US"/>
          </a:p>
        </p:txBody>
      </p:sp>
    </p:spTree>
    <p:extLst>
      <p:ext uri="{BB962C8B-B14F-4D97-AF65-F5344CB8AC3E}">
        <p14:creationId xmlns:p14="http://schemas.microsoft.com/office/powerpoint/2010/main" val="160103121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800" b="0" i="0" dirty="0">
                <a:solidFill>
                  <a:srgbClr val="000000"/>
                </a:solidFill>
                <a:effectLst/>
                <a:latin typeface="Calibri" panose="020F0502020204030204" pitchFamily="34" charset="0"/>
              </a:rPr>
              <a:t>Presenter notes: article findings</a:t>
            </a:r>
          </a:p>
        </p:txBody>
      </p:sp>
      <p:sp>
        <p:nvSpPr>
          <p:cNvPr id="4" name="Slide Number Placeholder 3"/>
          <p:cNvSpPr>
            <a:spLocks noGrp="1"/>
          </p:cNvSpPr>
          <p:nvPr>
            <p:ph type="sldNum" sz="quarter" idx="5"/>
          </p:nvPr>
        </p:nvSpPr>
        <p:spPr/>
        <p:txBody>
          <a:bodyPr/>
          <a:lstStyle/>
          <a:p>
            <a:fld id="{7E712635-CF84-4703-B24E-988F243C0907}" type="slidenum">
              <a:rPr lang="en-US" smtClean="0"/>
              <a:t>10</a:t>
            </a:fld>
            <a:endParaRPr lang="en-US"/>
          </a:p>
        </p:txBody>
      </p:sp>
    </p:spTree>
    <p:extLst>
      <p:ext uri="{BB962C8B-B14F-4D97-AF65-F5344CB8AC3E}">
        <p14:creationId xmlns:p14="http://schemas.microsoft.com/office/powerpoint/2010/main" val="70118864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697BE6-5E51-C8E7-4351-6991EFE7A37C}"/>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0F561CB3-F5C5-9E93-BA89-40FC10E6B5F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5C232DB3-F921-C92F-3EAA-69B3DDF3D5A1}"/>
              </a:ext>
            </a:extLst>
          </p:cNvPr>
          <p:cNvSpPr>
            <a:spLocks noGrp="1"/>
          </p:cNvSpPr>
          <p:nvPr>
            <p:ph type="dt" sz="half" idx="10"/>
          </p:nvPr>
        </p:nvSpPr>
        <p:spPr/>
        <p:txBody>
          <a:bodyPr/>
          <a:lstStyle/>
          <a:p>
            <a:fld id="{5D38260C-63F1-4843-A8B9-D1B08C620417}" type="datetimeFigureOut">
              <a:rPr lang="en-US" smtClean="0"/>
              <a:t>1/10/24</a:t>
            </a:fld>
            <a:endParaRPr lang="en-US"/>
          </a:p>
        </p:txBody>
      </p:sp>
      <p:sp>
        <p:nvSpPr>
          <p:cNvPr id="5" name="Footer Placeholder 4">
            <a:extLst>
              <a:ext uri="{FF2B5EF4-FFF2-40B4-BE49-F238E27FC236}">
                <a16:creationId xmlns:a16="http://schemas.microsoft.com/office/drawing/2014/main" id="{BC6E2C68-48BA-61AB-C681-DD1AC010975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C5CAD62-48E4-94AD-6992-651771E1535C}"/>
              </a:ext>
            </a:extLst>
          </p:cNvPr>
          <p:cNvSpPr>
            <a:spLocks noGrp="1"/>
          </p:cNvSpPr>
          <p:nvPr>
            <p:ph type="sldNum" sz="quarter" idx="12"/>
          </p:nvPr>
        </p:nvSpPr>
        <p:spPr/>
        <p:txBody>
          <a:bodyPr/>
          <a:lstStyle/>
          <a:p>
            <a:fld id="{180B8370-100B-4046-8964-B29BFB1A06CF}" type="slidenum">
              <a:rPr lang="en-US" smtClean="0"/>
              <a:t>‹#›</a:t>
            </a:fld>
            <a:endParaRPr lang="en-US"/>
          </a:p>
        </p:txBody>
      </p:sp>
    </p:spTree>
    <p:extLst>
      <p:ext uri="{BB962C8B-B14F-4D97-AF65-F5344CB8AC3E}">
        <p14:creationId xmlns:p14="http://schemas.microsoft.com/office/powerpoint/2010/main" val="268451816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CF3091-DF5A-41A1-3287-9F12FF8BF99F}"/>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D19E0127-395B-986A-ADEB-EACC0E3B14C8}"/>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2960A5C-3622-4D47-0FC9-36334C842A94}"/>
              </a:ext>
            </a:extLst>
          </p:cNvPr>
          <p:cNvSpPr>
            <a:spLocks noGrp="1"/>
          </p:cNvSpPr>
          <p:nvPr>
            <p:ph type="dt" sz="half" idx="10"/>
          </p:nvPr>
        </p:nvSpPr>
        <p:spPr/>
        <p:txBody>
          <a:bodyPr/>
          <a:lstStyle/>
          <a:p>
            <a:fld id="{5D38260C-63F1-4843-A8B9-D1B08C620417}" type="datetimeFigureOut">
              <a:rPr lang="en-US" smtClean="0"/>
              <a:t>1/10/24</a:t>
            </a:fld>
            <a:endParaRPr lang="en-US"/>
          </a:p>
        </p:txBody>
      </p:sp>
      <p:sp>
        <p:nvSpPr>
          <p:cNvPr id="5" name="Footer Placeholder 4">
            <a:extLst>
              <a:ext uri="{FF2B5EF4-FFF2-40B4-BE49-F238E27FC236}">
                <a16:creationId xmlns:a16="http://schemas.microsoft.com/office/drawing/2014/main" id="{D3A9FED7-5E22-715F-9DDE-E99C809AB99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1912E41-11EF-B107-46BD-9DD576EA176F}"/>
              </a:ext>
            </a:extLst>
          </p:cNvPr>
          <p:cNvSpPr>
            <a:spLocks noGrp="1"/>
          </p:cNvSpPr>
          <p:nvPr>
            <p:ph type="sldNum" sz="quarter" idx="12"/>
          </p:nvPr>
        </p:nvSpPr>
        <p:spPr/>
        <p:txBody>
          <a:bodyPr/>
          <a:lstStyle/>
          <a:p>
            <a:fld id="{180B8370-100B-4046-8964-B29BFB1A06CF}" type="slidenum">
              <a:rPr lang="en-US" smtClean="0"/>
              <a:t>‹#›</a:t>
            </a:fld>
            <a:endParaRPr lang="en-US"/>
          </a:p>
        </p:txBody>
      </p:sp>
    </p:spTree>
    <p:extLst>
      <p:ext uri="{BB962C8B-B14F-4D97-AF65-F5344CB8AC3E}">
        <p14:creationId xmlns:p14="http://schemas.microsoft.com/office/powerpoint/2010/main" val="19585482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80E5D5A2-37FA-3BD2-2967-A8E82BD07D72}"/>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FDB3A8BB-EDD8-4E95-FB17-F0412C3ABEEE}"/>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9CEA2B8-F9BD-1B21-5525-D4E78BC99486}"/>
              </a:ext>
            </a:extLst>
          </p:cNvPr>
          <p:cNvSpPr>
            <a:spLocks noGrp="1"/>
          </p:cNvSpPr>
          <p:nvPr>
            <p:ph type="dt" sz="half" idx="10"/>
          </p:nvPr>
        </p:nvSpPr>
        <p:spPr/>
        <p:txBody>
          <a:bodyPr/>
          <a:lstStyle/>
          <a:p>
            <a:fld id="{5D38260C-63F1-4843-A8B9-D1B08C620417}" type="datetimeFigureOut">
              <a:rPr lang="en-US" smtClean="0"/>
              <a:t>1/10/24</a:t>
            </a:fld>
            <a:endParaRPr lang="en-US"/>
          </a:p>
        </p:txBody>
      </p:sp>
      <p:sp>
        <p:nvSpPr>
          <p:cNvPr id="5" name="Footer Placeholder 4">
            <a:extLst>
              <a:ext uri="{FF2B5EF4-FFF2-40B4-BE49-F238E27FC236}">
                <a16:creationId xmlns:a16="http://schemas.microsoft.com/office/drawing/2014/main" id="{EE94DD53-AFB9-6FBC-E7C0-AF9EE8B02B6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33F0B92-D391-2949-BF84-85F55853EFF7}"/>
              </a:ext>
            </a:extLst>
          </p:cNvPr>
          <p:cNvSpPr>
            <a:spLocks noGrp="1"/>
          </p:cNvSpPr>
          <p:nvPr>
            <p:ph type="sldNum" sz="quarter" idx="12"/>
          </p:nvPr>
        </p:nvSpPr>
        <p:spPr/>
        <p:txBody>
          <a:bodyPr/>
          <a:lstStyle/>
          <a:p>
            <a:fld id="{180B8370-100B-4046-8964-B29BFB1A06CF}" type="slidenum">
              <a:rPr lang="en-US" smtClean="0"/>
              <a:t>‹#›</a:t>
            </a:fld>
            <a:endParaRPr lang="en-US"/>
          </a:p>
        </p:txBody>
      </p:sp>
    </p:spTree>
    <p:extLst>
      <p:ext uri="{BB962C8B-B14F-4D97-AF65-F5344CB8AC3E}">
        <p14:creationId xmlns:p14="http://schemas.microsoft.com/office/powerpoint/2010/main" val="314546386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2E1D4A-F785-3DEF-35E0-AA1E3875666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95AEB13-8A82-3CD3-0C7A-592F0B611305}"/>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8BF31E2-6DDA-A3C9-DC31-3F2DB9E9E45E}"/>
              </a:ext>
            </a:extLst>
          </p:cNvPr>
          <p:cNvSpPr>
            <a:spLocks noGrp="1"/>
          </p:cNvSpPr>
          <p:nvPr>
            <p:ph type="dt" sz="half" idx="10"/>
          </p:nvPr>
        </p:nvSpPr>
        <p:spPr/>
        <p:txBody>
          <a:bodyPr/>
          <a:lstStyle/>
          <a:p>
            <a:fld id="{5D38260C-63F1-4843-A8B9-D1B08C620417}" type="datetimeFigureOut">
              <a:rPr lang="en-US" smtClean="0"/>
              <a:t>1/10/24</a:t>
            </a:fld>
            <a:endParaRPr lang="en-US"/>
          </a:p>
        </p:txBody>
      </p:sp>
      <p:sp>
        <p:nvSpPr>
          <p:cNvPr id="5" name="Footer Placeholder 4">
            <a:extLst>
              <a:ext uri="{FF2B5EF4-FFF2-40B4-BE49-F238E27FC236}">
                <a16:creationId xmlns:a16="http://schemas.microsoft.com/office/drawing/2014/main" id="{2620D1C8-B2A3-1410-089A-303B5E1CA3D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63D39C5-CFB2-689E-C176-BBA7925E60D4}"/>
              </a:ext>
            </a:extLst>
          </p:cNvPr>
          <p:cNvSpPr>
            <a:spLocks noGrp="1"/>
          </p:cNvSpPr>
          <p:nvPr>
            <p:ph type="sldNum" sz="quarter" idx="12"/>
          </p:nvPr>
        </p:nvSpPr>
        <p:spPr/>
        <p:txBody>
          <a:bodyPr/>
          <a:lstStyle/>
          <a:p>
            <a:fld id="{180B8370-100B-4046-8964-B29BFB1A06CF}" type="slidenum">
              <a:rPr lang="en-US" smtClean="0"/>
              <a:t>‹#›</a:t>
            </a:fld>
            <a:endParaRPr lang="en-US"/>
          </a:p>
        </p:txBody>
      </p:sp>
    </p:spTree>
    <p:extLst>
      <p:ext uri="{BB962C8B-B14F-4D97-AF65-F5344CB8AC3E}">
        <p14:creationId xmlns:p14="http://schemas.microsoft.com/office/powerpoint/2010/main" val="34404878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E1D14D-57A3-A7E7-D1CA-B775226EFF49}"/>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C107E202-3ACB-E774-4DDD-19739D602EC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6ECADCE3-43FA-DD59-A61C-CD31D4A6304A}"/>
              </a:ext>
            </a:extLst>
          </p:cNvPr>
          <p:cNvSpPr>
            <a:spLocks noGrp="1"/>
          </p:cNvSpPr>
          <p:nvPr>
            <p:ph type="dt" sz="half" idx="10"/>
          </p:nvPr>
        </p:nvSpPr>
        <p:spPr/>
        <p:txBody>
          <a:bodyPr/>
          <a:lstStyle/>
          <a:p>
            <a:fld id="{5D38260C-63F1-4843-A8B9-D1B08C620417}" type="datetimeFigureOut">
              <a:rPr lang="en-US" smtClean="0"/>
              <a:t>1/10/24</a:t>
            </a:fld>
            <a:endParaRPr lang="en-US"/>
          </a:p>
        </p:txBody>
      </p:sp>
      <p:sp>
        <p:nvSpPr>
          <p:cNvPr id="5" name="Footer Placeholder 4">
            <a:extLst>
              <a:ext uri="{FF2B5EF4-FFF2-40B4-BE49-F238E27FC236}">
                <a16:creationId xmlns:a16="http://schemas.microsoft.com/office/drawing/2014/main" id="{A5E97C4B-22CE-3B1F-D03E-8A377776BBC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FBB1506-9500-A4A2-962D-44C3764B21B7}"/>
              </a:ext>
            </a:extLst>
          </p:cNvPr>
          <p:cNvSpPr>
            <a:spLocks noGrp="1"/>
          </p:cNvSpPr>
          <p:nvPr>
            <p:ph type="sldNum" sz="quarter" idx="12"/>
          </p:nvPr>
        </p:nvSpPr>
        <p:spPr/>
        <p:txBody>
          <a:bodyPr/>
          <a:lstStyle/>
          <a:p>
            <a:fld id="{180B8370-100B-4046-8964-B29BFB1A06CF}" type="slidenum">
              <a:rPr lang="en-US" smtClean="0"/>
              <a:t>‹#›</a:t>
            </a:fld>
            <a:endParaRPr lang="en-US"/>
          </a:p>
        </p:txBody>
      </p:sp>
    </p:spTree>
    <p:extLst>
      <p:ext uri="{BB962C8B-B14F-4D97-AF65-F5344CB8AC3E}">
        <p14:creationId xmlns:p14="http://schemas.microsoft.com/office/powerpoint/2010/main" val="348107521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56D5F0-83F3-A5F3-712B-238C5EEA417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4566EC3-2137-EE5A-5F98-E26465B5F37B}"/>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7D004AA0-1B1B-6839-B826-54787D6DA6F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283D1118-09C3-35D4-ABCD-48492529E4DD}"/>
              </a:ext>
            </a:extLst>
          </p:cNvPr>
          <p:cNvSpPr>
            <a:spLocks noGrp="1"/>
          </p:cNvSpPr>
          <p:nvPr>
            <p:ph type="dt" sz="half" idx="10"/>
          </p:nvPr>
        </p:nvSpPr>
        <p:spPr/>
        <p:txBody>
          <a:bodyPr/>
          <a:lstStyle/>
          <a:p>
            <a:fld id="{5D38260C-63F1-4843-A8B9-D1B08C620417}" type="datetimeFigureOut">
              <a:rPr lang="en-US" smtClean="0"/>
              <a:t>1/10/24</a:t>
            </a:fld>
            <a:endParaRPr lang="en-US"/>
          </a:p>
        </p:txBody>
      </p:sp>
      <p:sp>
        <p:nvSpPr>
          <p:cNvPr id="6" name="Footer Placeholder 5">
            <a:extLst>
              <a:ext uri="{FF2B5EF4-FFF2-40B4-BE49-F238E27FC236}">
                <a16:creationId xmlns:a16="http://schemas.microsoft.com/office/drawing/2014/main" id="{BE1A6B31-BDB2-F50B-5CF8-E731058C16C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739A286-D359-99AE-D213-048C95654427}"/>
              </a:ext>
            </a:extLst>
          </p:cNvPr>
          <p:cNvSpPr>
            <a:spLocks noGrp="1"/>
          </p:cNvSpPr>
          <p:nvPr>
            <p:ph type="sldNum" sz="quarter" idx="12"/>
          </p:nvPr>
        </p:nvSpPr>
        <p:spPr/>
        <p:txBody>
          <a:bodyPr/>
          <a:lstStyle/>
          <a:p>
            <a:fld id="{180B8370-100B-4046-8964-B29BFB1A06CF}" type="slidenum">
              <a:rPr lang="en-US" smtClean="0"/>
              <a:t>‹#›</a:t>
            </a:fld>
            <a:endParaRPr lang="en-US"/>
          </a:p>
        </p:txBody>
      </p:sp>
    </p:spTree>
    <p:extLst>
      <p:ext uri="{BB962C8B-B14F-4D97-AF65-F5344CB8AC3E}">
        <p14:creationId xmlns:p14="http://schemas.microsoft.com/office/powerpoint/2010/main" val="9965633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56C242-85C8-F3AD-3E8A-74FA42752216}"/>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BEA02DFF-6ED8-2EEE-AF18-A70526B5784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1807E553-0ED9-DCF6-0AC5-2667EDFE74B9}"/>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891308A7-4106-DA07-3395-7BAC70C330B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E71E6AD3-37FA-C590-3370-CE18F6DF48A8}"/>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64A82B4D-349A-46D8-6156-A334F41E7FB7}"/>
              </a:ext>
            </a:extLst>
          </p:cNvPr>
          <p:cNvSpPr>
            <a:spLocks noGrp="1"/>
          </p:cNvSpPr>
          <p:nvPr>
            <p:ph type="dt" sz="half" idx="10"/>
          </p:nvPr>
        </p:nvSpPr>
        <p:spPr/>
        <p:txBody>
          <a:bodyPr/>
          <a:lstStyle/>
          <a:p>
            <a:fld id="{5D38260C-63F1-4843-A8B9-D1B08C620417}" type="datetimeFigureOut">
              <a:rPr lang="en-US" smtClean="0"/>
              <a:t>1/10/24</a:t>
            </a:fld>
            <a:endParaRPr lang="en-US"/>
          </a:p>
        </p:txBody>
      </p:sp>
      <p:sp>
        <p:nvSpPr>
          <p:cNvPr id="8" name="Footer Placeholder 7">
            <a:extLst>
              <a:ext uri="{FF2B5EF4-FFF2-40B4-BE49-F238E27FC236}">
                <a16:creationId xmlns:a16="http://schemas.microsoft.com/office/drawing/2014/main" id="{6384B76C-D78B-F131-FB32-3D7C9C2C980C}"/>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3523436A-2799-A1C6-E8E2-CD78DAD58E63}"/>
              </a:ext>
            </a:extLst>
          </p:cNvPr>
          <p:cNvSpPr>
            <a:spLocks noGrp="1"/>
          </p:cNvSpPr>
          <p:nvPr>
            <p:ph type="sldNum" sz="quarter" idx="12"/>
          </p:nvPr>
        </p:nvSpPr>
        <p:spPr/>
        <p:txBody>
          <a:bodyPr/>
          <a:lstStyle/>
          <a:p>
            <a:fld id="{180B8370-100B-4046-8964-B29BFB1A06CF}" type="slidenum">
              <a:rPr lang="en-US" smtClean="0"/>
              <a:t>‹#›</a:t>
            </a:fld>
            <a:endParaRPr lang="en-US"/>
          </a:p>
        </p:txBody>
      </p:sp>
    </p:spTree>
    <p:extLst>
      <p:ext uri="{BB962C8B-B14F-4D97-AF65-F5344CB8AC3E}">
        <p14:creationId xmlns:p14="http://schemas.microsoft.com/office/powerpoint/2010/main" val="9195371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98F0D2-7AD7-076C-E555-3E4FC92B3D55}"/>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3A5D051E-219A-E7A7-F72A-7579C7D6D8C7}"/>
              </a:ext>
            </a:extLst>
          </p:cNvPr>
          <p:cNvSpPr>
            <a:spLocks noGrp="1"/>
          </p:cNvSpPr>
          <p:nvPr>
            <p:ph type="dt" sz="half" idx="10"/>
          </p:nvPr>
        </p:nvSpPr>
        <p:spPr/>
        <p:txBody>
          <a:bodyPr/>
          <a:lstStyle/>
          <a:p>
            <a:fld id="{5D38260C-63F1-4843-A8B9-D1B08C620417}" type="datetimeFigureOut">
              <a:rPr lang="en-US" smtClean="0"/>
              <a:t>1/10/24</a:t>
            </a:fld>
            <a:endParaRPr lang="en-US"/>
          </a:p>
        </p:txBody>
      </p:sp>
      <p:sp>
        <p:nvSpPr>
          <p:cNvPr id="4" name="Footer Placeholder 3">
            <a:extLst>
              <a:ext uri="{FF2B5EF4-FFF2-40B4-BE49-F238E27FC236}">
                <a16:creationId xmlns:a16="http://schemas.microsoft.com/office/drawing/2014/main" id="{BC098E9B-5806-7FDA-1BAF-902C764D4555}"/>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48E8BB94-3851-CF27-D490-730114E02118}"/>
              </a:ext>
            </a:extLst>
          </p:cNvPr>
          <p:cNvSpPr>
            <a:spLocks noGrp="1"/>
          </p:cNvSpPr>
          <p:nvPr>
            <p:ph type="sldNum" sz="quarter" idx="12"/>
          </p:nvPr>
        </p:nvSpPr>
        <p:spPr/>
        <p:txBody>
          <a:bodyPr/>
          <a:lstStyle/>
          <a:p>
            <a:fld id="{180B8370-100B-4046-8964-B29BFB1A06CF}" type="slidenum">
              <a:rPr lang="en-US" smtClean="0"/>
              <a:t>‹#›</a:t>
            </a:fld>
            <a:endParaRPr lang="en-US"/>
          </a:p>
        </p:txBody>
      </p:sp>
    </p:spTree>
    <p:extLst>
      <p:ext uri="{BB962C8B-B14F-4D97-AF65-F5344CB8AC3E}">
        <p14:creationId xmlns:p14="http://schemas.microsoft.com/office/powerpoint/2010/main" val="360924116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9BA97CF-A3F1-5D31-2E32-CDEF4C33590D}"/>
              </a:ext>
            </a:extLst>
          </p:cNvPr>
          <p:cNvSpPr>
            <a:spLocks noGrp="1"/>
          </p:cNvSpPr>
          <p:nvPr>
            <p:ph type="dt" sz="half" idx="10"/>
          </p:nvPr>
        </p:nvSpPr>
        <p:spPr/>
        <p:txBody>
          <a:bodyPr/>
          <a:lstStyle/>
          <a:p>
            <a:fld id="{5D38260C-63F1-4843-A8B9-D1B08C620417}" type="datetimeFigureOut">
              <a:rPr lang="en-US" smtClean="0"/>
              <a:t>1/10/24</a:t>
            </a:fld>
            <a:endParaRPr lang="en-US"/>
          </a:p>
        </p:txBody>
      </p:sp>
      <p:sp>
        <p:nvSpPr>
          <p:cNvPr id="3" name="Footer Placeholder 2">
            <a:extLst>
              <a:ext uri="{FF2B5EF4-FFF2-40B4-BE49-F238E27FC236}">
                <a16:creationId xmlns:a16="http://schemas.microsoft.com/office/drawing/2014/main" id="{9BDDFCF9-1C60-93EC-F16C-9B45D52633E4}"/>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968394AA-995D-1D41-010F-292521D50164}"/>
              </a:ext>
            </a:extLst>
          </p:cNvPr>
          <p:cNvSpPr>
            <a:spLocks noGrp="1"/>
          </p:cNvSpPr>
          <p:nvPr>
            <p:ph type="sldNum" sz="quarter" idx="12"/>
          </p:nvPr>
        </p:nvSpPr>
        <p:spPr/>
        <p:txBody>
          <a:bodyPr/>
          <a:lstStyle/>
          <a:p>
            <a:fld id="{180B8370-100B-4046-8964-B29BFB1A06CF}" type="slidenum">
              <a:rPr lang="en-US" smtClean="0"/>
              <a:t>‹#›</a:t>
            </a:fld>
            <a:endParaRPr lang="en-US"/>
          </a:p>
        </p:txBody>
      </p:sp>
    </p:spTree>
    <p:extLst>
      <p:ext uri="{BB962C8B-B14F-4D97-AF65-F5344CB8AC3E}">
        <p14:creationId xmlns:p14="http://schemas.microsoft.com/office/powerpoint/2010/main" val="29891566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34AD27-289F-353A-6A49-F2E191A6F09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D19DCFF1-B8A8-86AD-7C44-7032EC9CF3D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D488CA31-4FB2-4949-347F-8A4D4862DA3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DA93D3F-C350-0BFC-88EA-EB9626DCB6E3}"/>
              </a:ext>
            </a:extLst>
          </p:cNvPr>
          <p:cNvSpPr>
            <a:spLocks noGrp="1"/>
          </p:cNvSpPr>
          <p:nvPr>
            <p:ph type="dt" sz="half" idx="10"/>
          </p:nvPr>
        </p:nvSpPr>
        <p:spPr/>
        <p:txBody>
          <a:bodyPr/>
          <a:lstStyle/>
          <a:p>
            <a:fld id="{5D38260C-63F1-4843-A8B9-D1B08C620417}" type="datetimeFigureOut">
              <a:rPr lang="en-US" smtClean="0"/>
              <a:t>1/10/24</a:t>
            </a:fld>
            <a:endParaRPr lang="en-US"/>
          </a:p>
        </p:txBody>
      </p:sp>
      <p:sp>
        <p:nvSpPr>
          <p:cNvPr id="6" name="Footer Placeholder 5">
            <a:extLst>
              <a:ext uri="{FF2B5EF4-FFF2-40B4-BE49-F238E27FC236}">
                <a16:creationId xmlns:a16="http://schemas.microsoft.com/office/drawing/2014/main" id="{2BD60E0C-FC4C-B07C-C827-0D653A7D6D3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E31F587-1C03-47A8-B793-71567280A3B9}"/>
              </a:ext>
            </a:extLst>
          </p:cNvPr>
          <p:cNvSpPr>
            <a:spLocks noGrp="1"/>
          </p:cNvSpPr>
          <p:nvPr>
            <p:ph type="sldNum" sz="quarter" idx="12"/>
          </p:nvPr>
        </p:nvSpPr>
        <p:spPr/>
        <p:txBody>
          <a:bodyPr/>
          <a:lstStyle/>
          <a:p>
            <a:fld id="{180B8370-100B-4046-8964-B29BFB1A06CF}" type="slidenum">
              <a:rPr lang="en-US" smtClean="0"/>
              <a:t>‹#›</a:t>
            </a:fld>
            <a:endParaRPr lang="en-US"/>
          </a:p>
        </p:txBody>
      </p:sp>
    </p:spTree>
    <p:extLst>
      <p:ext uri="{BB962C8B-B14F-4D97-AF65-F5344CB8AC3E}">
        <p14:creationId xmlns:p14="http://schemas.microsoft.com/office/powerpoint/2010/main" val="38153405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18E72F-4854-F477-1F84-6173B812C83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F93BB17B-CC4B-3DC8-90F3-91EA191F705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EE9529C7-1BF1-909D-D913-62E872D4444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0590A63-2B5B-E6BF-A08A-7DC4D954B76E}"/>
              </a:ext>
            </a:extLst>
          </p:cNvPr>
          <p:cNvSpPr>
            <a:spLocks noGrp="1"/>
          </p:cNvSpPr>
          <p:nvPr>
            <p:ph type="dt" sz="half" idx="10"/>
          </p:nvPr>
        </p:nvSpPr>
        <p:spPr/>
        <p:txBody>
          <a:bodyPr/>
          <a:lstStyle/>
          <a:p>
            <a:fld id="{5D38260C-63F1-4843-A8B9-D1B08C620417}" type="datetimeFigureOut">
              <a:rPr lang="en-US" smtClean="0"/>
              <a:t>1/10/24</a:t>
            </a:fld>
            <a:endParaRPr lang="en-US"/>
          </a:p>
        </p:txBody>
      </p:sp>
      <p:sp>
        <p:nvSpPr>
          <p:cNvPr id="6" name="Footer Placeholder 5">
            <a:extLst>
              <a:ext uri="{FF2B5EF4-FFF2-40B4-BE49-F238E27FC236}">
                <a16:creationId xmlns:a16="http://schemas.microsoft.com/office/drawing/2014/main" id="{6A1CC7FD-70AF-400B-3567-6FB0477E613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8C4D277-4BA8-B7DE-2483-B1B42FC2C245}"/>
              </a:ext>
            </a:extLst>
          </p:cNvPr>
          <p:cNvSpPr>
            <a:spLocks noGrp="1"/>
          </p:cNvSpPr>
          <p:nvPr>
            <p:ph type="sldNum" sz="quarter" idx="12"/>
          </p:nvPr>
        </p:nvSpPr>
        <p:spPr/>
        <p:txBody>
          <a:bodyPr/>
          <a:lstStyle/>
          <a:p>
            <a:fld id="{180B8370-100B-4046-8964-B29BFB1A06CF}" type="slidenum">
              <a:rPr lang="en-US" smtClean="0"/>
              <a:t>‹#›</a:t>
            </a:fld>
            <a:endParaRPr lang="en-US"/>
          </a:p>
        </p:txBody>
      </p:sp>
    </p:spTree>
    <p:extLst>
      <p:ext uri="{BB962C8B-B14F-4D97-AF65-F5344CB8AC3E}">
        <p14:creationId xmlns:p14="http://schemas.microsoft.com/office/powerpoint/2010/main" val="77646411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1370B7A-8732-63E2-316B-6BDE42F15B6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273C255C-9FBA-F261-9551-777CD7E9E97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9C33DE9-6399-E185-91BF-3C13853FE83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D38260C-63F1-4843-A8B9-D1B08C620417}" type="datetimeFigureOut">
              <a:rPr lang="en-US" smtClean="0"/>
              <a:t>1/10/24</a:t>
            </a:fld>
            <a:endParaRPr lang="en-US"/>
          </a:p>
        </p:txBody>
      </p:sp>
      <p:sp>
        <p:nvSpPr>
          <p:cNvPr id="5" name="Footer Placeholder 4">
            <a:extLst>
              <a:ext uri="{FF2B5EF4-FFF2-40B4-BE49-F238E27FC236}">
                <a16:creationId xmlns:a16="http://schemas.microsoft.com/office/drawing/2014/main" id="{9F391BE6-A792-80DA-DB3E-7145DB5069D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9F21B257-D032-7E1D-EB3B-4408B8B48E1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80B8370-100B-4046-8964-B29BFB1A06CF}" type="slidenum">
              <a:rPr lang="en-US" smtClean="0"/>
              <a:t>‹#›</a:t>
            </a:fld>
            <a:endParaRPr lang="en-US"/>
          </a:p>
        </p:txBody>
      </p:sp>
    </p:spTree>
    <p:extLst>
      <p:ext uri="{BB962C8B-B14F-4D97-AF65-F5344CB8AC3E}">
        <p14:creationId xmlns:p14="http://schemas.microsoft.com/office/powerpoint/2010/main" val="387673448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3" Type="http://schemas.microsoft.com/office/2018/10/relationships/comments" Target="../comments/modernComment_14D_72399A15.xml"/><Relationship Id="rId2" Type="http://schemas.openxmlformats.org/officeDocument/2006/relationships/notesSlide" Target="../notesSlides/notesSlide10.xml"/><Relationship Id="rId1" Type="http://schemas.openxmlformats.org/officeDocument/2006/relationships/slideLayout" Target="../slideLayouts/slideLayout6.xml"/><Relationship Id="rId5" Type="http://schemas.openxmlformats.org/officeDocument/2006/relationships/image" Target="../media/image9.png"/><Relationship Id="rId4" Type="http://schemas.openxmlformats.org/officeDocument/2006/relationships/image" Target="../media/image8.png"/></Relationships>
</file>

<file path=ppt/slides/_rels/slide12.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1.xml"/><Relationship Id="rId1" Type="http://schemas.openxmlformats.org/officeDocument/2006/relationships/slideLayout" Target="../slideLayouts/slideLayout5.xml"/><Relationship Id="rId5" Type="http://schemas.openxmlformats.org/officeDocument/2006/relationships/image" Target="../media/image2.png"/><Relationship Id="rId4" Type="http://schemas.openxmlformats.org/officeDocument/2006/relationships/image" Target="../media/image8.png"/></Relationships>
</file>

<file path=ppt/slides/_rels/slide1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2.xml"/><Relationship Id="rId1" Type="http://schemas.openxmlformats.org/officeDocument/2006/relationships/slideLayout" Target="../slideLayouts/slideLayout2.xml"/><Relationship Id="rId5" Type="http://schemas.openxmlformats.org/officeDocument/2006/relationships/image" Target="../media/image7.png"/><Relationship Id="rId4" Type="http://schemas.microsoft.com/office/2007/relationships/hdphoto" Target="../media/hdphoto1.wdp"/></Relationships>
</file>

<file path=ppt/slides/_rels/slide14.xml.rels><?xml version="1.0" encoding="UTF-8" standalone="yes"?>
<Relationships xmlns="http://schemas.openxmlformats.org/package/2006/relationships"><Relationship Id="rId3" Type="http://schemas.openxmlformats.org/officeDocument/2006/relationships/notesSlide" Target="../notesSlides/notesSlide13.xml"/><Relationship Id="rId7" Type="http://schemas.openxmlformats.org/officeDocument/2006/relationships/hyperlink" Target="https://www.youtube.com/watch?v=U5mjprrK-XQ" TargetMode="External"/><Relationship Id="rId2" Type="http://schemas.openxmlformats.org/officeDocument/2006/relationships/slideLayout" Target="../slideLayouts/slideLayout2.xml"/><Relationship Id="rId1" Type="http://schemas.openxmlformats.org/officeDocument/2006/relationships/video" Target="https://www.youtube.com/embed/U5mjprrK-XQ?feature=oembed" TargetMode="External"/><Relationship Id="rId6" Type="http://schemas.openxmlformats.org/officeDocument/2006/relationships/image" Target="../media/image10.jpeg"/><Relationship Id="rId5" Type="http://schemas.microsoft.com/office/2007/relationships/hdphoto" Target="../media/hdphoto1.wdp"/><Relationship Id="rId4" Type="http://schemas.openxmlformats.org/officeDocument/2006/relationships/image" Target="../media/image1.png"/></Relationships>
</file>

<file path=ppt/slides/_rels/slide15.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4.xml"/><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5.xml"/><Relationship Id="rId1" Type="http://schemas.openxmlformats.org/officeDocument/2006/relationships/slideLayout" Target="../slideLayouts/slideLayout5.xml"/><Relationship Id="rId4" Type="http://schemas.openxmlformats.org/officeDocument/2006/relationships/image" Target="../media/image11.emf"/></Relationships>
</file>

<file path=ppt/slides/_rels/slide17.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6.xml"/><Relationship Id="rId1" Type="http://schemas.openxmlformats.org/officeDocument/2006/relationships/slideLayout" Target="../slideLayouts/slideLayout5.xml"/><Relationship Id="rId5" Type="http://schemas.openxmlformats.org/officeDocument/2006/relationships/image" Target="../media/image7.png"/><Relationship Id="rId4" Type="http://schemas.openxmlformats.org/officeDocument/2006/relationships/image" Target="../media/image12.png"/></Relationships>
</file>

<file path=ppt/slides/_rels/slide18.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7.xml"/><Relationship Id="rId1" Type="http://schemas.openxmlformats.org/officeDocument/2006/relationships/slideLayout" Target="../slideLayouts/slideLayout5.xml"/><Relationship Id="rId5" Type="http://schemas.openxmlformats.org/officeDocument/2006/relationships/image" Target="../media/image7.png"/><Relationship Id="rId4" Type="http://schemas.openxmlformats.org/officeDocument/2006/relationships/image" Target="../media/image12.png"/></Relationships>
</file>

<file path=ppt/slides/_rels/slide19.xml.rels><?xml version="1.0" encoding="UTF-8" standalone="yes"?>
<Relationships xmlns="http://schemas.openxmlformats.org/package/2006/relationships"><Relationship Id="rId8" Type="http://schemas.openxmlformats.org/officeDocument/2006/relationships/hyperlink" Target="https://doi.org/10.5465/AMJ.2009.43669916" TargetMode="External"/><Relationship Id="rId3" Type="http://schemas.openxmlformats.org/officeDocument/2006/relationships/hyperlink" Target="https://doi.org/10.1177/0013916518774400" TargetMode="External"/><Relationship Id="rId7" Type="http://schemas.openxmlformats.org/officeDocument/2006/relationships/hyperlink" Target="https://doi.org/10.1037/ocp0000280" TargetMode="External"/><Relationship Id="rId2" Type="http://schemas.openxmlformats.org/officeDocument/2006/relationships/notesSlide" Target="../notesSlides/notesSlide18.xml"/><Relationship Id="rId1" Type="http://schemas.openxmlformats.org/officeDocument/2006/relationships/slideLayout" Target="../slideLayouts/slideLayout5.xml"/><Relationship Id="rId6" Type="http://schemas.openxmlformats.org/officeDocument/2006/relationships/hyperlink" Target="https://doi.org/10.1111/joop.12115" TargetMode="External"/><Relationship Id="rId5" Type="http://schemas.openxmlformats.org/officeDocument/2006/relationships/hyperlink" Target="https://doi.org/10.2196/jmir.5112" TargetMode="External"/><Relationship Id="rId4" Type="http://schemas.openxmlformats.org/officeDocument/2006/relationships/hyperlink" Target="https://psycnet.apa.org/doi/10.1037/0021-9010.83.4.577" TargetMode="External"/><Relationship Id="rId9" Type="http://schemas.openxmlformats.org/officeDocument/2006/relationships/image" Target="../media/image12.png"/></Relationships>
</file>

<file path=ppt/slides/_rels/slide2.xml.rels><?xml version="1.0" encoding="UTF-8" standalone="yes"?>
<Relationships xmlns="http://schemas.openxmlformats.org/package/2006/relationships"><Relationship Id="rId3" Type="http://schemas.microsoft.com/office/2018/10/relationships/comments" Target="../comments/modernComment_106_B88424C2.xml"/><Relationship Id="rId2" Type="http://schemas.openxmlformats.org/officeDocument/2006/relationships/notesSlide" Target="../notesSlides/notesSlide1.xml"/><Relationship Id="rId1" Type="http://schemas.openxmlformats.org/officeDocument/2006/relationships/slideLayout" Target="../slideLayouts/slideLayout4.xml"/><Relationship Id="rId6" Type="http://schemas.openxmlformats.org/officeDocument/2006/relationships/hyperlink" Target="http://www.renewunow.org" TargetMode="External"/><Relationship Id="rId5" Type="http://schemas.openxmlformats.org/officeDocument/2006/relationships/image" Target="../media/image3.png"/><Relationship Id="rId4" Type="http://schemas.openxmlformats.org/officeDocument/2006/relationships/image" Target="../media/image4.png"/></Relationships>
</file>

<file path=ppt/slides/_rels/slide20.xml.rels><?xml version="1.0" encoding="UTF-8" standalone="yes"?>
<Relationships xmlns="http://schemas.openxmlformats.org/package/2006/relationships"><Relationship Id="rId3" Type="http://schemas.openxmlformats.org/officeDocument/2006/relationships/hyperlink" Target="https://doi.org/10.3389/fnhum.2014.00074" TargetMode="External"/><Relationship Id="rId7" Type="http://schemas.openxmlformats.org/officeDocument/2006/relationships/image" Target="../media/image12.png"/><Relationship Id="rId2" Type="http://schemas.openxmlformats.org/officeDocument/2006/relationships/notesSlide" Target="../notesSlides/notesSlide19.xml"/><Relationship Id="rId1" Type="http://schemas.openxmlformats.org/officeDocument/2006/relationships/slideLayout" Target="../slideLayouts/slideLayout5.xml"/><Relationship Id="rId6" Type="http://schemas.openxmlformats.org/officeDocument/2006/relationships/hyperlink" Target="https://doi.org/10.1002/job.1924" TargetMode="External"/><Relationship Id="rId5" Type="http://schemas.openxmlformats.org/officeDocument/2006/relationships/hyperlink" Target="https://doi.org/10.1037/a0020032" TargetMode="External"/><Relationship Id="rId4" Type="http://schemas.openxmlformats.org/officeDocument/2006/relationships/hyperlink" Target="https://doi.org/10.1037/1076-8998.12.3.204" TargetMode="External"/></Relationships>
</file>

<file path=ppt/slides/_rels/slide2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0.xml"/><Relationship Id="rId1" Type="http://schemas.openxmlformats.org/officeDocument/2006/relationships/slideLayout" Target="../slideLayouts/slideLayout2.xml"/><Relationship Id="rId4" Type="http://schemas.openxmlformats.org/officeDocument/2006/relationships/image" Target="../media/image13.emf"/></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microsoft.com/office/2018/10/relationships/comments" Target="../comments/modernComment_132_C9378434.xml"/><Relationship Id="rId2" Type="http://schemas.openxmlformats.org/officeDocument/2006/relationships/notesSlide" Target="../notesSlides/notesSlide2.xml"/><Relationship Id="rId1" Type="http://schemas.openxmlformats.org/officeDocument/2006/relationships/slideLayout" Target="../slideLayouts/slideLayout2.xml"/><Relationship Id="rId5" Type="http://schemas.openxmlformats.org/officeDocument/2006/relationships/image" Target="../media/image5.emf"/><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3.xml"/><Relationship Id="rId1" Type="http://schemas.openxmlformats.org/officeDocument/2006/relationships/slideLayout" Target="../slideLayouts/slideLayout2.xml"/><Relationship Id="rId5" Type="http://schemas.openxmlformats.org/officeDocument/2006/relationships/image" Target="../media/image7.png"/><Relationship Id="rId4" Type="http://schemas.microsoft.com/office/2007/relationships/hdphoto" Target="../media/hdphoto1.wdp"/></Relationships>
</file>

<file path=ppt/slides/_rels/slide5.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6.xml"/><Relationship Id="rId1" Type="http://schemas.openxmlformats.org/officeDocument/2006/relationships/slideLayout" Target="../slideLayouts/slideLayout4.xml"/><Relationship Id="rId4" Type="http://schemas.openxmlformats.org/officeDocument/2006/relationships/image" Target="../media/image9.png"/></Relationships>
</file>

<file path=ppt/slides/_rels/slide8.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8.xml"/><Relationship Id="rId1" Type="http://schemas.openxmlformats.org/officeDocument/2006/relationships/slideLayout" Target="../slideLayouts/slideLayout4.xml"/><Relationship Id="rId4" Type="http://schemas.openxmlformats.org/officeDocument/2006/relationships/image" Target="../media/image9.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93C1DC61-810D-3D0A-583C-3EF17A9FAAAC}"/>
              </a:ext>
            </a:extLst>
          </p:cNvPr>
          <p:cNvPicPr>
            <a:picLocks noChangeAspect="1"/>
          </p:cNvPicPr>
          <p:nvPr/>
        </p:nvPicPr>
        <p:blipFill>
          <a:blip r:embed="rId2">
            <a:extLst>
              <a:ext uri="{BEBA8EAE-BF5A-486C-A8C5-ECC9F3942E4B}">
                <a14:imgProps xmlns:a14="http://schemas.microsoft.com/office/drawing/2010/main">
                  <a14:imgLayer r:embed="rId3">
                    <a14:imgEffect>
                      <a14:artisticPhotocopy trans="10000"/>
                    </a14:imgEffect>
                  </a14:imgLayer>
                </a14:imgProps>
              </a:ext>
              <a:ext uri="{28A0092B-C50C-407E-A947-70E740481C1C}">
                <a14:useLocalDpi xmlns:a14="http://schemas.microsoft.com/office/drawing/2010/main" val="0"/>
              </a:ext>
            </a:extLst>
          </a:blip>
          <a:stretch>
            <a:fillRect/>
          </a:stretch>
        </p:blipFill>
        <p:spPr>
          <a:xfrm rot="16200000">
            <a:off x="6567805" y="110522"/>
            <a:ext cx="7641466" cy="6636954"/>
          </a:xfrm>
          <a:prstGeom prst="rect">
            <a:avLst/>
          </a:prstGeom>
        </p:spPr>
      </p:pic>
      <p:sp>
        <p:nvSpPr>
          <p:cNvPr id="2" name="Title 1">
            <a:extLst>
              <a:ext uri="{FF2B5EF4-FFF2-40B4-BE49-F238E27FC236}">
                <a16:creationId xmlns:a16="http://schemas.microsoft.com/office/drawing/2014/main" id="{97F1F9EE-65E9-82B9-6984-52F7CD3EF5DA}"/>
              </a:ext>
            </a:extLst>
          </p:cNvPr>
          <p:cNvSpPr>
            <a:spLocks noGrp="1"/>
          </p:cNvSpPr>
          <p:nvPr>
            <p:ph type="ctrTitle"/>
          </p:nvPr>
        </p:nvSpPr>
        <p:spPr>
          <a:xfrm>
            <a:off x="2618320" y="2417216"/>
            <a:ext cx="9573680" cy="2232717"/>
          </a:xfrm>
        </p:spPr>
        <p:txBody>
          <a:bodyPr anchor="ctr">
            <a:normAutofit fontScale="90000"/>
          </a:bodyPr>
          <a:lstStyle/>
          <a:p>
            <a:pPr algn="l"/>
            <a:r>
              <a:rPr lang="en-US" dirty="0">
                <a:latin typeface="Gotham Bold" pitchFamily="50" charset="0"/>
              </a:rPr>
              <a:t>Renew My Mind: Psychological Detachment</a:t>
            </a:r>
          </a:p>
        </p:txBody>
      </p:sp>
      <p:sp>
        <p:nvSpPr>
          <p:cNvPr id="3" name="Subtitle 2">
            <a:extLst>
              <a:ext uri="{FF2B5EF4-FFF2-40B4-BE49-F238E27FC236}">
                <a16:creationId xmlns:a16="http://schemas.microsoft.com/office/drawing/2014/main" id="{B5B7AAB7-5690-5F2F-7499-8CCC787024B1}"/>
              </a:ext>
            </a:extLst>
          </p:cNvPr>
          <p:cNvSpPr>
            <a:spLocks noGrp="1"/>
          </p:cNvSpPr>
          <p:nvPr>
            <p:ph type="subTitle" idx="1"/>
          </p:nvPr>
        </p:nvSpPr>
        <p:spPr>
          <a:xfrm>
            <a:off x="2618320" y="4654895"/>
            <a:ext cx="9144000" cy="645515"/>
          </a:xfrm>
        </p:spPr>
        <p:txBody>
          <a:bodyPr/>
          <a:lstStyle/>
          <a:p>
            <a:pPr algn="l"/>
            <a:r>
              <a:rPr lang="en-US" dirty="0" err="1">
                <a:latin typeface="Gotham Thin" pitchFamily="50" charset="0"/>
              </a:rPr>
              <a:t>RenewU</a:t>
            </a:r>
            <a:r>
              <a:rPr lang="en-US" dirty="0">
                <a:latin typeface="Gotham Thin" pitchFamily="50" charset="0"/>
              </a:rPr>
              <a:t> Workshop</a:t>
            </a:r>
          </a:p>
        </p:txBody>
      </p:sp>
      <p:pic>
        <p:nvPicPr>
          <p:cNvPr id="4" name="Picture 3">
            <a:extLst>
              <a:ext uri="{FF2B5EF4-FFF2-40B4-BE49-F238E27FC236}">
                <a16:creationId xmlns:a16="http://schemas.microsoft.com/office/drawing/2014/main" id="{AA91D447-0FC4-6E17-5E7A-5BB03F028D0F}"/>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08734" y="2312641"/>
            <a:ext cx="2209586" cy="2232717"/>
          </a:xfrm>
          <a:prstGeom prst="rect">
            <a:avLst/>
          </a:prstGeom>
        </p:spPr>
      </p:pic>
      <p:pic>
        <p:nvPicPr>
          <p:cNvPr id="5" name="Picture 4">
            <a:extLst>
              <a:ext uri="{FF2B5EF4-FFF2-40B4-BE49-F238E27FC236}">
                <a16:creationId xmlns:a16="http://schemas.microsoft.com/office/drawing/2014/main" id="{3E414248-5B6F-4F8E-F66B-6E411457DE7A}"/>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2447127" y="79149"/>
            <a:ext cx="3648873" cy="2412310"/>
          </a:xfrm>
          <a:prstGeom prst="rect">
            <a:avLst/>
          </a:prstGeom>
        </p:spPr>
      </p:pic>
      <p:sp>
        <p:nvSpPr>
          <p:cNvPr id="8" name="TextBox 7">
            <a:extLst>
              <a:ext uri="{FF2B5EF4-FFF2-40B4-BE49-F238E27FC236}">
                <a16:creationId xmlns:a16="http://schemas.microsoft.com/office/drawing/2014/main" id="{E373284A-89C1-13F3-3528-4CA60C54EF4D}"/>
              </a:ext>
            </a:extLst>
          </p:cNvPr>
          <p:cNvSpPr txBox="1"/>
          <p:nvPr/>
        </p:nvSpPr>
        <p:spPr>
          <a:xfrm>
            <a:off x="2667000" y="6333519"/>
            <a:ext cx="6858000" cy="276999"/>
          </a:xfrm>
          <a:prstGeom prst="rect">
            <a:avLst/>
          </a:prstGeom>
          <a:noFill/>
        </p:spPr>
        <p:txBody>
          <a:bodyPr wrap="square">
            <a:spAutoFit/>
          </a:bodyPr>
          <a:lstStyle/>
          <a:p>
            <a:pPr algn="ctr"/>
            <a:r>
              <a:rPr lang="en-US" sz="1200" b="0" i="0" u="none" strike="noStrike" dirty="0">
                <a:solidFill>
                  <a:srgbClr val="000000"/>
                </a:solidFill>
                <a:effectLst/>
                <a:latin typeface="Calibri" panose="020F0502020204030204" pitchFamily="34" charset="0"/>
              </a:rPr>
              <a:t>© University of Central Florida</a:t>
            </a:r>
            <a:r>
              <a:rPr lang="en-US" sz="1200" b="0" i="0" dirty="0">
                <a:solidFill>
                  <a:srgbClr val="000000"/>
                </a:solidFill>
                <a:effectLst/>
                <a:latin typeface="Calibri" panose="020F0502020204030204" pitchFamily="34" charset="0"/>
              </a:rPr>
              <a:t>​</a:t>
            </a:r>
            <a:endParaRPr lang="en-US" sz="1200" dirty="0"/>
          </a:p>
        </p:txBody>
      </p:sp>
    </p:spTree>
    <p:extLst>
      <p:ext uri="{BB962C8B-B14F-4D97-AF65-F5344CB8AC3E}">
        <p14:creationId xmlns:p14="http://schemas.microsoft.com/office/powerpoint/2010/main" val="175492453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004F7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7FC240-EA80-D602-2CE3-0735A7A3A7F4}"/>
              </a:ext>
            </a:extLst>
          </p:cNvPr>
          <p:cNvSpPr>
            <a:spLocks noGrp="1"/>
          </p:cNvSpPr>
          <p:nvPr>
            <p:ph type="title"/>
          </p:nvPr>
        </p:nvSpPr>
        <p:spPr>
          <a:xfrm>
            <a:off x="1220635" y="60597"/>
            <a:ext cx="9750729" cy="994172"/>
          </a:xfrm>
        </p:spPr>
        <p:txBody>
          <a:bodyPr>
            <a:noAutofit/>
          </a:bodyPr>
          <a:lstStyle/>
          <a:p>
            <a:pPr algn="ctr"/>
            <a:r>
              <a:rPr lang="en-US" sz="3600" dirty="0">
                <a:solidFill>
                  <a:schemeClr val="bg1"/>
                </a:solidFill>
                <a:latin typeface="Gotham Bold" pitchFamily="50" charset="0"/>
              </a:rPr>
              <a:t>Findings (</a:t>
            </a:r>
            <a:r>
              <a:rPr lang="en-US" sz="3600" dirty="0" err="1">
                <a:solidFill>
                  <a:schemeClr val="bg1"/>
                </a:solidFill>
                <a:latin typeface="Gotham Bold" pitchFamily="50" charset="0"/>
              </a:rPr>
              <a:t>Sonnentag</a:t>
            </a:r>
            <a:r>
              <a:rPr lang="en-US" sz="3600" dirty="0">
                <a:solidFill>
                  <a:schemeClr val="bg1"/>
                </a:solidFill>
                <a:latin typeface="Gotham Bold" pitchFamily="50" charset="0"/>
              </a:rPr>
              <a:t>, et al., 2010.)</a:t>
            </a:r>
          </a:p>
        </p:txBody>
      </p:sp>
      <p:sp>
        <p:nvSpPr>
          <p:cNvPr id="4" name="Content Placeholder 3">
            <a:extLst>
              <a:ext uri="{FF2B5EF4-FFF2-40B4-BE49-F238E27FC236}">
                <a16:creationId xmlns:a16="http://schemas.microsoft.com/office/drawing/2014/main" id="{932184D3-4D8B-3FD3-B46A-512F5B4CA80D}"/>
              </a:ext>
            </a:extLst>
          </p:cNvPr>
          <p:cNvSpPr>
            <a:spLocks noGrp="1"/>
          </p:cNvSpPr>
          <p:nvPr>
            <p:ph sz="half" idx="2"/>
          </p:nvPr>
        </p:nvSpPr>
        <p:spPr>
          <a:xfrm>
            <a:off x="1577025" y="999353"/>
            <a:ext cx="9394339" cy="3372323"/>
          </a:xfrm>
        </p:spPr>
        <p:txBody>
          <a:bodyPr>
            <a:noAutofit/>
          </a:bodyPr>
          <a:lstStyle/>
          <a:p>
            <a:pPr algn="l" fontAlgn="base">
              <a:lnSpc>
                <a:spcPct val="100000"/>
              </a:lnSpc>
              <a:buFont typeface="Courier New" panose="02070309020205020404" pitchFamily="49" charset="0"/>
              <a:buChar char="o"/>
            </a:pPr>
            <a:r>
              <a:rPr lang="en-US" sz="2400" dirty="0">
                <a:solidFill>
                  <a:schemeClr val="bg1"/>
                </a:solidFill>
                <a:latin typeface="Gotham Medium" pitchFamily="50" charset="0"/>
              </a:rPr>
              <a:t>A longitudinal study (12-month) with 309 human service employees showed that psychological detachment from work during off-job time is an important factor that helps to protect employee well-being and work engagement. Longitudinal evidence shows that psychological detachment works as a moderator and suggests that job demands such as time pressure are less harmful when employees mentally disengage from their job during off-job time.</a:t>
            </a:r>
          </a:p>
          <a:p>
            <a:pPr algn="l" fontAlgn="base">
              <a:lnSpc>
                <a:spcPct val="100000"/>
              </a:lnSpc>
              <a:buFont typeface="Courier New" panose="02070309020205020404" pitchFamily="49" charset="0"/>
              <a:buChar char="o"/>
            </a:pPr>
            <a:r>
              <a:rPr lang="en-US" sz="2400" dirty="0">
                <a:solidFill>
                  <a:schemeClr val="bg1"/>
                </a:solidFill>
                <a:latin typeface="Gotham Medium" pitchFamily="50" charset="0"/>
              </a:rPr>
              <a:t>When psychological detachment is low, job demands were related to an: </a:t>
            </a:r>
          </a:p>
          <a:p>
            <a:pPr algn="l" fontAlgn="base">
              <a:lnSpc>
                <a:spcPct val="100000"/>
              </a:lnSpc>
              <a:buFont typeface="Courier New" panose="02070309020205020404" pitchFamily="49" charset="0"/>
              <a:buChar char="o"/>
            </a:pPr>
            <a:r>
              <a:rPr lang="en-US" sz="2400" dirty="0">
                <a:solidFill>
                  <a:schemeClr val="bg1"/>
                </a:solidFill>
                <a:latin typeface="Gotham Medium" pitchFamily="50" charset="0"/>
              </a:rPr>
              <a:t>Increase in psychosomatic complaints (</a:t>
            </a:r>
            <a:r>
              <a:rPr lang="el-GR" sz="2400" dirty="0">
                <a:solidFill>
                  <a:schemeClr val="bg1"/>
                </a:solidFill>
                <a:latin typeface="Gotham Medium" pitchFamily="50" charset="0"/>
              </a:rPr>
              <a:t>β= 0.164, </a:t>
            </a:r>
            <a:r>
              <a:rPr lang="en-US" sz="2400" dirty="0">
                <a:solidFill>
                  <a:schemeClr val="bg1"/>
                </a:solidFill>
                <a:latin typeface="Gotham Medium" pitchFamily="50" charset="0"/>
              </a:rPr>
              <a:t>p &lt; .01) </a:t>
            </a:r>
          </a:p>
          <a:p>
            <a:pPr algn="l" fontAlgn="base">
              <a:lnSpc>
                <a:spcPct val="100000"/>
              </a:lnSpc>
              <a:buFont typeface="Courier New" panose="02070309020205020404" pitchFamily="49" charset="0"/>
              <a:buChar char="o"/>
            </a:pPr>
            <a:r>
              <a:rPr lang="en-US" sz="2400" dirty="0">
                <a:solidFill>
                  <a:schemeClr val="bg1"/>
                </a:solidFill>
                <a:latin typeface="Gotham Medium" pitchFamily="50" charset="0"/>
              </a:rPr>
              <a:t>Decrease in work engagement over time (</a:t>
            </a:r>
            <a:r>
              <a:rPr lang="el-GR" sz="2400" dirty="0">
                <a:solidFill>
                  <a:schemeClr val="bg1"/>
                </a:solidFill>
                <a:latin typeface="Gotham Medium" pitchFamily="50" charset="0"/>
              </a:rPr>
              <a:t>β = - 0.305, </a:t>
            </a:r>
            <a:r>
              <a:rPr lang="en-US" sz="2400" dirty="0">
                <a:solidFill>
                  <a:schemeClr val="bg1"/>
                </a:solidFill>
                <a:latin typeface="Gotham Medium" pitchFamily="50" charset="0"/>
              </a:rPr>
              <a:t>p &lt; .01)</a:t>
            </a:r>
            <a:endParaRPr lang="en-US" sz="1600" dirty="0">
              <a:solidFill>
                <a:schemeClr val="bg1"/>
              </a:solidFill>
              <a:latin typeface="Gotham Medium" pitchFamily="50" charset="0"/>
            </a:endParaRPr>
          </a:p>
        </p:txBody>
      </p:sp>
      <p:sp>
        <p:nvSpPr>
          <p:cNvPr id="3" name="Footer Placeholder 7">
            <a:extLst>
              <a:ext uri="{FF2B5EF4-FFF2-40B4-BE49-F238E27FC236}">
                <a16:creationId xmlns:a16="http://schemas.microsoft.com/office/drawing/2014/main" id="{4EDB5A28-C797-C3FD-542D-E40A7F2D23D9}"/>
              </a:ext>
            </a:extLst>
          </p:cNvPr>
          <p:cNvSpPr>
            <a:spLocks noGrp="1"/>
          </p:cNvSpPr>
          <p:nvPr>
            <p:ph type="ftr" sz="quarter" idx="11"/>
          </p:nvPr>
        </p:nvSpPr>
        <p:spPr>
          <a:xfrm>
            <a:off x="4552949" y="6432278"/>
            <a:ext cx="3086100" cy="365125"/>
          </a:xfrm>
        </p:spPr>
        <p:txBody>
          <a:bodyPr/>
          <a:lstStyle/>
          <a:p>
            <a:r>
              <a:rPr lang="en-US" dirty="0">
                <a:solidFill>
                  <a:schemeClr val="bg1"/>
                </a:solidFill>
              </a:rPr>
              <a:t>© University of Central Florida</a:t>
            </a:r>
          </a:p>
        </p:txBody>
      </p:sp>
      <p:pic>
        <p:nvPicPr>
          <p:cNvPr id="7" name="Picture 6">
            <a:extLst>
              <a:ext uri="{FF2B5EF4-FFF2-40B4-BE49-F238E27FC236}">
                <a16:creationId xmlns:a16="http://schemas.microsoft.com/office/drawing/2014/main" id="{80679D20-C8CA-917E-9333-F473131D2645}"/>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698314" y="2216311"/>
            <a:ext cx="1336831" cy="1364114"/>
          </a:xfrm>
          <a:prstGeom prst="rect">
            <a:avLst/>
          </a:prstGeom>
        </p:spPr>
      </p:pic>
      <p:pic>
        <p:nvPicPr>
          <p:cNvPr id="8" name="Picture 7">
            <a:extLst>
              <a:ext uri="{FF2B5EF4-FFF2-40B4-BE49-F238E27FC236}">
                <a16:creationId xmlns:a16="http://schemas.microsoft.com/office/drawing/2014/main" id="{A48FB9B8-57AC-A36A-9EC4-35D6C6D5F640}"/>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327755" y="3750809"/>
            <a:ext cx="1728489" cy="1763765"/>
          </a:xfrm>
          <a:prstGeom prst="rect">
            <a:avLst/>
          </a:prstGeom>
        </p:spPr>
      </p:pic>
      <p:pic>
        <p:nvPicPr>
          <p:cNvPr id="9" name="Picture 8">
            <a:extLst>
              <a:ext uri="{FF2B5EF4-FFF2-40B4-BE49-F238E27FC236}">
                <a16:creationId xmlns:a16="http://schemas.microsoft.com/office/drawing/2014/main" id="{8887C2AD-5148-69CC-B8C0-8340CB0C63B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911310" y="5656475"/>
            <a:ext cx="1123835" cy="1146771"/>
          </a:xfrm>
          <a:prstGeom prst="rect">
            <a:avLst/>
          </a:prstGeom>
        </p:spPr>
      </p:pic>
      <p:pic>
        <p:nvPicPr>
          <p:cNvPr id="10" name="Picture 9">
            <a:extLst>
              <a:ext uri="{FF2B5EF4-FFF2-40B4-BE49-F238E27FC236}">
                <a16:creationId xmlns:a16="http://schemas.microsoft.com/office/drawing/2014/main" id="{8D9E0C17-099E-A8C8-986A-3CDBF026B40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251540" y="117471"/>
            <a:ext cx="1728489" cy="1763765"/>
          </a:xfrm>
          <a:prstGeom prst="rect">
            <a:avLst/>
          </a:prstGeom>
        </p:spPr>
      </p:pic>
      <p:pic>
        <p:nvPicPr>
          <p:cNvPr id="11" name="Picture 10">
            <a:extLst>
              <a:ext uri="{FF2B5EF4-FFF2-40B4-BE49-F238E27FC236}">
                <a16:creationId xmlns:a16="http://schemas.microsoft.com/office/drawing/2014/main" id="{033B9905-2C74-468D-1254-716B20DDE8E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60002" y="4877370"/>
            <a:ext cx="2510104" cy="2561332"/>
          </a:xfrm>
          <a:prstGeom prst="rect">
            <a:avLst/>
          </a:prstGeom>
        </p:spPr>
      </p:pic>
      <p:pic>
        <p:nvPicPr>
          <p:cNvPr id="12" name="Picture 11">
            <a:extLst>
              <a:ext uri="{FF2B5EF4-FFF2-40B4-BE49-F238E27FC236}">
                <a16:creationId xmlns:a16="http://schemas.microsoft.com/office/drawing/2014/main" id="{D040CF6A-A8BA-F8A8-7967-4BB650F365C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24637" y="1625336"/>
            <a:ext cx="1401029" cy="1429622"/>
          </a:xfrm>
          <a:prstGeom prst="rect">
            <a:avLst/>
          </a:prstGeom>
        </p:spPr>
      </p:pic>
      <p:pic>
        <p:nvPicPr>
          <p:cNvPr id="13" name="Picture 12">
            <a:extLst>
              <a:ext uri="{FF2B5EF4-FFF2-40B4-BE49-F238E27FC236}">
                <a16:creationId xmlns:a16="http://schemas.microsoft.com/office/drawing/2014/main" id="{CCFA368E-4DF5-FB68-41FA-7089C592FDD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75185" y="3387806"/>
            <a:ext cx="1123835" cy="1146771"/>
          </a:xfrm>
          <a:prstGeom prst="rect">
            <a:avLst/>
          </a:prstGeom>
        </p:spPr>
      </p:pic>
      <p:pic>
        <p:nvPicPr>
          <p:cNvPr id="14" name="Picture 13">
            <a:extLst>
              <a:ext uri="{FF2B5EF4-FFF2-40B4-BE49-F238E27FC236}">
                <a16:creationId xmlns:a16="http://schemas.microsoft.com/office/drawing/2014/main" id="{0521FB1B-B8CA-7748-5E79-CFB48E1498D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6800" y="47602"/>
            <a:ext cx="1123835" cy="1146771"/>
          </a:xfrm>
          <a:prstGeom prst="rect">
            <a:avLst/>
          </a:prstGeom>
        </p:spPr>
      </p:pic>
    </p:spTree>
    <p:extLst>
      <p:ext uri="{BB962C8B-B14F-4D97-AF65-F5344CB8AC3E}">
        <p14:creationId xmlns:p14="http://schemas.microsoft.com/office/powerpoint/2010/main" val="420939753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A86964-178E-6F44-0067-22DFBC5FF09C}"/>
              </a:ext>
            </a:extLst>
          </p:cNvPr>
          <p:cNvSpPr>
            <a:spLocks noGrp="1"/>
          </p:cNvSpPr>
          <p:nvPr>
            <p:ph type="title"/>
          </p:nvPr>
        </p:nvSpPr>
        <p:spPr>
          <a:xfrm>
            <a:off x="1779729" y="254915"/>
            <a:ext cx="8647639" cy="1162229"/>
          </a:xfrm>
        </p:spPr>
        <p:txBody>
          <a:bodyPr anchor="t">
            <a:normAutofit/>
          </a:bodyPr>
          <a:lstStyle/>
          <a:p>
            <a:pPr algn="ctr">
              <a:spcBef>
                <a:spcPts val="0"/>
              </a:spcBef>
            </a:pPr>
            <a:r>
              <a:rPr lang="en-US" sz="3600" b="1" dirty="0">
                <a:latin typeface="Gotham Bold" pitchFamily="50" charset="0"/>
                <a:ea typeface="Calibri" panose="020F0502020204030204" pitchFamily="34" charset="0"/>
                <a:cs typeface="Calibri"/>
              </a:rPr>
              <a:t>Mechanisms for the Health Effects of Psychological Detachment</a:t>
            </a:r>
            <a:endParaRPr lang="en-US" sz="3600" dirty="0">
              <a:latin typeface="Gotham Bold" pitchFamily="50" charset="0"/>
            </a:endParaRPr>
          </a:p>
        </p:txBody>
      </p:sp>
      <p:pic>
        <p:nvPicPr>
          <p:cNvPr id="5" name="Picture 4">
            <a:extLst>
              <a:ext uri="{FF2B5EF4-FFF2-40B4-BE49-F238E27FC236}">
                <a16:creationId xmlns:a16="http://schemas.microsoft.com/office/drawing/2014/main" id="{B4C437A9-DFB5-C791-01CF-C61A930BB5BA}"/>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49662" y="2174067"/>
            <a:ext cx="3210967" cy="3207574"/>
          </a:xfrm>
          <a:prstGeom prst="rect">
            <a:avLst/>
          </a:prstGeom>
        </p:spPr>
      </p:pic>
      <p:pic>
        <p:nvPicPr>
          <p:cNvPr id="10" name="Picture 9">
            <a:extLst>
              <a:ext uri="{FF2B5EF4-FFF2-40B4-BE49-F238E27FC236}">
                <a16:creationId xmlns:a16="http://schemas.microsoft.com/office/drawing/2014/main" id="{54C8E396-6E93-32D1-E574-E7848DF227A3}"/>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2627893" y="4034808"/>
            <a:ext cx="1415998" cy="1444896"/>
          </a:xfrm>
          <a:prstGeom prst="rect">
            <a:avLst/>
          </a:prstGeom>
        </p:spPr>
      </p:pic>
      <p:pic>
        <p:nvPicPr>
          <p:cNvPr id="11" name="Picture 10">
            <a:extLst>
              <a:ext uri="{FF2B5EF4-FFF2-40B4-BE49-F238E27FC236}">
                <a16:creationId xmlns:a16="http://schemas.microsoft.com/office/drawing/2014/main" id="{3ABF7853-8E2A-8427-3B68-2027042A5B4C}"/>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2753626" y="1988051"/>
            <a:ext cx="1895469" cy="1934152"/>
          </a:xfrm>
          <a:prstGeom prst="rect">
            <a:avLst/>
          </a:prstGeom>
        </p:spPr>
      </p:pic>
      <p:sp>
        <p:nvSpPr>
          <p:cNvPr id="19" name="TextBox 1">
            <a:extLst>
              <a:ext uri="{FF2B5EF4-FFF2-40B4-BE49-F238E27FC236}">
                <a16:creationId xmlns:a16="http://schemas.microsoft.com/office/drawing/2014/main" id="{07EE260E-3BA1-AF33-C28E-5E0CA489CA59}"/>
              </a:ext>
            </a:extLst>
          </p:cNvPr>
          <p:cNvSpPr txBox="1"/>
          <p:nvPr/>
        </p:nvSpPr>
        <p:spPr>
          <a:xfrm>
            <a:off x="733054" y="3550714"/>
            <a:ext cx="2459976" cy="461665"/>
          </a:xfrm>
          <a:prstGeom prst="rect">
            <a:avLst/>
          </a:prstGeom>
          <a:noFill/>
        </p:spPr>
        <p:txBody>
          <a:bodyPr rot="0" spcFirstLastPara="0" vert="horz" wrap="square" lIns="91440" tIns="45720" rIns="91440" bIns="45720" numCol="1" spcCol="0" rtlCol="0" fromWordArt="0" anchor="t" anchorCtr="0" forceAA="0" compatLnSpc="1">
            <a:prstTxWarp prst="textNoShape">
              <a:avLst/>
            </a:prstTxWarp>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2400" b="1" dirty="0">
                <a:latin typeface="Gotham Medium" pitchFamily="50" charset="0"/>
              </a:rPr>
              <a:t>Recovery</a:t>
            </a:r>
          </a:p>
        </p:txBody>
      </p:sp>
      <p:pic>
        <p:nvPicPr>
          <p:cNvPr id="22" name="Picture 21">
            <a:extLst>
              <a:ext uri="{FF2B5EF4-FFF2-40B4-BE49-F238E27FC236}">
                <a16:creationId xmlns:a16="http://schemas.microsoft.com/office/drawing/2014/main" id="{2C1B8B67-4E4E-D441-F057-87E07BB45524}"/>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626415" y="2171091"/>
            <a:ext cx="3213942" cy="3210549"/>
          </a:xfrm>
          <a:prstGeom prst="rect">
            <a:avLst/>
          </a:prstGeom>
        </p:spPr>
      </p:pic>
      <p:sp>
        <p:nvSpPr>
          <p:cNvPr id="9" name="Footer Placeholder 7">
            <a:extLst>
              <a:ext uri="{FF2B5EF4-FFF2-40B4-BE49-F238E27FC236}">
                <a16:creationId xmlns:a16="http://schemas.microsoft.com/office/drawing/2014/main" id="{DF2B9B1D-312C-6D0F-416B-44C85DEF0B66}"/>
              </a:ext>
            </a:extLst>
          </p:cNvPr>
          <p:cNvSpPr>
            <a:spLocks noGrp="1"/>
          </p:cNvSpPr>
          <p:nvPr>
            <p:ph type="ftr" sz="quarter" idx="11"/>
          </p:nvPr>
        </p:nvSpPr>
        <p:spPr>
          <a:xfrm>
            <a:off x="4552950" y="6356352"/>
            <a:ext cx="3086100" cy="365125"/>
          </a:xfrm>
        </p:spPr>
        <p:txBody>
          <a:bodyPr/>
          <a:lstStyle/>
          <a:p>
            <a:r>
              <a:rPr lang="en-US"/>
              <a:t>© University of Central Florida</a:t>
            </a:r>
          </a:p>
        </p:txBody>
      </p:sp>
      <p:sp>
        <p:nvSpPr>
          <p:cNvPr id="14" name="TextBox 1">
            <a:extLst>
              <a:ext uri="{FF2B5EF4-FFF2-40B4-BE49-F238E27FC236}">
                <a16:creationId xmlns:a16="http://schemas.microsoft.com/office/drawing/2014/main" id="{97FC5186-3C54-3337-C5E4-13B0E6184F21}"/>
              </a:ext>
            </a:extLst>
          </p:cNvPr>
          <p:cNvSpPr txBox="1"/>
          <p:nvPr/>
        </p:nvSpPr>
        <p:spPr>
          <a:xfrm>
            <a:off x="9044614" y="3168262"/>
            <a:ext cx="2364631" cy="1200329"/>
          </a:xfrm>
          <a:prstGeom prst="rect">
            <a:avLst/>
          </a:prstGeom>
          <a:noFill/>
        </p:spPr>
        <p:txBody>
          <a:bodyPr rot="0" spcFirstLastPara="0" vert="horz" wrap="square" lIns="91440" tIns="45720" rIns="91440" bIns="45720" numCol="1" spcCol="0" rtlCol="0" fromWordArt="0" anchor="t" anchorCtr="0" forceAA="0" compatLnSpc="1">
            <a:prstTxWarp prst="textNoShape">
              <a:avLst/>
            </a:prstTxWarp>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2400" b="1" dirty="0">
                <a:latin typeface="Gotham Medium" pitchFamily="50" charset="0"/>
              </a:rPr>
              <a:t>Default </a:t>
            </a:r>
          </a:p>
          <a:p>
            <a:pPr algn="ctr"/>
            <a:r>
              <a:rPr lang="en-US" sz="2400" b="1" dirty="0">
                <a:latin typeface="Gotham Medium" pitchFamily="50" charset="0"/>
              </a:rPr>
              <a:t>Mode Network</a:t>
            </a:r>
          </a:p>
        </p:txBody>
      </p:sp>
      <p:sp>
        <p:nvSpPr>
          <p:cNvPr id="15" name="TextBox 14">
            <a:extLst>
              <a:ext uri="{FF2B5EF4-FFF2-40B4-BE49-F238E27FC236}">
                <a16:creationId xmlns:a16="http://schemas.microsoft.com/office/drawing/2014/main" id="{5F9F6BD5-611B-0507-EA6D-BE3A4B1A4BDD}"/>
              </a:ext>
            </a:extLst>
          </p:cNvPr>
          <p:cNvSpPr txBox="1"/>
          <p:nvPr/>
        </p:nvSpPr>
        <p:spPr>
          <a:xfrm>
            <a:off x="8172337" y="5745163"/>
            <a:ext cx="3186205" cy="646331"/>
          </a:xfrm>
          <a:prstGeom prst="rect">
            <a:avLst/>
          </a:prstGeom>
          <a:noFill/>
        </p:spPr>
        <p:txBody>
          <a:bodyPr wrap="square" rtlCol="0">
            <a:spAutoFit/>
          </a:bodyPr>
          <a:lstStyle/>
          <a:p>
            <a:pPr algn="r"/>
            <a:r>
              <a:rPr lang="en-US" dirty="0"/>
              <a:t>Johnson, 2015.</a:t>
            </a:r>
          </a:p>
          <a:p>
            <a:pPr algn="r"/>
            <a:r>
              <a:rPr lang="en-US" b="0" i="0" dirty="0" err="1">
                <a:solidFill>
                  <a:srgbClr val="000000"/>
                </a:solidFill>
                <a:effectLst/>
                <a:latin typeface="GothamReg"/>
              </a:rPr>
              <a:t>Côté</a:t>
            </a:r>
            <a:r>
              <a:rPr lang="en-US" b="0" i="0" dirty="0">
                <a:solidFill>
                  <a:srgbClr val="000000"/>
                </a:solidFill>
                <a:effectLst/>
                <a:latin typeface="GothamReg"/>
              </a:rPr>
              <a:t> &amp; Miners, 2006.</a:t>
            </a:r>
            <a:endParaRPr lang="en-US" dirty="0"/>
          </a:p>
        </p:txBody>
      </p:sp>
      <p:pic>
        <p:nvPicPr>
          <p:cNvPr id="3" name="Picture 2">
            <a:extLst>
              <a:ext uri="{FF2B5EF4-FFF2-40B4-BE49-F238E27FC236}">
                <a16:creationId xmlns:a16="http://schemas.microsoft.com/office/drawing/2014/main" id="{1B9B8FA1-36C6-5EA3-6C20-D39D829546E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499480" y="2171277"/>
            <a:ext cx="3201664" cy="3207414"/>
          </a:xfrm>
          <a:prstGeom prst="rect">
            <a:avLst/>
          </a:prstGeom>
        </p:spPr>
      </p:pic>
      <p:sp>
        <p:nvSpPr>
          <p:cNvPr id="4" name="TextBox 1">
            <a:extLst>
              <a:ext uri="{FF2B5EF4-FFF2-40B4-BE49-F238E27FC236}">
                <a16:creationId xmlns:a16="http://schemas.microsoft.com/office/drawing/2014/main" id="{1BBB55A8-7E1A-FCE7-BD6F-7CD536D22E44}"/>
              </a:ext>
            </a:extLst>
          </p:cNvPr>
          <p:cNvSpPr txBox="1"/>
          <p:nvPr/>
        </p:nvSpPr>
        <p:spPr>
          <a:xfrm>
            <a:off x="4866116" y="3227338"/>
            <a:ext cx="2459976" cy="1200329"/>
          </a:xfrm>
          <a:prstGeom prst="rect">
            <a:avLst/>
          </a:prstGeom>
          <a:noFill/>
        </p:spPr>
        <p:txBody>
          <a:bodyPr rot="0" spcFirstLastPara="0" vert="horz" wrap="square" lIns="91440" tIns="45720" rIns="91440" bIns="45720" numCol="1" spcCol="0" rtlCol="0" fromWordArt="0" anchor="t" anchorCtr="0" forceAA="0" compatLnSpc="1">
            <a:prstTxWarp prst="textNoShape">
              <a:avLst/>
            </a:prstTxWarp>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2400" b="1" dirty="0">
                <a:latin typeface="Gotham Medium"/>
              </a:rPr>
              <a:t>Attention Restoration </a:t>
            </a:r>
            <a:endParaRPr lang="en-US" dirty="0"/>
          </a:p>
          <a:p>
            <a:pPr algn="ctr"/>
            <a:r>
              <a:rPr lang="en-US" sz="2400" b="1" dirty="0">
                <a:latin typeface="Gotham Medium"/>
              </a:rPr>
              <a:t>&amp; Creativity</a:t>
            </a:r>
            <a:endParaRPr lang="en-US"/>
          </a:p>
        </p:txBody>
      </p:sp>
    </p:spTree>
    <p:extLst>
      <p:ext uri="{BB962C8B-B14F-4D97-AF65-F5344CB8AC3E}">
        <p14:creationId xmlns:p14="http://schemas.microsoft.com/office/powerpoint/2010/main" val="19163776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19"/>
                                        </p:tgtEl>
                                        <p:attrNameLst>
                                          <p:attrName>style.visibility</p:attrName>
                                        </p:attrNameLst>
                                      </p:cBhvr>
                                      <p:to>
                                        <p:strVal val="visible"/>
                                      </p:to>
                                    </p:set>
                                    <p:animEffect transition="in" filter="fade">
                                      <p:cBhvr>
                                        <p:cTn id="7" dur="500"/>
                                        <p:tgtEl>
                                          <p:spTgt spid="19"/>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14"/>
                                        </p:tgtEl>
                                        <p:attrNameLst>
                                          <p:attrName>style.visibility</p:attrName>
                                        </p:attrNameLst>
                                      </p:cBhvr>
                                      <p:to>
                                        <p:strVal val="visible"/>
                                      </p:to>
                                    </p:set>
                                    <p:animEffect transition="in" filter="fade">
                                      <p:cBhvr>
                                        <p:cTn id="10" dur="500"/>
                                        <p:tgtEl>
                                          <p:spTgt spid="14"/>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4"/>
                                        </p:tgtEl>
                                        <p:attrNameLst>
                                          <p:attrName>style.visibility</p:attrName>
                                        </p:attrNameLst>
                                      </p:cBhvr>
                                      <p:to>
                                        <p:strVal val="visible"/>
                                      </p:to>
                                    </p:set>
                                    <p:animEffect transition="in" filter="fade">
                                      <p:cBhvr>
                                        <p:cTn id="13"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p:bldP spid="14" grpId="0"/>
      <p:bldP spid="4" grpId="0"/>
    </p:bldLst>
  </p:timing>
  <p:extLst>
    <p:ext uri="{6950BFC3-D8DA-4A85-94F7-54DA5524770B}">
      <p188:commentRel xmlns:p188="http://schemas.microsoft.com/office/powerpoint/2018/8/main" r:id="rId3"/>
    </p:ext>
  </p:extLs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8">
            <a:extLst>
              <a:ext uri="{FF2B5EF4-FFF2-40B4-BE49-F238E27FC236}">
                <a16:creationId xmlns:a16="http://schemas.microsoft.com/office/drawing/2014/main" id="{CB004ADA-B278-3C34-9863-35710A385AE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510875" y="277807"/>
            <a:ext cx="2912363" cy="2971800"/>
          </a:xfrm>
          <a:prstGeom prst="rect">
            <a:avLst/>
          </a:prstGeom>
        </p:spPr>
      </p:pic>
      <p:sp>
        <p:nvSpPr>
          <p:cNvPr id="2" name="Title 1">
            <a:extLst>
              <a:ext uri="{FF2B5EF4-FFF2-40B4-BE49-F238E27FC236}">
                <a16:creationId xmlns:a16="http://schemas.microsoft.com/office/drawing/2014/main" id="{8E481BCB-5388-EE5D-D7FA-378792FEF9C8}"/>
              </a:ext>
            </a:extLst>
          </p:cNvPr>
          <p:cNvSpPr>
            <a:spLocks noGrp="1"/>
          </p:cNvSpPr>
          <p:nvPr>
            <p:ph type="title"/>
          </p:nvPr>
        </p:nvSpPr>
        <p:spPr>
          <a:xfrm>
            <a:off x="0" y="194719"/>
            <a:ext cx="5110203" cy="2282524"/>
          </a:xfrm>
        </p:spPr>
        <p:txBody>
          <a:bodyPr>
            <a:noAutofit/>
          </a:bodyPr>
          <a:lstStyle/>
          <a:p>
            <a:pPr algn="ctr"/>
            <a:r>
              <a:rPr lang="en-US" sz="3600" dirty="0">
                <a:latin typeface="Gotham Black" pitchFamily="50" charset="0"/>
              </a:rPr>
              <a:t>What are Psychological Detachment Practices?</a:t>
            </a:r>
          </a:p>
        </p:txBody>
      </p:sp>
      <p:pic>
        <p:nvPicPr>
          <p:cNvPr id="11" name="Picture 10">
            <a:extLst>
              <a:ext uri="{FF2B5EF4-FFF2-40B4-BE49-F238E27FC236}">
                <a16:creationId xmlns:a16="http://schemas.microsoft.com/office/drawing/2014/main" id="{CFDC36CC-6A6E-BCDA-2663-6CA44050317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771828" y="3552981"/>
            <a:ext cx="2912364" cy="2971800"/>
          </a:xfrm>
          <a:prstGeom prst="rect">
            <a:avLst/>
          </a:prstGeom>
        </p:spPr>
      </p:pic>
      <p:pic>
        <p:nvPicPr>
          <p:cNvPr id="3" name="Picture 2">
            <a:extLst>
              <a:ext uri="{FF2B5EF4-FFF2-40B4-BE49-F238E27FC236}">
                <a16:creationId xmlns:a16="http://schemas.microsoft.com/office/drawing/2014/main" id="{6E5F452D-5EBD-19E9-D65B-4BB49F79133B}"/>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510875" y="3414482"/>
            <a:ext cx="2971800" cy="2971800"/>
          </a:xfrm>
          <a:prstGeom prst="rect">
            <a:avLst/>
          </a:prstGeom>
        </p:spPr>
      </p:pic>
      <p:pic>
        <p:nvPicPr>
          <p:cNvPr id="4" name="Picture 3">
            <a:extLst>
              <a:ext uri="{FF2B5EF4-FFF2-40B4-BE49-F238E27FC236}">
                <a16:creationId xmlns:a16="http://schemas.microsoft.com/office/drawing/2014/main" id="{CEB05B5B-3BEA-8F5D-7E7C-A422F9AFBAB4}"/>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742110" y="300815"/>
            <a:ext cx="2971800" cy="2971800"/>
          </a:xfrm>
          <a:prstGeom prst="rect">
            <a:avLst/>
          </a:prstGeom>
        </p:spPr>
      </p:pic>
      <p:sp>
        <p:nvSpPr>
          <p:cNvPr id="16" name="TextBox 15">
            <a:extLst>
              <a:ext uri="{FF2B5EF4-FFF2-40B4-BE49-F238E27FC236}">
                <a16:creationId xmlns:a16="http://schemas.microsoft.com/office/drawing/2014/main" id="{0D462842-E75A-19B3-EF01-2FEDD2E397CB}"/>
              </a:ext>
            </a:extLst>
          </p:cNvPr>
          <p:cNvSpPr txBox="1"/>
          <p:nvPr/>
        </p:nvSpPr>
        <p:spPr>
          <a:xfrm>
            <a:off x="5907608" y="4369467"/>
            <a:ext cx="2195096" cy="1200329"/>
          </a:xfrm>
          <a:prstGeom prst="rect">
            <a:avLst/>
          </a:prstGeom>
          <a:noFill/>
        </p:spPr>
        <p:txBody>
          <a:bodyPr wrap="square">
            <a:spAutoFit/>
          </a:bodyPr>
          <a:lstStyle/>
          <a:p>
            <a:pPr algn="ctr"/>
            <a:r>
              <a:rPr lang="en-US" sz="2400" u="none" strike="noStrike" dirty="0">
                <a:solidFill>
                  <a:srgbClr val="000000"/>
                </a:solidFill>
                <a:effectLst/>
                <a:latin typeface="Gotham Medium" pitchFamily="2" charset="0"/>
              </a:rPr>
              <a:t>Engagement in recovery </a:t>
            </a:r>
          </a:p>
          <a:p>
            <a:pPr algn="ctr"/>
            <a:r>
              <a:rPr lang="en-US" sz="2400" u="none" strike="noStrike" dirty="0">
                <a:solidFill>
                  <a:srgbClr val="000000"/>
                </a:solidFill>
                <a:effectLst/>
                <a:latin typeface="Gotham Medium" pitchFamily="2" charset="0"/>
              </a:rPr>
              <a:t>activities </a:t>
            </a:r>
            <a:endParaRPr lang="en-US" sz="2400" dirty="0">
              <a:latin typeface="Gotham Medium" pitchFamily="2" charset="0"/>
            </a:endParaRPr>
          </a:p>
        </p:txBody>
      </p:sp>
      <p:sp>
        <p:nvSpPr>
          <p:cNvPr id="18" name="TextBox 17">
            <a:extLst>
              <a:ext uri="{FF2B5EF4-FFF2-40B4-BE49-F238E27FC236}">
                <a16:creationId xmlns:a16="http://schemas.microsoft.com/office/drawing/2014/main" id="{C4E87FC5-293D-0FA5-8EF3-016218F1801E}"/>
              </a:ext>
            </a:extLst>
          </p:cNvPr>
          <p:cNvSpPr txBox="1"/>
          <p:nvPr/>
        </p:nvSpPr>
        <p:spPr>
          <a:xfrm>
            <a:off x="5879929" y="1466917"/>
            <a:ext cx="2233692" cy="461665"/>
          </a:xfrm>
          <a:prstGeom prst="rect">
            <a:avLst/>
          </a:prstGeom>
          <a:noFill/>
        </p:spPr>
        <p:txBody>
          <a:bodyPr wrap="square">
            <a:spAutoFit/>
          </a:bodyPr>
          <a:lstStyle/>
          <a:p>
            <a:pPr algn="ctr"/>
            <a:r>
              <a:rPr lang="en-US" sz="2400" dirty="0">
                <a:solidFill>
                  <a:srgbClr val="000000"/>
                </a:solidFill>
                <a:effectLst/>
                <a:latin typeface="Gotham Medium" pitchFamily="2" charset="0"/>
              </a:rPr>
              <a:t>Mindfulness </a:t>
            </a:r>
            <a:endParaRPr lang="en-US" sz="2400" dirty="0">
              <a:latin typeface="Gotham Medium" pitchFamily="2" charset="0"/>
            </a:endParaRPr>
          </a:p>
        </p:txBody>
      </p:sp>
      <p:pic>
        <p:nvPicPr>
          <p:cNvPr id="19" name="Picture 18">
            <a:extLst>
              <a:ext uri="{FF2B5EF4-FFF2-40B4-BE49-F238E27FC236}">
                <a16:creationId xmlns:a16="http://schemas.microsoft.com/office/drawing/2014/main" id="{9378E3AE-3A68-271B-799B-817B605D37B7}"/>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171072" y="3033245"/>
            <a:ext cx="2768057" cy="2797035"/>
          </a:xfrm>
          <a:prstGeom prst="rect">
            <a:avLst/>
          </a:prstGeom>
        </p:spPr>
      </p:pic>
      <p:sp>
        <p:nvSpPr>
          <p:cNvPr id="21" name="TextBox 20">
            <a:extLst>
              <a:ext uri="{FF2B5EF4-FFF2-40B4-BE49-F238E27FC236}">
                <a16:creationId xmlns:a16="http://schemas.microsoft.com/office/drawing/2014/main" id="{506FF025-2CF6-0001-AC43-3D5F7092C722}"/>
              </a:ext>
            </a:extLst>
          </p:cNvPr>
          <p:cNvSpPr txBox="1"/>
          <p:nvPr/>
        </p:nvSpPr>
        <p:spPr>
          <a:xfrm>
            <a:off x="9156975" y="1282250"/>
            <a:ext cx="2238062" cy="830997"/>
          </a:xfrm>
          <a:prstGeom prst="rect">
            <a:avLst/>
          </a:prstGeom>
          <a:noFill/>
        </p:spPr>
        <p:txBody>
          <a:bodyPr wrap="square">
            <a:spAutoFit/>
          </a:bodyPr>
          <a:lstStyle/>
          <a:p>
            <a:pPr algn="ctr"/>
            <a:r>
              <a:rPr lang="en-US" sz="2400" dirty="0">
                <a:solidFill>
                  <a:srgbClr val="000000"/>
                </a:solidFill>
                <a:effectLst/>
                <a:latin typeface="Gotham Medium" pitchFamily="2" charset="0"/>
              </a:rPr>
              <a:t>Boundary management</a:t>
            </a:r>
            <a:endParaRPr lang="en-US" sz="2400" dirty="0">
              <a:latin typeface="Gotham Medium" pitchFamily="2" charset="0"/>
            </a:endParaRPr>
          </a:p>
        </p:txBody>
      </p:sp>
      <p:sp>
        <p:nvSpPr>
          <p:cNvPr id="23" name="TextBox 22">
            <a:extLst>
              <a:ext uri="{FF2B5EF4-FFF2-40B4-BE49-F238E27FC236}">
                <a16:creationId xmlns:a16="http://schemas.microsoft.com/office/drawing/2014/main" id="{B157C174-E9E1-40F9-9503-0B3599B5B422}"/>
              </a:ext>
            </a:extLst>
          </p:cNvPr>
          <p:cNvSpPr txBox="1"/>
          <p:nvPr/>
        </p:nvSpPr>
        <p:spPr>
          <a:xfrm>
            <a:off x="9384700" y="4554133"/>
            <a:ext cx="1782611" cy="830997"/>
          </a:xfrm>
          <a:prstGeom prst="rect">
            <a:avLst/>
          </a:prstGeom>
          <a:noFill/>
        </p:spPr>
        <p:txBody>
          <a:bodyPr wrap="square">
            <a:spAutoFit/>
          </a:bodyPr>
          <a:lstStyle/>
          <a:p>
            <a:pPr algn="ctr"/>
            <a:r>
              <a:rPr lang="en-US" sz="2400" dirty="0">
                <a:solidFill>
                  <a:srgbClr val="000000"/>
                </a:solidFill>
                <a:effectLst/>
                <a:latin typeface="Gotham Medium" pitchFamily="2" charset="0"/>
              </a:rPr>
              <a:t>Emotional regulation</a:t>
            </a:r>
            <a:endParaRPr lang="en-US" sz="2400" dirty="0">
              <a:latin typeface="Gotham Medium" pitchFamily="2" charset="0"/>
            </a:endParaRPr>
          </a:p>
        </p:txBody>
      </p:sp>
      <p:sp>
        <p:nvSpPr>
          <p:cNvPr id="24" name="TextBox 23">
            <a:extLst>
              <a:ext uri="{FF2B5EF4-FFF2-40B4-BE49-F238E27FC236}">
                <a16:creationId xmlns:a16="http://schemas.microsoft.com/office/drawing/2014/main" id="{377C350F-B5E1-DD66-E4D5-6C21FA802674}"/>
              </a:ext>
            </a:extLst>
          </p:cNvPr>
          <p:cNvSpPr txBox="1"/>
          <p:nvPr/>
        </p:nvSpPr>
        <p:spPr>
          <a:xfrm>
            <a:off x="2667000" y="6386282"/>
            <a:ext cx="6858000" cy="276999"/>
          </a:xfrm>
          <a:prstGeom prst="rect">
            <a:avLst/>
          </a:prstGeom>
          <a:noFill/>
        </p:spPr>
        <p:txBody>
          <a:bodyPr wrap="square">
            <a:spAutoFit/>
          </a:bodyPr>
          <a:lstStyle/>
          <a:p>
            <a:pPr algn="ctr"/>
            <a:r>
              <a:rPr lang="en-US" sz="1200" b="0" i="0" u="none" strike="noStrike" dirty="0">
                <a:solidFill>
                  <a:srgbClr val="000000"/>
                </a:solidFill>
                <a:effectLst/>
                <a:latin typeface="Calibri" panose="020F0502020204030204" pitchFamily="34" charset="0"/>
              </a:rPr>
              <a:t>© University of Central Florida</a:t>
            </a:r>
            <a:r>
              <a:rPr lang="en-US" sz="1200" b="0" i="0" dirty="0">
                <a:solidFill>
                  <a:srgbClr val="000000"/>
                </a:solidFill>
                <a:effectLst/>
                <a:latin typeface="Calibri" panose="020F0502020204030204" pitchFamily="34" charset="0"/>
              </a:rPr>
              <a:t>​</a:t>
            </a:r>
            <a:endParaRPr lang="en-US" sz="1200" dirty="0"/>
          </a:p>
        </p:txBody>
      </p:sp>
    </p:spTree>
    <p:extLst>
      <p:ext uri="{BB962C8B-B14F-4D97-AF65-F5344CB8AC3E}">
        <p14:creationId xmlns:p14="http://schemas.microsoft.com/office/powerpoint/2010/main" val="32863696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8"/>
                                        </p:tgtEl>
                                        <p:attrNameLst>
                                          <p:attrName>style.visibility</p:attrName>
                                        </p:attrNameLst>
                                      </p:cBhvr>
                                      <p:to>
                                        <p:strVal val="visible"/>
                                      </p:to>
                                    </p:set>
                                    <p:animEffect transition="in" filter="fade">
                                      <p:cBhvr>
                                        <p:cTn id="7" dur="500"/>
                                        <p:tgtEl>
                                          <p:spTgt spid="18"/>
                                        </p:tgtEl>
                                      </p:cBhvr>
                                    </p:animEffect>
                                  </p:childTnLst>
                                </p:cTn>
                              </p:par>
                              <p:par>
                                <p:cTn id="8" presetID="10" presetClass="entr" presetSubtype="0" fill="hold" nodeType="withEffect">
                                  <p:stCondLst>
                                    <p:cond delay="0"/>
                                  </p:stCondLst>
                                  <p:childTnLst>
                                    <p:set>
                                      <p:cBhvr>
                                        <p:cTn id="9" dur="1" fill="hold">
                                          <p:stCondLst>
                                            <p:cond delay="0"/>
                                          </p:stCondLst>
                                        </p:cTn>
                                        <p:tgtEl>
                                          <p:spTgt spid="9"/>
                                        </p:tgtEl>
                                        <p:attrNameLst>
                                          <p:attrName>style.visibility</p:attrName>
                                        </p:attrNameLst>
                                      </p:cBhvr>
                                      <p:to>
                                        <p:strVal val="visible"/>
                                      </p:to>
                                    </p:set>
                                    <p:animEffect transition="in" filter="fade">
                                      <p:cBhvr>
                                        <p:cTn id="10" dur="500"/>
                                        <p:tgtEl>
                                          <p:spTgt spid="9"/>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21"/>
                                        </p:tgtEl>
                                        <p:attrNameLst>
                                          <p:attrName>style.visibility</p:attrName>
                                        </p:attrNameLst>
                                      </p:cBhvr>
                                      <p:to>
                                        <p:strVal val="visible"/>
                                      </p:to>
                                    </p:set>
                                    <p:animEffect transition="in" filter="fade">
                                      <p:cBhvr>
                                        <p:cTn id="15" dur="500"/>
                                        <p:tgtEl>
                                          <p:spTgt spid="21"/>
                                        </p:tgtEl>
                                      </p:cBhvr>
                                    </p:animEffect>
                                  </p:childTnLst>
                                </p:cTn>
                              </p:par>
                              <p:par>
                                <p:cTn id="16" presetID="10" presetClass="entr" presetSubtype="0" fill="hold" nodeType="withEffect">
                                  <p:stCondLst>
                                    <p:cond delay="0"/>
                                  </p:stCondLst>
                                  <p:childTnLst>
                                    <p:set>
                                      <p:cBhvr>
                                        <p:cTn id="17" dur="1" fill="hold">
                                          <p:stCondLst>
                                            <p:cond delay="0"/>
                                          </p:stCondLst>
                                        </p:cTn>
                                        <p:tgtEl>
                                          <p:spTgt spid="4"/>
                                        </p:tgtEl>
                                        <p:attrNameLst>
                                          <p:attrName>style.visibility</p:attrName>
                                        </p:attrNameLst>
                                      </p:cBhvr>
                                      <p:to>
                                        <p:strVal val="visible"/>
                                      </p:to>
                                    </p:set>
                                    <p:animEffect transition="in" filter="fade">
                                      <p:cBhvr>
                                        <p:cTn id="18" dur="500"/>
                                        <p:tgtEl>
                                          <p:spTgt spid="4"/>
                                        </p:tgtEl>
                                      </p:cBhvr>
                                    </p:animEffec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grpId="0" nodeType="clickEffect">
                                  <p:stCondLst>
                                    <p:cond delay="0"/>
                                  </p:stCondLst>
                                  <p:childTnLst>
                                    <p:set>
                                      <p:cBhvr>
                                        <p:cTn id="22" dur="1" fill="hold">
                                          <p:stCondLst>
                                            <p:cond delay="0"/>
                                          </p:stCondLst>
                                        </p:cTn>
                                        <p:tgtEl>
                                          <p:spTgt spid="16"/>
                                        </p:tgtEl>
                                        <p:attrNameLst>
                                          <p:attrName>style.visibility</p:attrName>
                                        </p:attrNameLst>
                                      </p:cBhvr>
                                      <p:to>
                                        <p:strVal val="visible"/>
                                      </p:to>
                                    </p:set>
                                    <p:animEffect transition="in" filter="fade">
                                      <p:cBhvr>
                                        <p:cTn id="23" dur="500"/>
                                        <p:tgtEl>
                                          <p:spTgt spid="16"/>
                                        </p:tgtEl>
                                      </p:cBhvr>
                                    </p:animEffect>
                                  </p:childTnLst>
                                </p:cTn>
                              </p:par>
                              <p:par>
                                <p:cTn id="24" presetID="10" presetClass="entr" presetSubtype="0" fill="hold" nodeType="withEffect">
                                  <p:stCondLst>
                                    <p:cond delay="0"/>
                                  </p:stCondLst>
                                  <p:childTnLst>
                                    <p:set>
                                      <p:cBhvr>
                                        <p:cTn id="25" dur="1" fill="hold">
                                          <p:stCondLst>
                                            <p:cond delay="0"/>
                                          </p:stCondLst>
                                        </p:cTn>
                                        <p:tgtEl>
                                          <p:spTgt spid="3"/>
                                        </p:tgtEl>
                                        <p:attrNameLst>
                                          <p:attrName>style.visibility</p:attrName>
                                        </p:attrNameLst>
                                      </p:cBhvr>
                                      <p:to>
                                        <p:strVal val="visible"/>
                                      </p:to>
                                    </p:set>
                                    <p:animEffect transition="in" filter="fade">
                                      <p:cBhvr>
                                        <p:cTn id="26" dur="500"/>
                                        <p:tgtEl>
                                          <p:spTgt spid="3"/>
                                        </p:tgtEl>
                                      </p:cBhvr>
                                    </p:animEffect>
                                  </p:childTnLst>
                                </p:cTn>
                              </p:par>
                            </p:childTnLst>
                          </p:cTn>
                        </p:par>
                      </p:childTnLst>
                    </p:cTn>
                  </p:par>
                  <p:par>
                    <p:cTn id="27" fill="hold">
                      <p:stCondLst>
                        <p:cond delay="indefinite"/>
                      </p:stCondLst>
                      <p:childTnLst>
                        <p:par>
                          <p:cTn id="28" fill="hold">
                            <p:stCondLst>
                              <p:cond delay="0"/>
                            </p:stCondLst>
                            <p:childTnLst>
                              <p:par>
                                <p:cTn id="29" presetID="10" presetClass="entr" presetSubtype="0" fill="hold" grpId="0" nodeType="clickEffect">
                                  <p:stCondLst>
                                    <p:cond delay="0"/>
                                  </p:stCondLst>
                                  <p:childTnLst>
                                    <p:set>
                                      <p:cBhvr>
                                        <p:cTn id="30" dur="1" fill="hold">
                                          <p:stCondLst>
                                            <p:cond delay="0"/>
                                          </p:stCondLst>
                                        </p:cTn>
                                        <p:tgtEl>
                                          <p:spTgt spid="23"/>
                                        </p:tgtEl>
                                        <p:attrNameLst>
                                          <p:attrName>style.visibility</p:attrName>
                                        </p:attrNameLst>
                                      </p:cBhvr>
                                      <p:to>
                                        <p:strVal val="visible"/>
                                      </p:to>
                                    </p:set>
                                    <p:animEffect transition="in" filter="fade">
                                      <p:cBhvr>
                                        <p:cTn id="31" dur="500"/>
                                        <p:tgtEl>
                                          <p:spTgt spid="23"/>
                                        </p:tgtEl>
                                      </p:cBhvr>
                                    </p:animEffect>
                                  </p:childTnLst>
                                </p:cTn>
                              </p:par>
                              <p:par>
                                <p:cTn id="32" presetID="10" presetClass="entr" presetSubtype="0" fill="hold" nodeType="withEffect">
                                  <p:stCondLst>
                                    <p:cond delay="0"/>
                                  </p:stCondLst>
                                  <p:childTnLst>
                                    <p:set>
                                      <p:cBhvr>
                                        <p:cTn id="33" dur="1" fill="hold">
                                          <p:stCondLst>
                                            <p:cond delay="0"/>
                                          </p:stCondLst>
                                        </p:cTn>
                                        <p:tgtEl>
                                          <p:spTgt spid="11"/>
                                        </p:tgtEl>
                                        <p:attrNameLst>
                                          <p:attrName>style.visibility</p:attrName>
                                        </p:attrNameLst>
                                      </p:cBhvr>
                                      <p:to>
                                        <p:strVal val="visible"/>
                                      </p:to>
                                    </p:set>
                                    <p:animEffect transition="in" filter="fade">
                                      <p:cBhvr>
                                        <p:cTn id="34"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p:bldP spid="18" grpId="0"/>
      <p:bldP spid="21" grpId="0"/>
      <p:bldP spid="23"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77BD5B46-7023-8A5D-039D-D3ABA206E32C}"/>
              </a:ext>
            </a:extLst>
          </p:cNvPr>
          <p:cNvPicPr>
            <a:picLocks noChangeAspect="1"/>
          </p:cNvPicPr>
          <p:nvPr/>
        </p:nvPicPr>
        <p:blipFill>
          <a:blip r:embed="rId3">
            <a:extLst>
              <a:ext uri="{BEBA8EAE-BF5A-486C-A8C5-ECC9F3942E4B}">
                <a14:imgProps xmlns:a14="http://schemas.microsoft.com/office/drawing/2010/main">
                  <a14:imgLayer r:embed="rId4">
                    <a14:imgEffect>
                      <a14:sharpenSoften amount="-50000"/>
                    </a14:imgEffect>
                  </a14:imgLayer>
                </a14:imgProps>
              </a:ext>
              <a:ext uri="{28A0092B-C50C-407E-A947-70E740481C1C}">
                <a14:useLocalDpi xmlns:a14="http://schemas.microsoft.com/office/drawing/2010/main" val="0"/>
              </a:ext>
            </a:extLst>
          </a:blip>
          <a:stretch>
            <a:fillRect/>
          </a:stretch>
        </p:blipFill>
        <p:spPr>
          <a:xfrm>
            <a:off x="9929384" y="58068"/>
            <a:ext cx="2142449" cy="1860812"/>
          </a:xfrm>
          <a:prstGeom prst="rect">
            <a:avLst/>
          </a:prstGeom>
        </p:spPr>
      </p:pic>
      <p:sp>
        <p:nvSpPr>
          <p:cNvPr id="2" name="Title 1">
            <a:extLst>
              <a:ext uri="{FF2B5EF4-FFF2-40B4-BE49-F238E27FC236}">
                <a16:creationId xmlns:a16="http://schemas.microsoft.com/office/drawing/2014/main" id="{5BA1C248-BC9F-B667-69F9-B5DF1646D6FD}"/>
              </a:ext>
            </a:extLst>
          </p:cNvPr>
          <p:cNvSpPr>
            <a:spLocks noGrp="1"/>
          </p:cNvSpPr>
          <p:nvPr>
            <p:ph type="title"/>
          </p:nvPr>
        </p:nvSpPr>
        <p:spPr>
          <a:xfrm>
            <a:off x="874866" y="225934"/>
            <a:ext cx="10544399" cy="1325563"/>
          </a:xfrm>
        </p:spPr>
        <p:txBody>
          <a:bodyPr anchor="t">
            <a:normAutofit/>
          </a:bodyPr>
          <a:lstStyle/>
          <a:p>
            <a:r>
              <a:rPr lang="en-US" sz="3600" b="1" dirty="0">
                <a:latin typeface="Gotham Bold" pitchFamily="50" charset="0"/>
                <a:ea typeface="Calibri" panose="020F0502020204030204" pitchFamily="34" charset="0"/>
                <a:cs typeface="Calibri"/>
              </a:rPr>
              <a:t>Strategies for Implementing </a:t>
            </a:r>
            <a:br>
              <a:rPr lang="en-US" sz="3600" b="1" dirty="0">
                <a:latin typeface="Gotham Bold" pitchFamily="50" charset="0"/>
                <a:ea typeface="Calibri" panose="020F0502020204030204" pitchFamily="34" charset="0"/>
                <a:cs typeface="Calibri"/>
              </a:rPr>
            </a:br>
            <a:r>
              <a:rPr lang="en-US" sz="3600" b="1" dirty="0">
                <a:latin typeface="Gotham Bold" pitchFamily="50" charset="0"/>
                <a:ea typeface="Calibri" panose="020F0502020204030204" pitchFamily="34" charset="0"/>
                <a:cs typeface="Calibri"/>
              </a:rPr>
              <a:t>Psychological Detachment </a:t>
            </a:r>
            <a:endParaRPr lang="en-US" sz="3600" dirty="0">
              <a:latin typeface="Gotham Bold" pitchFamily="50" charset="0"/>
            </a:endParaRPr>
          </a:p>
        </p:txBody>
      </p:sp>
      <p:sp>
        <p:nvSpPr>
          <p:cNvPr id="3" name="Content Placeholder 2">
            <a:extLst>
              <a:ext uri="{FF2B5EF4-FFF2-40B4-BE49-F238E27FC236}">
                <a16:creationId xmlns:a16="http://schemas.microsoft.com/office/drawing/2014/main" id="{11E87FB0-23C4-6253-5219-5E40E5B9651F}"/>
              </a:ext>
            </a:extLst>
          </p:cNvPr>
          <p:cNvSpPr>
            <a:spLocks noGrp="1"/>
          </p:cNvSpPr>
          <p:nvPr>
            <p:ph idx="1"/>
          </p:nvPr>
        </p:nvSpPr>
        <p:spPr>
          <a:xfrm>
            <a:off x="525124" y="1398709"/>
            <a:ext cx="11546709" cy="5184909"/>
          </a:xfrm>
        </p:spPr>
        <p:txBody>
          <a:bodyPr>
            <a:normAutofit fontScale="70000" lnSpcReduction="20000"/>
          </a:bodyPr>
          <a:lstStyle/>
          <a:p>
            <a:pPr marL="342900" lvl="1" indent="0">
              <a:lnSpc>
                <a:spcPct val="120000"/>
              </a:lnSpc>
              <a:spcBef>
                <a:spcPts val="600"/>
              </a:spcBef>
              <a:spcAft>
                <a:spcPts val="1200"/>
              </a:spcAft>
              <a:buNone/>
            </a:pPr>
            <a:r>
              <a:rPr lang="en-US" sz="3400" dirty="0">
                <a:latin typeface="Gotham Medium" pitchFamily="2" charset="0"/>
              </a:rPr>
              <a:t>Identify your favorite or most beneficial recreational activities​</a:t>
            </a:r>
          </a:p>
          <a:p>
            <a:pPr marL="342900" lvl="1" indent="0">
              <a:lnSpc>
                <a:spcPct val="120000"/>
              </a:lnSpc>
              <a:spcBef>
                <a:spcPts val="600"/>
              </a:spcBef>
              <a:spcAft>
                <a:spcPts val="1200"/>
              </a:spcAft>
              <a:buNone/>
            </a:pPr>
            <a:r>
              <a:rPr lang="en-US" sz="3400" dirty="0">
                <a:latin typeface="Gotham Medium" pitchFamily="2" charset="0"/>
              </a:rPr>
              <a:t>Divert attention away from the work situation and associated job demands through practicing mindfulness and boundary management </a:t>
            </a:r>
          </a:p>
          <a:p>
            <a:pPr marL="342900" lvl="1" indent="0">
              <a:lnSpc>
                <a:spcPct val="120000"/>
              </a:lnSpc>
              <a:spcBef>
                <a:spcPts val="600"/>
              </a:spcBef>
              <a:spcAft>
                <a:spcPts val="1200"/>
              </a:spcAft>
              <a:buNone/>
            </a:pPr>
            <a:r>
              <a:rPr lang="en-US" sz="3400" dirty="0">
                <a:latin typeface="Gotham Medium" pitchFamily="2" charset="0"/>
              </a:rPr>
              <a:t>Take precautions against hindrances to engaging in these activities</a:t>
            </a:r>
          </a:p>
          <a:p>
            <a:pPr marL="342900" lvl="1" indent="0">
              <a:lnSpc>
                <a:spcPct val="120000"/>
              </a:lnSpc>
              <a:spcBef>
                <a:spcPts val="600"/>
              </a:spcBef>
              <a:spcAft>
                <a:spcPts val="1200"/>
              </a:spcAft>
              <a:buNone/>
            </a:pPr>
            <a:r>
              <a:rPr lang="en-US" sz="3400" dirty="0">
                <a:solidFill>
                  <a:srgbClr val="444444"/>
                </a:solidFill>
                <a:effectLst/>
                <a:latin typeface="Gotham Medium" pitchFamily="2" charset="0"/>
              </a:rPr>
              <a:t>Practice meditative state of thinking "nothing"​</a:t>
            </a:r>
          </a:p>
          <a:p>
            <a:pPr marL="342900" lvl="1" indent="0">
              <a:lnSpc>
                <a:spcPct val="120000"/>
              </a:lnSpc>
              <a:spcBef>
                <a:spcPts val="600"/>
              </a:spcBef>
              <a:spcAft>
                <a:spcPts val="1200"/>
              </a:spcAft>
              <a:buNone/>
            </a:pPr>
            <a:r>
              <a:rPr lang="en-US" sz="3400" dirty="0">
                <a:solidFill>
                  <a:srgbClr val="444444"/>
                </a:solidFill>
                <a:effectLst/>
                <a:latin typeface="Gotham Medium" pitchFamily="2" charset="0"/>
              </a:rPr>
              <a:t>Being distracted from the job by experiencing activities in other domains (e.g., taking a language class or volunteer work). ​</a:t>
            </a:r>
          </a:p>
          <a:p>
            <a:pPr marL="342900" lvl="1" indent="0">
              <a:lnSpc>
                <a:spcPct val="120000"/>
              </a:lnSpc>
              <a:spcBef>
                <a:spcPts val="600"/>
              </a:spcBef>
              <a:spcAft>
                <a:spcPts val="1200"/>
              </a:spcAft>
              <a:buNone/>
            </a:pPr>
            <a:r>
              <a:rPr lang="en-US" sz="3400" dirty="0">
                <a:solidFill>
                  <a:srgbClr val="444444"/>
                </a:solidFill>
                <a:effectLst/>
                <a:latin typeface="Gotham Medium" pitchFamily="2" charset="0"/>
              </a:rPr>
              <a:t>Create strict boundaries around working hours (e.g., having unplugged dinners and avoiding spending relaxation time at your computer).</a:t>
            </a:r>
          </a:p>
          <a:p>
            <a:pPr marL="342900" lvl="1" indent="0">
              <a:lnSpc>
                <a:spcPct val="100000"/>
              </a:lnSpc>
              <a:spcAft>
                <a:spcPts val="1200"/>
              </a:spcAft>
              <a:buNone/>
            </a:pPr>
            <a:endParaRPr lang="en-US" dirty="0">
              <a:latin typeface="Gotham Medium" pitchFamily="50" charset="0"/>
            </a:endParaRPr>
          </a:p>
        </p:txBody>
      </p:sp>
      <p:pic>
        <p:nvPicPr>
          <p:cNvPr id="6" name="Picture 5">
            <a:extLst>
              <a:ext uri="{FF2B5EF4-FFF2-40B4-BE49-F238E27FC236}">
                <a16:creationId xmlns:a16="http://schemas.microsoft.com/office/drawing/2014/main" id="{F32A7F58-A2A3-6A7B-B82F-49A2F768E18E}"/>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643304" y="1525188"/>
            <a:ext cx="231562" cy="231562"/>
          </a:xfrm>
          <a:prstGeom prst="rect">
            <a:avLst/>
          </a:prstGeom>
        </p:spPr>
      </p:pic>
      <p:pic>
        <p:nvPicPr>
          <p:cNvPr id="7" name="Picture 6">
            <a:extLst>
              <a:ext uri="{FF2B5EF4-FFF2-40B4-BE49-F238E27FC236}">
                <a16:creationId xmlns:a16="http://schemas.microsoft.com/office/drawing/2014/main" id="{172C64A9-A79C-31D8-2229-932913FFDE95}"/>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643304" y="2132613"/>
            <a:ext cx="231562" cy="231562"/>
          </a:xfrm>
          <a:prstGeom prst="rect">
            <a:avLst/>
          </a:prstGeom>
        </p:spPr>
      </p:pic>
      <p:pic>
        <p:nvPicPr>
          <p:cNvPr id="8" name="Picture 7">
            <a:extLst>
              <a:ext uri="{FF2B5EF4-FFF2-40B4-BE49-F238E27FC236}">
                <a16:creationId xmlns:a16="http://schemas.microsoft.com/office/drawing/2014/main" id="{6638C2D2-FA41-D4AD-B2F1-4A61C80FCCD4}"/>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625775" y="3041757"/>
            <a:ext cx="231562" cy="231562"/>
          </a:xfrm>
          <a:prstGeom prst="rect">
            <a:avLst/>
          </a:prstGeom>
        </p:spPr>
      </p:pic>
      <p:pic>
        <p:nvPicPr>
          <p:cNvPr id="9" name="Picture 8">
            <a:extLst>
              <a:ext uri="{FF2B5EF4-FFF2-40B4-BE49-F238E27FC236}">
                <a16:creationId xmlns:a16="http://schemas.microsoft.com/office/drawing/2014/main" id="{0FBFF7D0-09CC-93A5-3B81-3ECDAA741516}"/>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643304" y="3634909"/>
            <a:ext cx="231562" cy="231562"/>
          </a:xfrm>
          <a:prstGeom prst="rect">
            <a:avLst/>
          </a:prstGeom>
        </p:spPr>
      </p:pic>
      <p:pic>
        <p:nvPicPr>
          <p:cNvPr id="10" name="Picture 9">
            <a:extLst>
              <a:ext uri="{FF2B5EF4-FFF2-40B4-BE49-F238E27FC236}">
                <a16:creationId xmlns:a16="http://schemas.microsoft.com/office/drawing/2014/main" id="{43DB71E4-79A5-40E2-5165-5131834D50CA}"/>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625775" y="4228061"/>
            <a:ext cx="231562" cy="231562"/>
          </a:xfrm>
          <a:prstGeom prst="rect">
            <a:avLst/>
          </a:prstGeom>
        </p:spPr>
      </p:pic>
      <p:pic>
        <p:nvPicPr>
          <p:cNvPr id="11" name="Picture 10">
            <a:extLst>
              <a:ext uri="{FF2B5EF4-FFF2-40B4-BE49-F238E27FC236}">
                <a16:creationId xmlns:a16="http://schemas.microsoft.com/office/drawing/2014/main" id="{065FE5D8-6349-2115-4543-8082CD3EFE3B}"/>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643304" y="5174277"/>
            <a:ext cx="231562" cy="231562"/>
          </a:xfrm>
          <a:prstGeom prst="rect">
            <a:avLst/>
          </a:prstGeom>
        </p:spPr>
      </p:pic>
      <p:sp>
        <p:nvSpPr>
          <p:cNvPr id="12" name="TextBox 11">
            <a:extLst>
              <a:ext uri="{FF2B5EF4-FFF2-40B4-BE49-F238E27FC236}">
                <a16:creationId xmlns:a16="http://schemas.microsoft.com/office/drawing/2014/main" id="{712692B0-AADB-CF48-0A90-6B3171BDC187}"/>
              </a:ext>
            </a:extLst>
          </p:cNvPr>
          <p:cNvSpPr txBox="1"/>
          <p:nvPr/>
        </p:nvSpPr>
        <p:spPr>
          <a:xfrm>
            <a:off x="2666427" y="6308604"/>
            <a:ext cx="6858000" cy="276999"/>
          </a:xfrm>
          <a:prstGeom prst="rect">
            <a:avLst/>
          </a:prstGeom>
          <a:noFill/>
        </p:spPr>
        <p:txBody>
          <a:bodyPr wrap="square">
            <a:spAutoFit/>
          </a:bodyPr>
          <a:lstStyle/>
          <a:p>
            <a:pPr algn="ctr"/>
            <a:r>
              <a:rPr lang="en-US" sz="1200" b="0" i="0" u="none" strike="noStrike" dirty="0">
                <a:solidFill>
                  <a:srgbClr val="000000"/>
                </a:solidFill>
                <a:effectLst/>
                <a:latin typeface="Calibri" panose="020F0502020204030204" pitchFamily="34" charset="0"/>
              </a:rPr>
              <a:t>© University of Central Florida</a:t>
            </a:r>
            <a:r>
              <a:rPr lang="en-US" sz="1200" b="0" i="0" dirty="0">
                <a:solidFill>
                  <a:srgbClr val="000000"/>
                </a:solidFill>
                <a:effectLst/>
                <a:latin typeface="Calibri" panose="020F0502020204030204" pitchFamily="34" charset="0"/>
              </a:rPr>
              <a:t>​</a:t>
            </a:r>
            <a:endParaRPr lang="en-US" sz="1200" dirty="0"/>
          </a:p>
        </p:txBody>
      </p:sp>
    </p:spTree>
    <p:extLst>
      <p:ext uri="{BB962C8B-B14F-4D97-AF65-F5344CB8AC3E}">
        <p14:creationId xmlns:p14="http://schemas.microsoft.com/office/powerpoint/2010/main" val="24382108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4D6FBB79-033B-D76F-D57B-9CA53608CAD5}"/>
              </a:ext>
            </a:extLst>
          </p:cNvPr>
          <p:cNvPicPr>
            <a:picLocks noChangeAspect="1"/>
          </p:cNvPicPr>
          <p:nvPr/>
        </p:nvPicPr>
        <p:blipFill>
          <a:blip r:embed="rId4">
            <a:extLst>
              <a:ext uri="{BEBA8EAE-BF5A-486C-A8C5-ECC9F3942E4B}">
                <a14:imgProps xmlns:a14="http://schemas.microsoft.com/office/drawing/2010/main">
                  <a14:imgLayer r:embed="rId5">
                    <a14:imgEffect>
                      <a14:artisticPhotocopy trans="10000"/>
                    </a14:imgEffect>
                  </a14:imgLayer>
                </a14:imgProps>
              </a:ext>
              <a:ext uri="{28A0092B-C50C-407E-A947-70E740481C1C}">
                <a14:useLocalDpi xmlns:a14="http://schemas.microsoft.com/office/drawing/2010/main" val="0"/>
              </a:ext>
            </a:extLst>
          </a:blip>
          <a:stretch>
            <a:fillRect/>
          </a:stretch>
        </p:blipFill>
        <p:spPr>
          <a:xfrm rot="5400000">
            <a:off x="-2590800" y="531358"/>
            <a:ext cx="6858000" cy="5795281"/>
          </a:xfrm>
          <a:prstGeom prst="rect">
            <a:avLst/>
          </a:prstGeom>
        </p:spPr>
      </p:pic>
      <p:pic>
        <p:nvPicPr>
          <p:cNvPr id="4" name="Picture 3">
            <a:extLst>
              <a:ext uri="{FF2B5EF4-FFF2-40B4-BE49-F238E27FC236}">
                <a16:creationId xmlns:a16="http://schemas.microsoft.com/office/drawing/2014/main" id="{AA1390E9-916B-8F6B-C4C7-E4A452551067}"/>
              </a:ext>
            </a:extLst>
          </p:cNvPr>
          <p:cNvPicPr>
            <a:picLocks noChangeAspect="1"/>
          </p:cNvPicPr>
          <p:nvPr/>
        </p:nvPicPr>
        <p:blipFill>
          <a:blip r:embed="rId4">
            <a:extLst>
              <a:ext uri="{BEBA8EAE-BF5A-486C-A8C5-ECC9F3942E4B}">
                <a14:imgProps xmlns:a14="http://schemas.microsoft.com/office/drawing/2010/main">
                  <a14:imgLayer r:embed="rId5">
                    <a14:imgEffect>
                      <a14:artisticPhotocopy trans="10000"/>
                    </a14:imgEffect>
                  </a14:imgLayer>
                </a14:imgProps>
              </a:ext>
              <a:ext uri="{28A0092B-C50C-407E-A947-70E740481C1C}">
                <a14:useLocalDpi xmlns:a14="http://schemas.microsoft.com/office/drawing/2010/main" val="0"/>
              </a:ext>
            </a:extLst>
          </a:blip>
          <a:stretch>
            <a:fillRect/>
          </a:stretch>
        </p:blipFill>
        <p:spPr>
          <a:xfrm rot="16200000">
            <a:off x="6567805" y="110522"/>
            <a:ext cx="7641466" cy="6636954"/>
          </a:xfrm>
          <a:prstGeom prst="rect">
            <a:avLst/>
          </a:prstGeom>
        </p:spPr>
      </p:pic>
      <p:sp>
        <p:nvSpPr>
          <p:cNvPr id="2" name="Title 1">
            <a:extLst>
              <a:ext uri="{FF2B5EF4-FFF2-40B4-BE49-F238E27FC236}">
                <a16:creationId xmlns:a16="http://schemas.microsoft.com/office/drawing/2014/main" id="{77FA9B82-0B80-C24E-6C70-3D556A95B50C}"/>
              </a:ext>
            </a:extLst>
          </p:cNvPr>
          <p:cNvSpPr>
            <a:spLocks noGrp="1"/>
          </p:cNvSpPr>
          <p:nvPr>
            <p:ph type="title"/>
          </p:nvPr>
        </p:nvSpPr>
        <p:spPr>
          <a:xfrm>
            <a:off x="692426" y="191744"/>
            <a:ext cx="10757451" cy="1325563"/>
          </a:xfrm>
        </p:spPr>
        <p:txBody>
          <a:bodyPr/>
          <a:lstStyle/>
          <a:p>
            <a:pPr algn="ctr"/>
            <a:r>
              <a:rPr lang="en-US" sz="3600" dirty="0">
                <a:latin typeface="Gotham Bold" pitchFamily="50" charset="0"/>
              </a:rPr>
              <a:t>Strategies for </a:t>
            </a:r>
            <a:br>
              <a:rPr lang="en-US" sz="3600" dirty="0">
                <a:latin typeface="Gotham Bold" pitchFamily="50" charset="0"/>
              </a:rPr>
            </a:br>
            <a:r>
              <a:rPr lang="en-US" sz="3600" dirty="0">
                <a:latin typeface="Gotham Bold" pitchFamily="50" charset="0"/>
              </a:rPr>
              <a:t>Boundary Management</a:t>
            </a:r>
          </a:p>
        </p:txBody>
      </p:sp>
      <p:sp>
        <p:nvSpPr>
          <p:cNvPr id="8" name="TextBox 7">
            <a:extLst>
              <a:ext uri="{FF2B5EF4-FFF2-40B4-BE49-F238E27FC236}">
                <a16:creationId xmlns:a16="http://schemas.microsoft.com/office/drawing/2014/main" id="{66021D83-A379-CC82-95CF-1F1BE4B30CE9}"/>
              </a:ext>
            </a:extLst>
          </p:cNvPr>
          <p:cNvSpPr txBox="1"/>
          <p:nvPr/>
        </p:nvSpPr>
        <p:spPr>
          <a:xfrm>
            <a:off x="2642151" y="6402637"/>
            <a:ext cx="6858000" cy="276999"/>
          </a:xfrm>
          <a:prstGeom prst="rect">
            <a:avLst/>
          </a:prstGeom>
          <a:noFill/>
        </p:spPr>
        <p:txBody>
          <a:bodyPr wrap="square">
            <a:spAutoFit/>
          </a:bodyPr>
          <a:lstStyle/>
          <a:p>
            <a:pPr algn="ctr"/>
            <a:r>
              <a:rPr lang="en-US" sz="1200" b="0" i="0" u="none" strike="noStrike" dirty="0">
                <a:solidFill>
                  <a:srgbClr val="000000"/>
                </a:solidFill>
                <a:effectLst/>
                <a:latin typeface="Calibri" panose="020F0502020204030204" pitchFamily="34" charset="0"/>
              </a:rPr>
              <a:t>© University of Central Florida</a:t>
            </a:r>
            <a:r>
              <a:rPr lang="en-US" sz="1200" b="0" i="0" dirty="0">
                <a:solidFill>
                  <a:srgbClr val="000000"/>
                </a:solidFill>
                <a:effectLst/>
                <a:latin typeface="Calibri" panose="020F0502020204030204" pitchFamily="34" charset="0"/>
              </a:rPr>
              <a:t>​</a:t>
            </a:r>
            <a:endParaRPr lang="en-US" sz="1200" dirty="0"/>
          </a:p>
        </p:txBody>
      </p:sp>
      <p:pic>
        <p:nvPicPr>
          <p:cNvPr id="11" name="Online Media 10" title="Psychological Detachment: Setting Boundaries">
            <a:hlinkClick r:id="" action="ppaction://media"/>
            <a:extLst>
              <a:ext uri="{FF2B5EF4-FFF2-40B4-BE49-F238E27FC236}">
                <a16:creationId xmlns:a16="http://schemas.microsoft.com/office/drawing/2014/main" id="{CD09F317-2383-3679-0DA6-33A752982A43}"/>
              </a:ext>
            </a:extLst>
          </p:cNvPr>
          <p:cNvPicPr>
            <a:picLocks noRot="1" noChangeAspect="1"/>
          </p:cNvPicPr>
          <p:nvPr>
            <a:videoFile r:link="rId1"/>
          </p:nvPr>
        </p:nvPicPr>
        <p:blipFill>
          <a:blip r:embed="rId6"/>
          <a:stretch>
            <a:fillRect/>
          </a:stretch>
        </p:blipFill>
        <p:spPr>
          <a:xfrm>
            <a:off x="2270539" y="1690688"/>
            <a:ext cx="7572483" cy="4278453"/>
          </a:xfrm>
          <a:prstGeom prst="rect">
            <a:avLst/>
          </a:prstGeom>
        </p:spPr>
      </p:pic>
      <p:sp>
        <p:nvSpPr>
          <p:cNvPr id="6" name="TextBox 5">
            <a:extLst>
              <a:ext uri="{FF2B5EF4-FFF2-40B4-BE49-F238E27FC236}">
                <a16:creationId xmlns:a16="http://schemas.microsoft.com/office/drawing/2014/main" id="{E85E11E6-CE08-EF0D-7B42-097633B20812}"/>
              </a:ext>
            </a:extLst>
          </p:cNvPr>
          <p:cNvSpPr txBox="1"/>
          <p:nvPr/>
        </p:nvSpPr>
        <p:spPr>
          <a:xfrm>
            <a:off x="1952860" y="6023034"/>
            <a:ext cx="7890162" cy="369332"/>
          </a:xfrm>
          <a:prstGeom prst="rect">
            <a:avLst/>
          </a:prstGeom>
          <a:noFill/>
        </p:spPr>
        <p:txBody>
          <a:bodyPr wrap="square">
            <a:spAutoFit/>
          </a:bodyPr>
          <a:lstStyle/>
          <a:p>
            <a:pPr algn="ctr"/>
            <a:r>
              <a:rPr lang="en-US" dirty="0">
                <a:solidFill>
                  <a:srgbClr val="004F71"/>
                </a:solidFill>
                <a:latin typeface="Gotham Medium" pitchFamily="2" charset="0"/>
                <a:hlinkClick r:id="rId7"/>
              </a:rPr>
              <a:t>https://www.youtube.com/watch?v=U5mjprrK-XQ</a:t>
            </a:r>
            <a:r>
              <a:rPr lang="en-US" dirty="0">
                <a:solidFill>
                  <a:srgbClr val="004F71"/>
                </a:solidFill>
                <a:latin typeface="Gotham Medium" pitchFamily="2" charset="0"/>
              </a:rPr>
              <a:t> </a:t>
            </a:r>
          </a:p>
        </p:txBody>
      </p:sp>
    </p:spTree>
    <p:extLst>
      <p:ext uri="{BB962C8B-B14F-4D97-AF65-F5344CB8AC3E}">
        <p14:creationId xmlns:p14="http://schemas.microsoft.com/office/powerpoint/2010/main" val="6688068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mediacall" presetSubtype="0" fill="hold" nodeType="clickEffect">
                                  <p:stCondLst>
                                    <p:cond delay="0"/>
                                  </p:stCondLst>
                                  <p:childTnLst>
                                    <p:cmd type="call" cmd="playFrom(0.0)">
                                      <p:cBhvr>
                                        <p:cTn id="6" dur="1" fill="hold"/>
                                        <p:tgtEl>
                                          <p:spTgt spid="11"/>
                                        </p:tgtEl>
                                      </p:cBhvr>
                                    </p:cmd>
                                  </p:childTnLst>
                                </p:cTn>
                              </p:par>
                            </p:childTnLst>
                          </p:cTn>
                        </p:par>
                      </p:childTnLst>
                    </p:cTn>
                  </p:par>
                </p:childTnLst>
              </p:cTn>
              <p:prevCondLst>
                <p:cond evt="onPrev" delay="0">
                  <p:tgtEl>
                    <p:sldTgt/>
                  </p:tgtEl>
                </p:cond>
              </p:prevCondLst>
              <p:nextCondLst>
                <p:cond evt="onNext" delay="0">
                  <p:tgtEl>
                    <p:sldTgt/>
                  </p:tgtEl>
                </p:cond>
              </p:nextCondLst>
            </p:seq>
            <p:video>
              <p:cMediaNode vol="80000">
                <p:cTn id="7" fill="hold" display="0">
                  <p:stCondLst>
                    <p:cond delay="indefinite"/>
                  </p:stCondLst>
                </p:cTn>
                <p:tgtEl>
                  <p:spTgt spid="11"/>
                </p:tgtEl>
              </p:cMediaNode>
            </p:video>
            <p:seq concurrent="1" nextAc="seek">
              <p:cTn id="8" restart="whenNotActive" fill="hold" evtFilter="cancelBubble" nodeType="interactiveSeq">
                <p:stCondLst>
                  <p:cond evt="onClick" delay="0">
                    <p:tgtEl>
                      <p:spTgt spid="11"/>
                    </p:tgtEl>
                  </p:cond>
                </p:stCondLst>
                <p:endSync evt="end" delay="0">
                  <p:rtn val="all"/>
                </p:endSync>
                <p:childTnLst>
                  <p:par>
                    <p:cTn id="9" fill="hold">
                      <p:stCondLst>
                        <p:cond delay="0"/>
                      </p:stCondLst>
                      <p:childTnLst>
                        <p:par>
                          <p:cTn id="10" fill="hold">
                            <p:stCondLst>
                              <p:cond delay="0"/>
                            </p:stCondLst>
                            <p:childTnLst>
                              <p:par>
                                <p:cTn id="11" presetID="2" presetClass="mediacall" presetSubtype="0" fill="hold" nodeType="clickEffect">
                                  <p:stCondLst>
                                    <p:cond delay="0"/>
                                  </p:stCondLst>
                                  <p:childTnLst>
                                    <p:cmd type="call" cmd="togglePause">
                                      <p:cBhvr>
                                        <p:cTn id="12" dur="1" fill="hold"/>
                                        <p:tgtEl>
                                          <p:spTgt spid="11"/>
                                        </p:tgtEl>
                                      </p:cBhvr>
                                    </p:cmd>
                                  </p:childTnLst>
                                </p:cTn>
                              </p:par>
                            </p:childTnLst>
                          </p:cTn>
                        </p:par>
                      </p:childTnLst>
                    </p:cTn>
                  </p:par>
                </p:childTnLst>
              </p:cTn>
              <p:nextCondLst>
                <p:cond evt="onClick" delay="0">
                  <p:tgtEl>
                    <p:spTgt spid="11"/>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Picture 12">
            <a:extLst>
              <a:ext uri="{FF2B5EF4-FFF2-40B4-BE49-F238E27FC236}">
                <a16:creationId xmlns:a16="http://schemas.microsoft.com/office/drawing/2014/main" id="{29F86162-9158-E8A0-F127-88DAB844FEE0}"/>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95071" y="-881883"/>
            <a:ext cx="1728489" cy="1763765"/>
          </a:xfrm>
          <a:prstGeom prst="rect">
            <a:avLst/>
          </a:prstGeom>
        </p:spPr>
      </p:pic>
      <p:pic>
        <p:nvPicPr>
          <p:cNvPr id="12" name="Picture 11">
            <a:extLst>
              <a:ext uri="{FF2B5EF4-FFF2-40B4-BE49-F238E27FC236}">
                <a16:creationId xmlns:a16="http://schemas.microsoft.com/office/drawing/2014/main" id="{1DC49C01-F1EF-AD2F-BD7C-AD3B3EEF000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4398" y="1003872"/>
            <a:ext cx="1050673" cy="1072115"/>
          </a:xfrm>
          <a:prstGeom prst="rect">
            <a:avLst/>
          </a:prstGeom>
        </p:spPr>
      </p:pic>
      <p:pic>
        <p:nvPicPr>
          <p:cNvPr id="10" name="Picture 9">
            <a:extLst>
              <a:ext uri="{FF2B5EF4-FFF2-40B4-BE49-F238E27FC236}">
                <a16:creationId xmlns:a16="http://schemas.microsoft.com/office/drawing/2014/main" id="{B540DA1C-DC95-A9FE-5296-4164B46B04A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89966" y="2329435"/>
            <a:ext cx="1728489" cy="1763765"/>
          </a:xfrm>
          <a:prstGeom prst="rect">
            <a:avLst/>
          </a:prstGeom>
        </p:spPr>
      </p:pic>
      <p:pic>
        <p:nvPicPr>
          <p:cNvPr id="9" name="Picture 8">
            <a:extLst>
              <a:ext uri="{FF2B5EF4-FFF2-40B4-BE49-F238E27FC236}">
                <a16:creationId xmlns:a16="http://schemas.microsoft.com/office/drawing/2014/main" id="{CB004ADA-B278-3C34-9863-35710A385AE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989518" y="4500152"/>
            <a:ext cx="3388697" cy="3457855"/>
          </a:xfrm>
          <a:prstGeom prst="rect">
            <a:avLst/>
          </a:prstGeom>
        </p:spPr>
      </p:pic>
      <p:pic>
        <p:nvPicPr>
          <p:cNvPr id="8" name="Picture 7">
            <a:extLst>
              <a:ext uri="{FF2B5EF4-FFF2-40B4-BE49-F238E27FC236}">
                <a16:creationId xmlns:a16="http://schemas.microsoft.com/office/drawing/2014/main" id="{4DA68496-CB9E-765B-4285-C9062A0EE23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4398" y="4346648"/>
            <a:ext cx="2411858" cy="2461080"/>
          </a:xfrm>
          <a:prstGeom prst="rect">
            <a:avLst/>
          </a:prstGeom>
        </p:spPr>
      </p:pic>
      <p:pic>
        <p:nvPicPr>
          <p:cNvPr id="11" name="Picture 10">
            <a:extLst>
              <a:ext uri="{FF2B5EF4-FFF2-40B4-BE49-F238E27FC236}">
                <a16:creationId xmlns:a16="http://schemas.microsoft.com/office/drawing/2014/main" id="{CFDC36CC-6A6E-BCDA-2663-6CA44050317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785330" y="2042057"/>
            <a:ext cx="2216704" cy="2261943"/>
          </a:xfrm>
          <a:prstGeom prst="rect">
            <a:avLst/>
          </a:prstGeom>
        </p:spPr>
      </p:pic>
      <p:pic>
        <p:nvPicPr>
          <p:cNvPr id="14" name="Picture 13">
            <a:extLst>
              <a:ext uri="{FF2B5EF4-FFF2-40B4-BE49-F238E27FC236}">
                <a16:creationId xmlns:a16="http://schemas.microsoft.com/office/drawing/2014/main" id="{1B5FBA50-78AA-4F3F-B994-C6B6BB28F4B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10885" y="-289881"/>
            <a:ext cx="1050673" cy="1072115"/>
          </a:xfrm>
          <a:prstGeom prst="rect">
            <a:avLst/>
          </a:prstGeom>
        </p:spPr>
      </p:pic>
      <p:sp>
        <p:nvSpPr>
          <p:cNvPr id="3" name="Oval 2">
            <a:extLst>
              <a:ext uri="{FF2B5EF4-FFF2-40B4-BE49-F238E27FC236}">
                <a16:creationId xmlns:a16="http://schemas.microsoft.com/office/drawing/2014/main" id="{1CF59D1A-9AE0-933E-9ACF-2B60C3DE33A9}"/>
              </a:ext>
            </a:extLst>
          </p:cNvPr>
          <p:cNvSpPr/>
          <p:nvPr/>
        </p:nvSpPr>
        <p:spPr>
          <a:xfrm>
            <a:off x="2849880" y="182880"/>
            <a:ext cx="6492240" cy="6492240"/>
          </a:xfrm>
          <a:prstGeom prst="ellipse">
            <a:avLst/>
          </a:prstGeom>
          <a:solidFill>
            <a:srgbClr val="004F71"/>
          </a:solidFill>
          <a:ln>
            <a:solidFill>
              <a:srgbClr val="00968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8E481BCB-5388-EE5D-D7FA-378792FEF9C8}"/>
              </a:ext>
            </a:extLst>
          </p:cNvPr>
          <p:cNvSpPr>
            <a:spLocks noGrp="1"/>
          </p:cNvSpPr>
          <p:nvPr>
            <p:ph type="title"/>
          </p:nvPr>
        </p:nvSpPr>
        <p:spPr>
          <a:xfrm>
            <a:off x="3239755" y="1377214"/>
            <a:ext cx="5712490" cy="1325563"/>
          </a:xfrm>
        </p:spPr>
        <p:txBody>
          <a:bodyPr>
            <a:normAutofit fontScale="90000"/>
          </a:bodyPr>
          <a:lstStyle/>
          <a:p>
            <a:pPr algn="ctr"/>
            <a:r>
              <a:rPr lang="en-US" dirty="0">
                <a:solidFill>
                  <a:schemeClr val="bg1"/>
                </a:solidFill>
                <a:latin typeface="Gotham Black" pitchFamily="50" charset="0"/>
              </a:rPr>
              <a:t>Psychological Detachment: Boundary Management Areas</a:t>
            </a:r>
          </a:p>
        </p:txBody>
      </p:sp>
      <p:sp>
        <p:nvSpPr>
          <p:cNvPr id="6" name="Content Placeholder 5">
            <a:extLst>
              <a:ext uri="{FF2B5EF4-FFF2-40B4-BE49-F238E27FC236}">
                <a16:creationId xmlns:a16="http://schemas.microsoft.com/office/drawing/2014/main" id="{664920F2-6ADE-9822-B333-ECD523F9EEC5}"/>
              </a:ext>
            </a:extLst>
          </p:cNvPr>
          <p:cNvSpPr>
            <a:spLocks noGrp="1"/>
          </p:cNvSpPr>
          <p:nvPr>
            <p:ph sz="quarter" idx="4"/>
          </p:nvPr>
        </p:nvSpPr>
        <p:spPr>
          <a:xfrm>
            <a:off x="4394061" y="3777542"/>
            <a:ext cx="3436229" cy="1799646"/>
          </a:xfrm>
        </p:spPr>
        <p:txBody>
          <a:bodyPr>
            <a:normAutofit/>
          </a:bodyPr>
          <a:lstStyle/>
          <a:p>
            <a:pPr algn="ctr" rtl="0" fontAlgn="base">
              <a:buFont typeface="Arial" panose="020B0604020202020204" pitchFamily="34" charset="0"/>
              <a:buChar char="•"/>
            </a:pPr>
            <a:r>
              <a:rPr lang="en-US" sz="2400" u="none" strike="noStrike" dirty="0">
                <a:solidFill>
                  <a:schemeClr val="bg1"/>
                </a:solidFill>
                <a:effectLst/>
                <a:latin typeface="Gotham Medium" pitchFamily="2" charset="0"/>
              </a:rPr>
              <a:t>Temporal</a:t>
            </a:r>
            <a:r>
              <a:rPr lang="en-US" sz="2400" dirty="0">
                <a:solidFill>
                  <a:schemeClr val="bg1"/>
                </a:solidFill>
                <a:effectLst/>
                <a:latin typeface="Gotham Medium" pitchFamily="2" charset="0"/>
              </a:rPr>
              <a:t>​</a:t>
            </a:r>
          </a:p>
          <a:p>
            <a:pPr algn="ctr" rtl="0" fontAlgn="base">
              <a:buFont typeface="Arial" panose="020B0604020202020204" pitchFamily="34" charset="0"/>
              <a:buChar char="•"/>
            </a:pPr>
            <a:r>
              <a:rPr lang="en-US" sz="2400" u="none" strike="noStrike" dirty="0">
                <a:solidFill>
                  <a:schemeClr val="bg1"/>
                </a:solidFill>
                <a:effectLst/>
                <a:latin typeface="Gotham Medium" pitchFamily="2" charset="0"/>
              </a:rPr>
              <a:t>Physical</a:t>
            </a:r>
            <a:r>
              <a:rPr lang="en-US" sz="2400" dirty="0">
                <a:solidFill>
                  <a:schemeClr val="bg1"/>
                </a:solidFill>
                <a:effectLst/>
                <a:latin typeface="Gotham Medium" pitchFamily="2" charset="0"/>
              </a:rPr>
              <a:t>​</a:t>
            </a:r>
          </a:p>
          <a:p>
            <a:pPr algn="ctr" rtl="0" fontAlgn="base">
              <a:buFont typeface="Arial" panose="020B0604020202020204" pitchFamily="34" charset="0"/>
              <a:buChar char="•"/>
            </a:pPr>
            <a:r>
              <a:rPr lang="en-US" sz="2400" u="none" strike="noStrike" dirty="0">
                <a:solidFill>
                  <a:schemeClr val="bg1"/>
                </a:solidFill>
                <a:effectLst/>
                <a:latin typeface="Gotham Medium" pitchFamily="2" charset="0"/>
              </a:rPr>
              <a:t>Behavioral</a:t>
            </a:r>
            <a:r>
              <a:rPr lang="en-US" sz="2400" dirty="0">
                <a:solidFill>
                  <a:schemeClr val="bg1"/>
                </a:solidFill>
                <a:effectLst/>
                <a:latin typeface="Gotham Medium" pitchFamily="2" charset="0"/>
              </a:rPr>
              <a:t>​</a:t>
            </a:r>
          </a:p>
          <a:p>
            <a:pPr algn="ctr" rtl="0" fontAlgn="base">
              <a:buFont typeface="Arial" panose="020B0604020202020204" pitchFamily="34" charset="0"/>
              <a:buChar char="•"/>
            </a:pPr>
            <a:r>
              <a:rPr lang="en-US" sz="2400" u="none" strike="noStrike" dirty="0">
                <a:solidFill>
                  <a:schemeClr val="bg1"/>
                </a:solidFill>
                <a:effectLst/>
                <a:latin typeface="Gotham Medium" pitchFamily="2" charset="0"/>
              </a:rPr>
              <a:t>Communicative</a:t>
            </a:r>
            <a:endParaRPr lang="en-US" sz="2400" dirty="0">
              <a:solidFill>
                <a:schemeClr val="bg1"/>
              </a:solidFill>
              <a:effectLst/>
              <a:latin typeface="Gotham Medium" pitchFamily="2" charset="0"/>
            </a:endParaRPr>
          </a:p>
        </p:txBody>
      </p:sp>
      <p:sp>
        <p:nvSpPr>
          <p:cNvPr id="4" name="TextBox 3">
            <a:extLst>
              <a:ext uri="{FF2B5EF4-FFF2-40B4-BE49-F238E27FC236}">
                <a16:creationId xmlns:a16="http://schemas.microsoft.com/office/drawing/2014/main" id="{C3DCBCCE-EE1B-A590-50A1-05BFAF9D8C3D}"/>
              </a:ext>
            </a:extLst>
          </p:cNvPr>
          <p:cNvSpPr txBox="1"/>
          <p:nvPr/>
        </p:nvSpPr>
        <p:spPr>
          <a:xfrm>
            <a:off x="2667000" y="6136571"/>
            <a:ext cx="6858000" cy="276999"/>
          </a:xfrm>
          <a:prstGeom prst="rect">
            <a:avLst/>
          </a:prstGeom>
          <a:noFill/>
        </p:spPr>
        <p:txBody>
          <a:bodyPr wrap="square">
            <a:spAutoFit/>
          </a:bodyPr>
          <a:lstStyle/>
          <a:p>
            <a:pPr algn="ctr"/>
            <a:r>
              <a:rPr lang="en-US" sz="1200" b="0" i="0" u="none" strike="noStrike" dirty="0">
                <a:solidFill>
                  <a:schemeClr val="bg1"/>
                </a:solidFill>
                <a:effectLst/>
                <a:latin typeface="Calibri" panose="020F0502020204030204" pitchFamily="34" charset="0"/>
              </a:rPr>
              <a:t>© University of Central Florida</a:t>
            </a:r>
            <a:r>
              <a:rPr lang="en-US" sz="1200" b="0" i="0" dirty="0">
                <a:solidFill>
                  <a:srgbClr val="000000"/>
                </a:solidFill>
                <a:effectLst/>
                <a:latin typeface="Calibri" panose="020F0502020204030204" pitchFamily="34" charset="0"/>
              </a:rPr>
              <a:t>​</a:t>
            </a:r>
            <a:endParaRPr lang="en-US" sz="1200" dirty="0"/>
          </a:p>
        </p:txBody>
      </p:sp>
    </p:spTree>
    <p:extLst>
      <p:ext uri="{BB962C8B-B14F-4D97-AF65-F5344CB8AC3E}">
        <p14:creationId xmlns:p14="http://schemas.microsoft.com/office/powerpoint/2010/main" val="290000341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Picture 12">
            <a:extLst>
              <a:ext uri="{FF2B5EF4-FFF2-40B4-BE49-F238E27FC236}">
                <a16:creationId xmlns:a16="http://schemas.microsoft.com/office/drawing/2014/main" id="{29F86162-9158-E8A0-F127-88DAB844FEE0}"/>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95071" y="-881883"/>
            <a:ext cx="1728489" cy="1763765"/>
          </a:xfrm>
          <a:prstGeom prst="rect">
            <a:avLst/>
          </a:prstGeom>
        </p:spPr>
      </p:pic>
      <p:pic>
        <p:nvPicPr>
          <p:cNvPr id="12" name="Picture 11">
            <a:extLst>
              <a:ext uri="{FF2B5EF4-FFF2-40B4-BE49-F238E27FC236}">
                <a16:creationId xmlns:a16="http://schemas.microsoft.com/office/drawing/2014/main" id="{1DC49C01-F1EF-AD2F-BD7C-AD3B3EEF000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4398" y="1003872"/>
            <a:ext cx="1050673" cy="1072115"/>
          </a:xfrm>
          <a:prstGeom prst="rect">
            <a:avLst/>
          </a:prstGeom>
        </p:spPr>
      </p:pic>
      <p:pic>
        <p:nvPicPr>
          <p:cNvPr id="10" name="Picture 9">
            <a:extLst>
              <a:ext uri="{FF2B5EF4-FFF2-40B4-BE49-F238E27FC236}">
                <a16:creationId xmlns:a16="http://schemas.microsoft.com/office/drawing/2014/main" id="{B540DA1C-DC95-A9FE-5296-4164B46B04A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89966" y="2329435"/>
            <a:ext cx="1728489" cy="1763765"/>
          </a:xfrm>
          <a:prstGeom prst="rect">
            <a:avLst/>
          </a:prstGeom>
        </p:spPr>
      </p:pic>
      <p:pic>
        <p:nvPicPr>
          <p:cNvPr id="9" name="Picture 8">
            <a:extLst>
              <a:ext uri="{FF2B5EF4-FFF2-40B4-BE49-F238E27FC236}">
                <a16:creationId xmlns:a16="http://schemas.microsoft.com/office/drawing/2014/main" id="{CB004ADA-B278-3C34-9863-35710A385AE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989518" y="4500152"/>
            <a:ext cx="3388697" cy="3457855"/>
          </a:xfrm>
          <a:prstGeom prst="rect">
            <a:avLst/>
          </a:prstGeom>
        </p:spPr>
      </p:pic>
      <p:pic>
        <p:nvPicPr>
          <p:cNvPr id="8" name="Picture 7">
            <a:extLst>
              <a:ext uri="{FF2B5EF4-FFF2-40B4-BE49-F238E27FC236}">
                <a16:creationId xmlns:a16="http://schemas.microsoft.com/office/drawing/2014/main" id="{4DA68496-CB9E-765B-4285-C9062A0EE23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4398" y="4346648"/>
            <a:ext cx="2411858" cy="2461080"/>
          </a:xfrm>
          <a:prstGeom prst="rect">
            <a:avLst/>
          </a:prstGeom>
        </p:spPr>
      </p:pic>
      <p:pic>
        <p:nvPicPr>
          <p:cNvPr id="14" name="Picture 13">
            <a:extLst>
              <a:ext uri="{FF2B5EF4-FFF2-40B4-BE49-F238E27FC236}">
                <a16:creationId xmlns:a16="http://schemas.microsoft.com/office/drawing/2014/main" id="{1B5FBA50-78AA-4F3F-B994-C6B6BB28F4B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10885" y="-289881"/>
            <a:ext cx="1050673" cy="1072115"/>
          </a:xfrm>
          <a:prstGeom prst="rect">
            <a:avLst/>
          </a:prstGeom>
        </p:spPr>
      </p:pic>
      <p:sp>
        <p:nvSpPr>
          <p:cNvPr id="3" name="Oval 2">
            <a:extLst>
              <a:ext uri="{FF2B5EF4-FFF2-40B4-BE49-F238E27FC236}">
                <a16:creationId xmlns:a16="http://schemas.microsoft.com/office/drawing/2014/main" id="{1CF59D1A-9AE0-933E-9ACF-2B60C3DE33A9}"/>
              </a:ext>
            </a:extLst>
          </p:cNvPr>
          <p:cNvSpPr/>
          <p:nvPr/>
        </p:nvSpPr>
        <p:spPr>
          <a:xfrm>
            <a:off x="2849880" y="182880"/>
            <a:ext cx="6492240" cy="6492240"/>
          </a:xfrm>
          <a:prstGeom prst="ellipse">
            <a:avLst/>
          </a:prstGeom>
          <a:solidFill>
            <a:srgbClr val="004F71"/>
          </a:solidFill>
          <a:ln>
            <a:solidFill>
              <a:srgbClr val="00968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8E481BCB-5388-EE5D-D7FA-378792FEF9C8}"/>
              </a:ext>
            </a:extLst>
          </p:cNvPr>
          <p:cNvSpPr>
            <a:spLocks noGrp="1"/>
          </p:cNvSpPr>
          <p:nvPr>
            <p:ph type="title"/>
          </p:nvPr>
        </p:nvSpPr>
        <p:spPr>
          <a:xfrm>
            <a:off x="3611223" y="491636"/>
            <a:ext cx="4969554" cy="1325563"/>
          </a:xfrm>
        </p:spPr>
        <p:txBody>
          <a:bodyPr>
            <a:normAutofit fontScale="90000"/>
          </a:bodyPr>
          <a:lstStyle/>
          <a:p>
            <a:pPr algn="ctr"/>
            <a:r>
              <a:rPr lang="en-US" sz="3600" dirty="0">
                <a:solidFill>
                  <a:schemeClr val="bg1"/>
                </a:solidFill>
                <a:latin typeface="Gotham Black" pitchFamily="50" charset="0"/>
              </a:rPr>
              <a:t>Boundary Management </a:t>
            </a:r>
            <a:br>
              <a:rPr lang="en-US" sz="3600" dirty="0">
                <a:solidFill>
                  <a:schemeClr val="bg1"/>
                </a:solidFill>
                <a:latin typeface="Gotham Black" pitchFamily="50" charset="0"/>
              </a:rPr>
            </a:br>
            <a:r>
              <a:rPr lang="en-US" sz="3600" dirty="0">
                <a:solidFill>
                  <a:schemeClr val="bg1"/>
                </a:solidFill>
                <a:latin typeface="Gotham Black" pitchFamily="50" charset="0"/>
              </a:rPr>
              <a:t>Self-Assessment</a:t>
            </a:r>
          </a:p>
        </p:txBody>
      </p:sp>
      <p:sp>
        <p:nvSpPr>
          <p:cNvPr id="6" name="Content Placeholder 5">
            <a:extLst>
              <a:ext uri="{FF2B5EF4-FFF2-40B4-BE49-F238E27FC236}">
                <a16:creationId xmlns:a16="http://schemas.microsoft.com/office/drawing/2014/main" id="{664920F2-6ADE-9822-B333-ECD523F9EEC5}"/>
              </a:ext>
            </a:extLst>
          </p:cNvPr>
          <p:cNvSpPr>
            <a:spLocks noGrp="1"/>
          </p:cNvSpPr>
          <p:nvPr>
            <p:ph sz="quarter" idx="4"/>
          </p:nvPr>
        </p:nvSpPr>
        <p:spPr>
          <a:xfrm>
            <a:off x="3611223" y="2746548"/>
            <a:ext cx="5133374" cy="1138288"/>
          </a:xfrm>
        </p:spPr>
        <p:txBody>
          <a:bodyPr vert="horz" lIns="91440" tIns="45720" rIns="91440" bIns="45720" rtlCol="0" anchor="t">
            <a:noAutofit/>
          </a:bodyPr>
          <a:lstStyle/>
          <a:p>
            <a:pPr marL="0" indent="0" algn="ctr">
              <a:buNone/>
            </a:pPr>
            <a:r>
              <a:rPr lang="en-US" sz="2400" dirty="0">
                <a:solidFill>
                  <a:schemeClr val="bg1"/>
                </a:solidFill>
                <a:latin typeface="Gotham Medium" pitchFamily="2" charset="0"/>
              </a:rPr>
              <a:t>Complete the Self-Assessment and the reflection questions​</a:t>
            </a:r>
          </a:p>
          <a:p>
            <a:pPr marL="0" indent="0" algn="ctr">
              <a:buNone/>
            </a:pPr>
            <a:endParaRPr lang="en-US" sz="2400" dirty="0">
              <a:solidFill>
                <a:schemeClr val="bg1"/>
              </a:solidFill>
              <a:latin typeface="Gotham Medium" pitchFamily="2" charset="0"/>
            </a:endParaRPr>
          </a:p>
          <a:p>
            <a:pPr marL="0" indent="0" algn="ctr">
              <a:buNone/>
            </a:pPr>
            <a:r>
              <a:rPr lang="en-US" sz="2400" dirty="0">
                <a:solidFill>
                  <a:schemeClr val="bg1"/>
                </a:solidFill>
                <a:latin typeface="Gotham Medium" pitchFamily="2" charset="0"/>
              </a:rPr>
              <a:t>Discuss your responses with your group to brainstorm additional boundary strategies specific for your team.</a:t>
            </a:r>
          </a:p>
        </p:txBody>
      </p:sp>
      <p:sp>
        <p:nvSpPr>
          <p:cNvPr id="4" name="TextBox 3">
            <a:extLst>
              <a:ext uri="{FF2B5EF4-FFF2-40B4-BE49-F238E27FC236}">
                <a16:creationId xmlns:a16="http://schemas.microsoft.com/office/drawing/2014/main" id="{C3DCBCCE-EE1B-A590-50A1-05BFAF9D8C3D}"/>
              </a:ext>
            </a:extLst>
          </p:cNvPr>
          <p:cNvSpPr txBox="1"/>
          <p:nvPr/>
        </p:nvSpPr>
        <p:spPr>
          <a:xfrm>
            <a:off x="2667000" y="6136571"/>
            <a:ext cx="6858000" cy="276999"/>
          </a:xfrm>
          <a:prstGeom prst="rect">
            <a:avLst/>
          </a:prstGeom>
          <a:noFill/>
        </p:spPr>
        <p:txBody>
          <a:bodyPr wrap="square">
            <a:spAutoFit/>
          </a:bodyPr>
          <a:lstStyle/>
          <a:p>
            <a:pPr algn="ctr"/>
            <a:r>
              <a:rPr lang="en-US" sz="1200" b="0" i="0" u="none" strike="noStrike" dirty="0">
                <a:solidFill>
                  <a:schemeClr val="bg1"/>
                </a:solidFill>
                <a:effectLst/>
                <a:latin typeface="Calibri" panose="020F0502020204030204" pitchFamily="34" charset="0"/>
              </a:rPr>
              <a:t>© University of Central Florida</a:t>
            </a:r>
            <a:r>
              <a:rPr lang="en-US" sz="1200" b="0" i="0" dirty="0">
                <a:solidFill>
                  <a:srgbClr val="000000"/>
                </a:solidFill>
                <a:effectLst/>
                <a:latin typeface="Calibri" panose="020F0502020204030204" pitchFamily="34" charset="0"/>
              </a:rPr>
              <a:t>​</a:t>
            </a:r>
            <a:endParaRPr lang="en-US" sz="1200" dirty="0"/>
          </a:p>
        </p:txBody>
      </p:sp>
      <p:pic>
        <p:nvPicPr>
          <p:cNvPr id="5" name="Picture 4" descr="A white circle with black background&#10;&#10;Description automatically generated">
            <a:extLst>
              <a:ext uri="{FF2B5EF4-FFF2-40B4-BE49-F238E27FC236}">
                <a16:creationId xmlns:a16="http://schemas.microsoft.com/office/drawing/2014/main" id="{43A50495-4A4B-34A7-B966-C0D4A13A7EF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592009" y="244888"/>
            <a:ext cx="2705534" cy="2765150"/>
          </a:xfrm>
          <a:prstGeom prst="rect">
            <a:avLst/>
          </a:prstGeom>
        </p:spPr>
      </p:pic>
      <p:sp>
        <p:nvSpPr>
          <p:cNvPr id="7" name="Oval 6">
            <a:extLst>
              <a:ext uri="{FF2B5EF4-FFF2-40B4-BE49-F238E27FC236}">
                <a16:creationId xmlns:a16="http://schemas.microsoft.com/office/drawing/2014/main" id="{39E55021-6F34-215A-68FA-E1109B7874EC}"/>
              </a:ext>
            </a:extLst>
          </p:cNvPr>
          <p:cNvSpPr/>
          <p:nvPr/>
        </p:nvSpPr>
        <p:spPr>
          <a:xfrm>
            <a:off x="8929169" y="496159"/>
            <a:ext cx="2041584" cy="2257243"/>
          </a:xfrm>
          <a:prstGeom prst="ellipse">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8" name="Picture 17">
            <a:extLst>
              <a:ext uri="{FF2B5EF4-FFF2-40B4-BE49-F238E27FC236}">
                <a16:creationId xmlns:a16="http://schemas.microsoft.com/office/drawing/2014/main" id="{02BFC9DF-35E0-3094-F847-AAF99F6492E1}"/>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9098675" y="758323"/>
            <a:ext cx="1692201" cy="1692201"/>
          </a:xfrm>
          <a:prstGeom prst="rect">
            <a:avLst/>
          </a:prstGeom>
        </p:spPr>
      </p:pic>
    </p:spTree>
    <p:extLst>
      <p:ext uri="{BB962C8B-B14F-4D97-AF65-F5344CB8AC3E}">
        <p14:creationId xmlns:p14="http://schemas.microsoft.com/office/powerpoint/2010/main" val="117042748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Picture 10">
            <a:extLst>
              <a:ext uri="{FF2B5EF4-FFF2-40B4-BE49-F238E27FC236}">
                <a16:creationId xmlns:a16="http://schemas.microsoft.com/office/drawing/2014/main" id="{CFDC36CC-6A6E-BCDA-2663-6CA44050317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785330" y="2042057"/>
            <a:ext cx="2216704" cy="2261943"/>
          </a:xfrm>
          <a:prstGeom prst="rect">
            <a:avLst/>
          </a:prstGeom>
        </p:spPr>
      </p:pic>
      <p:pic>
        <p:nvPicPr>
          <p:cNvPr id="13" name="Picture 12">
            <a:extLst>
              <a:ext uri="{FF2B5EF4-FFF2-40B4-BE49-F238E27FC236}">
                <a16:creationId xmlns:a16="http://schemas.microsoft.com/office/drawing/2014/main" id="{29F86162-9158-E8A0-F127-88DAB844FEE0}"/>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95071" y="-881883"/>
            <a:ext cx="1728489" cy="1763765"/>
          </a:xfrm>
          <a:prstGeom prst="rect">
            <a:avLst/>
          </a:prstGeom>
        </p:spPr>
      </p:pic>
      <p:pic>
        <p:nvPicPr>
          <p:cNvPr id="12" name="Picture 11">
            <a:extLst>
              <a:ext uri="{FF2B5EF4-FFF2-40B4-BE49-F238E27FC236}">
                <a16:creationId xmlns:a16="http://schemas.microsoft.com/office/drawing/2014/main" id="{1DC49C01-F1EF-AD2F-BD7C-AD3B3EEF000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4398" y="1003872"/>
            <a:ext cx="1050673" cy="1072115"/>
          </a:xfrm>
          <a:prstGeom prst="rect">
            <a:avLst/>
          </a:prstGeom>
        </p:spPr>
      </p:pic>
      <p:pic>
        <p:nvPicPr>
          <p:cNvPr id="10" name="Picture 9">
            <a:extLst>
              <a:ext uri="{FF2B5EF4-FFF2-40B4-BE49-F238E27FC236}">
                <a16:creationId xmlns:a16="http://schemas.microsoft.com/office/drawing/2014/main" id="{B540DA1C-DC95-A9FE-5296-4164B46B04A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89966" y="2329435"/>
            <a:ext cx="1728489" cy="1763765"/>
          </a:xfrm>
          <a:prstGeom prst="rect">
            <a:avLst/>
          </a:prstGeom>
        </p:spPr>
      </p:pic>
      <p:pic>
        <p:nvPicPr>
          <p:cNvPr id="9" name="Picture 8">
            <a:extLst>
              <a:ext uri="{FF2B5EF4-FFF2-40B4-BE49-F238E27FC236}">
                <a16:creationId xmlns:a16="http://schemas.microsoft.com/office/drawing/2014/main" id="{CB004ADA-B278-3C34-9863-35710A385AE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989518" y="4500152"/>
            <a:ext cx="3388697" cy="3457855"/>
          </a:xfrm>
          <a:prstGeom prst="rect">
            <a:avLst/>
          </a:prstGeom>
        </p:spPr>
      </p:pic>
      <p:pic>
        <p:nvPicPr>
          <p:cNvPr id="8" name="Picture 7">
            <a:extLst>
              <a:ext uri="{FF2B5EF4-FFF2-40B4-BE49-F238E27FC236}">
                <a16:creationId xmlns:a16="http://schemas.microsoft.com/office/drawing/2014/main" id="{4DA68496-CB9E-765B-4285-C9062A0EE23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4398" y="4346648"/>
            <a:ext cx="2411858" cy="2461080"/>
          </a:xfrm>
          <a:prstGeom prst="rect">
            <a:avLst/>
          </a:prstGeom>
        </p:spPr>
      </p:pic>
      <p:sp>
        <p:nvSpPr>
          <p:cNvPr id="2" name="Title 1">
            <a:extLst>
              <a:ext uri="{FF2B5EF4-FFF2-40B4-BE49-F238E27FC236}">
                <a16:creationId xmlns:a16="http://schemas.microsoft.com/office/drawing/2014/main" id="{8E481BCB-5388-EE5D-D7FA-378792FEF9C8}"/>
              </a:ext>
            </a:extLst>
          </p:cNvPr>
          <p:cNvSpPr>
            <a:spLocks noGrp="1"/>
          </p:cNvSpPr>
          <p:nvPr>
            <p:ph type="title"/>
          </p:nvPr>
        </p:nvSpPr>
        <p:spPr>
          <a:xfrm>
            <a:off x="2127657" y="1135330"/>
            <a:ext cx="8167172" cy="1325563"/>
          </a:xfrm>
        </p:spPr>
        <p:txBody>
          <a:bodyPr>
            <a:normAutofit/>
          </a:bodyPr>
          <a:lstStyle/>
          <a:p>
            <a:pPr algn="ctr"/>
            <a:r>
              <a:rPr lang="en-US" sz="3600" dirty="0">
                <a:latin typeface="Gotham Black" pitchFamily="50" charset="0"/>
              </a:rPr>
              <a:t>Small Group Discussion</a:t>
            </a:r>
          </a:p>
        </p:txBody>
      </p:sp>
      <p:sp>
        <p:nvSpPr>
          <p:cNvPr id="4" name="Content Placeholder 3">
            <a:extLst>
              <a:ext uri="{FF2B5EF4-FFF2-40B4-BE49-F238E27FC236}">
                <a16:creationId xmlns:a16="http://schemas.microsoft.com/office/drawing/2014/main" id="{500A7BF2-4862-9EC9-B9C5-6620C92E46F7}"/>
              </a:ext>
            </a:extLst>
          </p:cNvPr>
          <p:cNvSpPr>
            <a:spLocks noGrp="1"/>
          </p:cNvSpPr>
          <p:nvPr>
            <p:ph sz="half" idx="2"/>
          </p:nvPr>
        </p:nvSpPr>
        <p:spPr>
          <a:xfrm>
            <a:off x="2484557" y="2866772"/>
            <a:ext cx="7810272" cy="2461080"/>
          </a:xfrm>
        </p:spPr>
        <p:txBody>
          <a:bodyPr/>
          <a:lstStyle/>
          <a:p>
            <a:pPr marL="0" indent="0" rtl="0" fontAlgn="base">
              <a:spcBef>
                <a:spcPts val="1200"/>
              </a:spcBef>
              <a:buNone/>
            </a:pPr>
            <a:r>
              <a:rPr lang="en-US" sz="2400" u="none" strike="noStrike" dirty="0">
                <a:solidFill>
                  <a:srgbClr val="000000"/>
                </a:solidFill>
                <a:effectLst/>
                <a:latin typeface="Gotham Medium" pitchFamily="2" charset="0"/>
              </a:rPr>
              <a:t>How does our work culture play into your personal boundary management?</a:t>
            </a:r>
            <a:r>
              <a:rPr lang="en-US" sz="2400" dirty="0">
                <a:solidFill>
                  <a:srgbClr val="000000"/>
                </a:solidFill>
                <a:effectLst/>
                <a:latin typeface="Gotham Medium" pitchFamily="2" charset="0"/>
              </a:rPr>
              <a:t>​</a:t>
            </a:r>
          </a:p>
          <a:p>
            <a:pPr marL="0" indent="0" rtl="0" fontAlgn="base">
              <a:spcBef>
                <a:spcPts val="1200"/>
              </a:spcBef>
              <a:buNone/>
            </a:pPr>
            <a:r>
              <a:rPr lang="en-US" sz="2400" u="none" strike="noStrike" dirty="0">
                <a:solidFill>
                  <a:srgbClr val="000000"/>
                </a:solidFill>
                <a:effectLst/>
                <a:latin typeface="Gotham Medium" pitchFamily="2" charset="0"/>
              </a:rPr>
              <a:t>How could our work culture be more supportive of setting and managing boundaries?</a:t>
            </a:r>
            <a:endParaRPr lang="en-US" sz="2400" dirty="0">
              <a:solidFill>
                <a:srgbClr val="000000"/>
              </a:solidFill>
              <a:effectLst/>
              <a:latin typeface="Gotham Medium" pitchFamily="2" charset="0"/>
            </a:endParaRPr>
          </a:p>
          <a:p>
            <a:pPr marL="0" indent="0">
              <a:buNone/>
            </a:pPr>
            <a:endParaRPr lang="en-US" dirty="0"/>
          </a:p>
        </p:txBody>
      </p:sp>
      <p:pic>
        <p:nvPicPr>
          <p:cNvPr id="7" name="Picture 6">
            <a:extLst>
              <a:ext uri="{FF2B5EF4-FFF2-40B4-BE49-F238E27FC236}">
                <a16:creationId xmlns:a16="http://schemas.microsoft.com/office/drawing/2014/main" id="{E33EC11B-0865-7113-3F77-CE7009315BD0}"/>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9894013" y="111071"/>
            <a:ext cx="2111197" cy="1833669"/>
          </a:xfrm>
          <a:prstGeom prst="rect">
            <a:avLst/>
          </a:prstGeom>
        </p:spPr>
      </p:pic>
      <p:pic>
        <p:nvPicPr>
          <p:cNvPr id="14" name="Picture 13">
            <a:extLst>
              <a:ext uri="{FF2B5EF4-FFF2-40B4-BE49-F238E27FC236}">
                <a16:creationId xmlns:a16="http://schemas.microsoft.com/office/drawing/2014/main" id="{1B5FBA50-78AA-4F3F-B994-C6B6BB28F4B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10885" y="-289881"/>
            <a:ext cx="1050673" cy="1072115"/>
          </a:xfrm>
          <a:prstGeom prst="rect">
            <a:avLst/>
          </a:prstGeom>
        </p:spPr>
      </p:pic>
      <p:pic>
        <p:nvPicPr>
          <p:cNvPr id="5" name="Picture 4">
            <a:extLst>
              <a:ext uri="{FF2B5EF4-FFF2-40B4-BE49-F238E27FC236}">
                <a16:creationId xmlns:a16="http://schemas.microsoft.com/office/drawing/2014/main" id="{A43BACD1-FF05-B05B-4883-0D1BEE18192F}"/>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2127657" y="2907912"/>
            <a:ext cx="330572" cy="330572"/>
          </a:xfrm>
          <a:prstGeom prst="rect">
            <a:avLst/>
          </a:prstGeom>
        </p:spPr>
      </p:pic>
      <p:pic>
        <p:nvPicPr>
          <p:cNvPr id="6" name="Picture 5">
            <a:extLst>
              <a:ext uri="{FF2B5EF4-FFF2-40B4-BE49-F238E27FC236}">
                <a16:creationId xmlns:a16="http://schemas.microsoft.com/office/drawing/2014/main" id="{FE32820B-8854-49F0-A80E-8FD91BD952CE}"/>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2127657" y="3710881"/>
            <a:ext cx="330572" cy="330572"/>
          </a:xfrm>
          <a:prstGeom prst="rect">
            <a:avLst/>
          </a:prstGeom>
        </p:spPr>
      </p:pic>
      <p:sp>
        <p:nvSpPr>
          <p:cNvPr id="15" name="TextBox 14">
            <a:extLst>
              <a:ext uri="{FF2B5EF4-FFF2-40B4-BE49-F238E27FC236}">
                <a16:creationId xmlns:a16="http://schemas.microsoft.com/office/drawing/2014/main" id="{92FA4EC4-143B-68C4-72A0-6AC4968D435E}"/>
              </a:ext>
            </a:extLst>
          </p:cNvPr>
          <p:cNvSpPr txBox="1"/>
          <p:nvPr/>
        </p:nvSpPr>
        <p:spPr>
          <a:xfrm>
            <a:off x="2667000" y="6136571"/>
            <a:ext cx="6858000" cy="276999"/>
          </a:xfrm>
          <a:prstGeom prst="rect">
            <a:avLst/>
          </a:prstGeom>
          <a:noFill/>
        </p:spPr>
        <p:txBody>
          <a:bodyPr wrap="square">
            <a:spAutoFit/>
          </a:bodyPr>
          <a:lstStyle/>
          <a:p>
            <a:pPr algn="ctr"/>
            <a:r>
              <a:rPr lang="en-US" sz="1200" b="0" i="0" u="none" strike="noStrike" dirty="0">
                <a:solidFill>
                  <a:srgbClr val="000000"/>
                </a:solidFill>
                <a:effectLst/>
                <a:latin typeface="Calibri" panose="020F0502020204030204" pitchFamily="34" charset="0"/>
              </a:rPr>
              <a:t>© University of Central Florida</a:t>
            </a:r>
            <a:r>
              <a:rPr lang="en-US" sz="1200" b="0" i="0" dirty="0">
                <a:solidFill>
                  <a:srgbClr val="000000"/>
                </a:solidFill>
                <a:effectLst/>
                <a:latin typeface="Calibri" panose="020F0502020204030204" pitchFamily="34" charset="0"/>
              </a:rPr>
              <a:t>​</a:t>
            </a:r>
            <a:endParaRPr lang="en-US" sz="1200" dirty="0"/>
          </a:p>
        </p:txBody>
      </p:sp>
    </p:spTree>
    <p:extLst>
      <p:ext uri="{BB962C8B-B14F-4D97-AF65-F5344CB8AC3E}">
        <p14:creationId xmlns:p14="http://schemas.microsoft.com/office/powerpoint/2010/main" val="22183561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Picture 10">
            <a:extLst>
              <a:ext uri="{FF2B5EF4-FFF2-40B4-BE49-F238E27FC236}">
                <a16:creationId xmlns:a16="http://schemas.microsoft.com/office/drawing/2014/main" id="{CFDC36CC-6A6E-BCDA-2663-6CA44050317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372105" y="2525747"/>
            <a:ext cx="1827881" cy="1865185"/>
          </a:xfrm>
          <a:prstGeom prst="rect">
            <a:avLst/>
          </a:prstGeom>
        </p:spPr>
      </p:pic>
      <p:pic>
        <p:nvPicPr>
          <p:cNvPr id="13" name="Picture 12">
            <a:extLst>
              <a:ext uri="{FF2B5EF4-FFF2-40B4-BE49-F238E27FC236}">
                <a16:creationId xmlns:a16="http://schemas.microsoft.com/office/drawing/2014/main" id="{29F86162-9158-E8A0-F127-88DAB844FEE0}"/>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95071" y="-881883"/>
            <a:ext cx="1728489" cy="1763765"/>
          </a:xfrm>
          <a:prstGeom prst="rect">
            <a:avLst/>
          </a:prstGeom>
        </p:spPr>
      </p:pic>
      <p:pic>
        <p:nvPicPr>
          <p:cNvPr id="12" name="Picture 11">
            <a:extLst>
              <a:ext uri="{FF2B5EF4-FFF2-40B4-BE49-F238E27FC236}">
                <a16:creationId xmlns:a16="http://schemas.microsoft.com/office/drawing/2014/main" id="{1DC49C01-F1EF-AD2F-BD7C-AD3B3EEF000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4398" y="1003872"/>
            <a:ext cx="1050673" cy="1072115"/>
          </a:xfrm>
          <a:prstGeom prst="rect">
            <a:avLst/>
          </a:prstGeom>
        </p:spPr>
      </p:pic>
      <p:pic>
        <p:nvPicPr>
          <p:cNvPr id="10" name="Picture 9">
            <a:extLst>
              <a:ext uri="{FF2B5EF4-FFF2-40B4-BE49-F238E27FC236}">
                <a16:creationId xmlns:a16="http://schemas.microsoft.com/office/drawing/2014/main" id="{B540DA1C-DC95-A9FE-5296-4164B46B04A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52055" y="3191733"/>
            <a:ext cx="1460582" cy="1490391"/>
          </a:xfrm>
          <a:prstGeom prst="rect">
            <a:avLst/>
          </a:prstGeom>
        </p:spPr>
      </p:pic>
      <p:pic>
        <p:nvPicPr>
          <p:cNvPr id="9" name="Picture 8">
            <a:extLst>
              <a:ext uri="{FF2B5EF4-FFF2-40B4-BE49-F238E27FC236}">
                <a16:creationId xmlns:a16="http://schemas.microsoft.com/office/drawing/2014/main" id="{CB004ADA-B278-3C34-9863-35710A385AE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525000" y="4810934"/>
            <a:ext cx="3388697" cy="3457855"/>
          </a:xfrm>
          <a:prstGeom prst="rect">
            <a:avLst/>
          </a:prstGeom>
        </p:spPr>
      </p:pic>
      <p:pic>
        <p:nvPicPr>
          <p:cNvPr id="8" name="Picture 7">
            <a:extLst>
              <a:ext uri="{FF2B5EF4-FFF2-40B4-BE49-F238E27FC236}">
                <a16:creationId xmlns:a16="http://schemas.microsoft.com/office/drawing/2014/main" id="{4DA68496-CB9E-765B-4285-C9062A0EE23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70116" y="4906031"/>
            <a:ext cx="2411858" cy="2461080"/>
          </a:xfrm>
          <a:prstGeom prst="rect">
            <a:avLst/>
          </a:prstGeom>
        </p:spPr>
      </p:pic>
      <p:sp>
        <p:nvSpPr>
          <p:cNvPr id="2" name="Title 1">
            <a:extLst>
              <a:ext uri="{FF2B5EF4-FFF2-40B4-BE49-F238E27FC236}">
                <a16:creationId xmlns:a16="http://schemas.microsoft.com/office/drawing/2014/main" id="{8E481BCB-5388-EE5D-D7FA-378792FEF9C8}"/>
              </a:ext>
            </a:extLst>
          </p:cNvPr>
          <p:cNvSpPr>
            <a:spLocks noGrp="1"/>
          </p:cNvSpPr>
          <p:nvPr>
            <p:ph type="title"/>
          </p:nvPr>
        </p:nvSpPr>
        <p:spPr>
          <a:xfrm>
            <a:off x="839788" y="365125"/>
            <a:ext cx="8982306" cy="1325563"/>
          </a:xfrm>
        </p:spPr>
        <p:txBody>
          <a:bodyPr>
            <a:normAutofit/>
          </a:bodyPr>
          <a:lstStyle/>
          <a:p>
            <a:pPr algn="ctr"/>
            <a:r>
              <a:rPr lang="en-US" sz="3600" dirty="0">
                <a:latin typeface="Gotham Black" pitchFamily="50" charset="0"/>
              </a:rPr>
              <a:t>Conclusion</a:t>
            </a:r>
          </a:p>
        </p:txBody>
      </p:sp>
      <p:sp>
        <p:nvSpPr>
          <p:cNvPr id="3" name="Text Placeholder 2">
            <a:extLst>
              <a:ext uri="{FF2B5EF4-FFF2-40B4-BE49-F238E27FC236}">
                <a16:creationId xmlns:a16="http://schemas.microsoft.com/office/drawing/2014/main" id="{FC01F09B-03A6-1E91-D590-3993F7C5AA20}"/>
              </a:ext>
            </a:extLst>
          </p:cNvPr>
          <p:cNvSpPr>
            <a:spLocks noGrp="1"/>
          </p:cNvSpPr>
          <p:nvPr>
            <p:ph type="body" idx="1"/>
          </p:nvPr>
        </p:nvSpPr>
        <p:spPr>
          <a:xfrm>
            <a:off x="1918455" y="1681163"/>
            <a:ext cx="8114894" cy="600005"/>
          </a:xfrm>
        </p:spPr>
        <p:txBody>
          <a:bodyPr/>
          <a:lstStyle/>
          <a:p>
            <a:r>
              <a:rPr lang="en-US" dirty="0">
                <a:latin typeface="Gotham Medium" pitchFamily="50" charset="0"/>
              </a:rPr>
              <a:t>Take Home Points </a:t>
            </a:r>
          </a:p>
        </p:txBody>
      </p:sp>
      <p:sp>
        <p:nvSpPr>
          <p:cNvPr id="4" name="Content Placeholder 3">
            <a:extLst>
              <a:ext uri="{FF2B5EF4-FFF2-40B4-BE49-F238E27FC236}">
                <a16:creationId xmlns:a16="http://schemas.microsoft.com/office/drawing/2014/main" id="{500A7BF2-4862-9EC9-B9C5-6620C92E46F7}"/>
              </a:ext>
            </a:extLst>
          </p:cNvPr>
          <p:cNvSpPr>
            <a:spLocks noGrp="1"/>
          </p:cNvSpPr>
          <p:nvPr>
            <p:ph sz="half" idx="2"/>
          </p:nvPr>
        </p:nvSpPr>
        <p:spPr>
          <a:xfrm>
            <a:off x="2041742" y="2505075"/>
            <a:ext cx="8281390" cy="3684588"/>
          </a:xfrm>
        </p:spPr>
        <p:txBody>
          <a:bodyPr/>
          <a:lstStyle/>
          <a:p>
            <a:pPr marL="0" indent="0" algn="l" rtl="0" fontAlgn="base">
              <a:spcBef>
                <a:spcPts val="1200"/>
              </a:spcBef>
              <a:buNone/>
            </a:pPr>
            <a:r>
              <a:rPr lang="en-US" sz="2400" u="none" strike="noStrike" dirty="0">
                <a:solidFill>
                  <a:srgbClr val="000000"/>
                </a:solidFill>
                <a:effectLst/>
                <a:latin typeface="Gotham Medium" pitchFamily="2" charset="0"/>
              </a:rPr>
              <a:t>Psychological detachment activities are effective in relieving work stress</a:t>
            </a:r>
            <a:r>
              <a:rPr lang="en-US" sz="2400" dirty="0">
                <a:solidFill>
                  <a:srgbClr val="000000"/>
                </a:solidFill>
                <a:effectLst/>
                <a:latin typeface="Gotham Medium" pitchFamily="2" charset="0"/>
              </a:rPr>
              <a:t>​</a:t>
            </a:r>
          </a:p>
          <a:p>
            <a:pPr marL="0" indent="0" algn="l" rtl="0" fontAlgn="base">
              <a:spcBef>
                <a:spcPts val="1200"/>
              </a:spcBef>
              <a:buNone/>
            </a:pPr>
            <a:r>
              <a:rPr lang="en-US" sz="2400" u="none" strike="noStrike" dirty="0">
                <a:solidFill>
                  <a:srgbClr val="000000"/>
                </a:solidFill>
                <a:effectLst/>
                <a:latin typeface="Gotham Medium" pitchFamily="2" charset="0"/>
              </a:rPr>
              <a:t>Psychological detachment is most successfully practiced when work-boundaries are clearly stated and maintained on a daily basis. </a:t>
            </a:r>
            <a:r>
              <a:rPr lang="en-US" sz="2400" dirty="0">
                <a:solidFill>
                  <a:srgbClr val="000000"/>
                </a:solidFill>
                <a:effectLst/>
                <a:latin typeface="Gotham Medium" pitchFamily="2" charset="0"/>
              </a:rPr>
              <a:t>​</a:t>
            </a:r>
          </a:p>
          <a:p>
            <a:pPr marL="0" indent="0" algn="l" rtl="0" fontAlgn="base">
              <a:spcBef>
                <a:spcPts val="1200"/>
              </a:spcBef>
              <a:buNone/>
            </a:pPr>
            <a:r>
              <a:rPr lang="en-US" sz="2400" u="none" strike="noStrike" dirty="0">
                <a:solidFill>
                  <a:srgbClr val="000000"/>
                </a:solidFill>
                <a:effectLst/>
                <a:latin typeface="Gotham Medium" pitchFamily="2" charset="0"/>
              </a:rPr>
              <a:t>The more an individual can find ways to totally detach from the source of stress, the more effective they will be in managing stress.</a:t>
            </a:r>
            <a:r>
              <a:rPr lang="en-US" sz="2400" dirty="0">
                <a:solidFill>
                  <a:srgbClr val="000000"/>
                </a:solidFill>
                <a:effectLst/>
                <a:latin typeface="Gotham Medium" pitchFamily="2" charset="0"/>
              </a:rPr>
              <a:t>​</a:t>
            </a:r>
          </a:p>
          <a:p>
            <a:pPr marL="0" indent="0" algn="l" rtl="0" fontAlgn="base">
              <a:buNone/>
            </a:pPr>
            <a:endParaRPr lang="en-US" b="0" i="0" dirty="0">
              <a:solidFill>
                <a:srgbClr val="000000"/>
              </a:solidFill>
              <a:effectLst/>
              <a:latin typeface="Arial" panose="020B0604020202020204" pitchFamily="34" charset="0"/>
            </a:endParaRPr>
          </a:p>
        </p:txBody>
      </p:sp>
      <p:pic>
        <p:nvPicPr>
          <p:cNvPr id="7" name="Picture 6">
            <a:extLst>
              <a:ext uri="{FF2B5EF4-FFF2-40B4-BE49-F238E27FC236}">
                <a16:creationId xmlns:a16="http://schemas.microsoft.com/office/drawing/2014/main" id="{E33EC11B-0865-7113-3F77-CE7009315BD0}"/>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9894013" y="111071"/>
            <a:ext cx="2111197" cy="1833669"/>
          </a:xfrm>
          <a:prstGeom prst="rect">
            <a:avLst/>
          </a:prstGeom>
        </p:spPr>
      </p:pic>
      <p:pic>
        <p:nvPicPr>
          <p:cNvPr id="14" name="Picture 13">
            <a:extLst>
              <a:ext uri="{FF2B5EF4-FFF2-40B4-BE49-F238E27FC236}">
                <a16:creationId xmlns:a16="http://schemas.microsoft.com/office/drawing/2014/main" id="{1B5FBA50-78AA-4F3F-B994-C6B6BB28F4B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10885" y="-289881"/>
            <a:ext cx="1050673" cy="1072115"/>
          </a:xfrm>
          <a:prstGeom prst="rect">
            <a:avLst/>
          </a:prstGeom>
        </p:spPr>
      </p:pic>
      <p:pic>
        <p:nvPicPr>
          <p:cNvPr id="5" name="Picture 4">
            <a:extLst>
              <a:ext uri="{FF2B5EF4-FFF2-40B4-BE49-F238E27FC236}">
                <a16:creationId xmlns:a16="http://schemas.microsoft.com/office/drawing/2014/main" id="{8AE41FF5-728B-35B0-55C1-152502A4D979}"/>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711170" y="2555296"/>
            <a:ext cx="330572" cy="330572"/>
          </a:xfrm>
          <a:prstGeom prst="rect">
            <a:avLst/>
          </a:prstGeom>
        </p:spPr>
      </p:pic>
      <p:pic>
        <p:nvPicPr>
          <p:cNvPr id="6" name="Picture 5">
            <a:extLst>
              <a:ext uri="{FF2B5EF4-FFF2-40B4-BE49-F238E27FC236}">
                <a16:creationId xmlns:a16="http://schemas.microsoft.com/office/drawing/2014/main" id="{67FBC68C-75E7-21FC-FBFD-733F2E876974}"/>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700778" y="3340023"/>
            <a:ext cx="330572" cy="330572"/>
          </a:xfrm>
          <a:prstGeom prst="rect">
            <a:avLst/>
          </a:prstGeom>
        </p:spPr>
      </p:pic>
      <p:pic>
        <p:nvPicPr>
          <p:cNvPr id="15" name="Picture 14">
            <a:extLst>
              <a:ext uri="{FF2B5EF4-FFF2-40B4-BE49-F238E27FC236}">
                <a16:creationId xmlns:a16="http://schemas.microsoft.com/office/drawing/2014/main" id="{7E5A3896-75D2-DF85-4634-DE55A0332D66}"/>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711170" y="4516838"/>
            <a:ext cx="330572" cy="330572"/>
          </a:xfrm>
          <a:prstGeom prst="rect">
            <a:avLst/>
          </a:prstGeom>
        </p:spPr>
      </p:pic>
      <p:sp>
        <p:nvSpPr>
          <p:cNvPr id="16" name="TextBox 15">
            <a:extLst>
              <a:ext uri="{FF2B5EF4-FFF2-40B4-BE49-F238E27FC236}">
                <a16:creationId xmlns:a16="http://schemas.microsoft.com/office/drawing/2014/main" id="{48F1F11B-6CC4-CD9A-842D-0D41D7A8F204}"/>
              </a:ext>
            </a:extLst>
          </p:cNvPr>
          <p:cNvSpPr txBox="1"/>
          <p:nvPr/>
        </p:nvSpPr>
        <p:spPr>
          <a:xfrm>
            <a:off x="2667000" y="6136571"/>
            <a:ext cx="6858000" cy="276999"/>
          </a:xfrm>
          <a:prstGeom prst="rect">
            <a:avLst/>
          </a:prstGeom>
          <a:noFill/>
        </p:spPr>
        <p:txBody>
          <a:bodyPr wrap="square">
            <a:spAutoFit/>
          </a:bodyPr>
          <a:lstStyle/>
          <a:p>
            <a:pPr algn="ctr"/>
            <a:r>
              <a:rPr lang="en-US" sz="1200" b="0" i="0" u="none" strike="noStrike" dirty="0">
                <a:solidFill>
                  <a:srgbClr val="000000"/>
                </a:solidFill>
                <a:effectLst/>
                <a:latin typeface="Calibri" panose="020F0502020204030204" pitchFamily="34" charset="0"/>
              </a:rPr>
              <a:t>© University of Central Florida</a:t>
            </a:r>
            <a:r>
              <a:rPr lang="en-US" sz="1200" b="0" i="0" dirty="0">
                <a:solidFill>
                  <a:srgbClr val="000000"/>
                </a:solidFill>
                <a:effectLst/>
                <a:latin typeface="Calibri" panose="020F0502020204030204" pitchFamily="34" charset="0"/>
              </a:rPr>
              <a:t>​</a:t>
            </a:r>
            <a:endParaRPr lang="en-US" sz="1200" dirty="0"/>
          </a:p>
        </p:txBody>
      </p:sp>
      <p:pic>
        <p:nvPicPr>
          <p:cNvPr id="17" name="Picture 16">
            <a:extLst>
              <a:ext uri="{FF2B5EF4-FFF2-40B4-BE49-F238E27FC236}">
                <a16:creationId xmlns:a16="http://schemas.microsoft.com/office/drawing/2014/main" id="{22D218A3-DB98-D968-C668-3D9C7015943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34103" y="2140010"/>
            <a:ext cx="795391" cy="811623"/>
          </a:xfrm>
          <a:prstGeom prst="rect">
            <a:avLst/>
          </a:prstGeom>
        </p:spPr>
      </p:pic>
    </p:spTree>
    <p:extLst>
      <p:ext uri="{BB962C8B-B14F-4D97-AF65-F5344CB8AC3E}">
        <p14:creationId xmlns:p14="http://schemas.microsoft.com/office/powerpoint/2010/main" val="207745133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481BCB-5388-EE5D-D7FA-378792FEF9C8}"/>
              </a:ext>
            </a:extLst>
          </p:cNvPr>
          <p:cNvSpPr>
            <a:spLocks noGrp="1"/>
          </p:cNvSpPr>
          <p:nvPr>
            <p:ph type="title"/>
          </p:nvPr>
        </p:nvSpPr>
        <p:spPr>
          <a:xfrm>
            <a:off x="3056285" y="0"/>
            <a:ext cx="5819248" cy="1129195"/>
          </a:xfrm>
        </p:spPr>
        <p:txBody>
          <a:bodyPr anchor="ctr">
            <a:normAutofit/>
          </a:bodyPr>
          <a:lstStyle/>
          <a:p>
            <a:pPr algn="ctr"/>
            <a:r>
              <a:rPr lang="en-US" sz="3600" dirty="0">
                <a:latin typeface="Gotham Black" pitchFamily="50" charset="0"/>
              </a:rPr>
              <a:t>References</a:t>
            </a:r>
          </a:p>
        </p:txBody>
      </p:sp>
      <p:sp>
        <p:nvSpPr>
          <p:cNvPr id="6" name="Content Placeholder 5">
            <a:extLst>
              <a:ext uri="{FF2B5EF4-FFF2-40B4-BE49-F238E27FC236}">
                <a16:creationId xmlns:a16="http://schemas.microsoft.com/office/drawing/2014/main" id="{664920F2-6ADE-9822-B333-ECD523F9EEC5}"/>
              </a:ext>
            </a:extLst>
          </p:cNvPr>
          <p:cNvSpPr>
            <a:spLocks noGrp="1"/>
          </p:cNvSpPr>
          <p:nvPr>
            <p:ph sz="quarter" idx="4"/>
          </p:nvPr>
        </p:nvSpPr>
        <p:spPr>
          <a:xfrm>
            <a:off x="146843" y="1129195"/>
            <a:ext cx="11898314" cy="3302105"/>
          </a:xfrm>
        </p:spPr>
        <p:txBody>
          <a:bodyPr>
            <a:noAutofit/>
          </a:bodyPr>
          <a:lstStyle/>
          <a:p>
            <a:pPr marL="0" indent="0" fontAlgn="base">
              <a:spcBef>
                <a:spcPts val="1200"/>
              </a:spcBef>
              <a:buNone/>
            </a:pPr>
            <a:r>
              <a:rPr lang="en-US" sz="1800" dirty="0" err="1">
                <a:solidFill>
                  <a:srgbClr val="000000"/>
                </a:solidFill>
                <a:latin typeface="Gotham Thin" pitchFamily="50" charset="0"/>
                <a:ea typeface="Times New Roman" panose="02020603050405020304" pitchFamily="18" charset="0"/>
              </a:rPr>
              <a:t>Basu</a:t>
            </a:r>
            <a:r>
              <a:rPr lang="en-US" sz="1800" dirty="0">
                <a:solidFill>
                  <a:srgbClr val="000000"/>
                </a:solidFill>
                <a:latin typeface="Gotham Thin" pitchFamily="50" charset="0"/>
                <a:ea typeface="Times New Roman" panose="02020603050405020304" pitchFamily="18" charset="0"/>
              </a:rPr>
              <a:t>, A., Duvall, J., &amp; Kaplan, R. (2019). Attention Restoration Theory: Exploring the Role of Soft Fascination and Mental Bandwidth. Environment and Behavior, 51(9–10), 1055–1081. </a:t>
            </a:r>
            <a:r>
              <a:rPr lang="en-US" sz="1800" dirty="0">
                <a:solidFill>
                  <a:srgbClr val="000000"/>
                </a:solidFill>
                <a:latin typeface="Gotham Thin" pitchFamily="50" charset="0"/>
                <a:ea typeface="Times New Roman" panose="02020603050405020304" pitchFamily="18" charset="0"/>
                <a:hlinkClick r:id="rId3"/>
              </a:rPr>
              <a:t>https://doi.org/10.1177/0013916518774400</a:t>
            </a:r>
            <a:r>
              <a:rPr lang="en-US" sz="1800" dirty="0">
                <a:solidFill>
                  <a:srgbClr val="000000"/>
                </a:solidFill>
                <a:latin typeface="Gotham Thin" pitchFamily="50" charset="0"/>
                <a:ea typeface="Times New Roman" panose="02020603050405020304" pitchFamily="18" charset="0"/>
              </a:rPr>
              <a:t> </a:t>
            </a:r>
          </a:p>
          <a:p>
            <a:pPr marL="0" indent="0" fontAlgn="base">
              <a:spcBef>
                <a:spcPts val="1200"/>
              </a:spcBef>
              <a:buNone/>
            </a:pPr>
            <a:r>
              <a:rPr lang="en-US" sz="1800" dirty="0">
                <a:solidFill>
                  <a:srgbClr val="000000"/>
                </a:solidFill>
                <a:latin typeface="Gotham Thin" pitchFamily="50" charset="0"/>
                <a:ea typeface="Times New Roman" panose="02020603050405020304" pitchFamily="18" charset="0"/>
              </a:rPr>
              <a:t>Etzion, D., Eden, D., &amp; Lapidot, Y. (1998). Relief from job stressors and burnout: Reserve service as a respite. Journal of Applied Psychology, 83(4), 577-585. </a:t>
            </a:r>
            <a:r>
              <a:rPr lang="en-US" sz="1800" dirty="0">
                <a:solidFill>
                  <a:srgbClr val="000000"/>
                </a:solidFill>
                <a:latin typeface="Gotham Thin" pitchFamily="50" charset="0"/>
                <a:ea typeface="Times New Roman" panose="02020603050405020304" pitchFamily="18" charset="0"/>
                <a:hlinkClick r:id="rId4"/>
              </a:rPr>
              <a:t>https://psycnet.apa.org/doi/10.1037/0021-9010.83.4.577</a:t>
            </a:r>
            <a:r>
              <a:rPr lang="en-US" sz="1800" dirty="0">
                <a:solidFill>
                  <a:srgbClr val="000000"/>
                </a:solidFill>
                <a:latin typeface="Gotham Thin" pitchFamily="50" charset="0"/>
                <a:ea typeface="Times New Roman" panose="02020603050405020304" pitchFamily="18" charset="0"/>
              </a:rPr>
              <a:t> </a:t>
            </a:r>
          </a:p>
          <a:p>
            <a:pPr marL="0" indent="0" fontAlgn="base">
              <a:spcBef>
                <a:spcPts val="1200"/>
              </a:spcBef>
              <a:buNone/>
            </a:pPr>
            <a:r>
              <a:rPr lang="en-US" sz="1800" dirty="0">
                <a:solidFill>
                  <a:srgbClr val="000000"/>
                </a:solidFill>
                <a:latin typeface="Gotham Thin" pitchFamily="50" charset="0"/>
                <a:ea typeface="Times New Roman" panose="02020603050405020304" pitchFamily="18" charset="0"/>
              </a:rPr>
              <a:t>Heber, E., Lehr, D., Ebert, D. D., </a:t>
            </a:r>
            <a:r>
              <a:rPr lang="en-US" sz="1800" dirty="0" err="1">
                <a:solidFill>
                  <a:srgbClr val="000000"/>
                </a:solidFill>
                <a:latin typeface="Gotham Thin" pitchFamily="50" charset="0"/>
                <a:ea typeface="Times New Roman" panose="02020603050405020304" pitchFamily="18" charset="0"/>
              </a:rPr>
              <a:t>Berking</a:t>
            </a:r>
            <a:r>
              <a:rPr lang="en-US" sz="1800" dirty="0">
                <a:solidFill>
                  <a:srgbClr val="000000"/>
                </a:solidFill>
                <a:latin typeface="Gotham Thin" pitchFamily="50" charset="0"/>
                <a:ea typeface="Times New Roman" panose="02020603050405020304" pitchFamily="18" charset="0"/>
              </a:rPr>
              <a:t>, M., &amp; Riper, H. (2016). Web-Based and Mobile Stress Management Intervention for Employees: A Randomized Controlled Trial. Journal of Medical Internet Research, 18(1):e21 </a:t>
            </a:r>
            <a:r>
              <a:rPr lang="en-US" sz="1800" dirty="0">
                <a:solidFill>
                  <a:srgbClr val="000000"/>
                </a:solidFill>
                <a:latin typeface="Gotham Thin" pitchFamily="50" charset="0"/>
                <a:ea typeface="Times New Roman" panose="02020603050405020304" pitchFamily="18" charset="0"/>
                <a:hlinkClick r:id="rId5"/>
              </a:rPr>
              <a:t>https://doi.org/10.2196/jmir.5112</a:t>
            </a:r>
            <a:r>
              <a:rPr lang="en-US" sz="1800" dirty="0">
                <a:solidFill>
                  <a:srgbClr val="000000"/>
                </a:solidFill>
                <a:latin typeface="Gotham Thin" pitchFamily="50" charset="0"/>
                <a:ea typeface="Times New Roman" panose="02020603050405020304" pitchFamily="18" charset="0"/>
              </a:rPr>
              <a:t> </a:t>
            </a:r>
          </a:p>
          <a:p>
            <a:pPr marL="0" indent="0" fontAlgn="base">
              <a:spcBef>
                <a:spcPts val="1200"/>
              </a:spcBef>
              <a:buNone/>
            </a:pPr>
            <a:r>
              <a:rPr lang="en-US" sz="1800" dirty="0" err="1">
                <a:solidFill>
                  <a:srgbClr val="000000"/>
                </a:solidFill>
                <a:latin typeface="Gotham Thin" pitchFamily="50" charset="0"/>
                <a:ea typeface="Times New Roman" panose="02020603050405020304" pitchFamily="18" charset="0"/>
              </a:rPr>
              <a:t>Hülsheger</a:t>
            </a:r>
            <a:r>
              <a:rPr lang="en-US" sz="1800" dirty="0">
                <a:solidFill>
                  <a:srgbClr val="000000"/>
                </a:solidFill>
                <a:latin typeface="Gotham Thin" pitchFamily="50" charset="0"/>
                <a:ea typeface="Times New Roman" panose="02020603050405020304" pitchFamily="18" charset="0"/>
              </a:rPr>
              <a:t>, U.R., </a:t>
            </a:r>
            <a:r>
              <a:rPr lang="en-US" sz="1800" dirty="0" err="1">
                <a:solidFill>
                  <a:srgbClr val="000000"/>
                </a:solidFill>
                <a:latin typeface="Gotham Thin" pitchFamily="50" charset="0"/>
                <a:ea typeface="Times New Roman" panose="02020603050405020304" pitchFamily="18" charset="0"/>
              </a:rPr>
              <a:t>Feinholdt</a:t>
            </a:r>
            <a:r>
              <a:rPr lang="en-US" sz="1800" dirty="0">
                <a:solidFill>
                  <a:srgbClr val="000000"/>
                </a:solidFill>
                <a:latin typeface="Gotham Thin" pitchFamily="50" charset="0"/>
                <a:ea typeface="Times New Roman" panose="02020603050405020304" pitchFamily="18" charset="0"/>
              </a:rPr>
              <a:t>, A., &amp; </a:t>
            </a:r>
            <a:r>
              <a:rPr lang="en-US" sz="1800" dirty="0" err="1">
                <a:solidFill>
                  <a:srgbClr val="000000"/>
                </a:solidFill>
                <a:latin typeface="Gotham Thin" pitchFamily="50" charset="0"/>
                <a:ea typeface="Times New Roman" panose="02020603050405020304" pitchFamily="18" charset="0"/>
              </a:rPr>
              <a:t>Nübold</a:t>
            </a:r>
            <a:r>
              <a:rPr lang="en-US" sz="1800" dirty="0">
                <a:solidFill>
                  <a:srgbClr val="000000"/>
                </a:solidFill>
                <a:latin typeface="Gotham Thin" pitchFamily="50" charset="0"/>
                <a:ea typeface="Times New Roman" panose="02020603050405020304" pitchFamily="18" charset="0"/>
              </a:rPr>
              <a:t>, A. (2015). A low-dose mindfulness intervention and recovery from work: Effects on psychological detachment, sleep quality, and sleep duration. Journal of Occupational and Organizational Psychology, 88(3), 464-489. </a:t>
            </a:r>
            <a:r>
              <a:rPr lang="en-US" sz="1800" dirty="0">
                <a:solidFill>
                  <a:srgbClr val="000000"/>
                </a:solidFill>
                <a:latin typeface="Gotham Thin" pitchFamily="50" charset="0"/>
                <a:ea typeface="Times New Roman" panose="02020603050405020304" pitchFamily="18" charset="0"/>
                <a:hlinkClick r:id="rId6"/>
              </a:rPr>
              <a:t>https://doi.org/10.1111/joop.12115</a:t>
            </a:r>
            <a:r>
              <a:rPr lang="en-US" sz="1800" dirty="0">
                <a:solidFill>
                  <a:srgbClr val="000000"/>
                </a:solidFill>
                <a:latin typeface="Gotham Thin" pitchFamily="50" charset="0"/>
                <a:ea typeface="Times New Roman" panose="02020603050405020304" pitchFamily="18" charset="0"/>
              </a:rPr>
              <a:t> </a:t>
            </a:r>
          </a:p>
          <a:p>
            <a:pPr marL="0" indent="0" fontAlgn="base">
              <a:spcBef>
                <a:spcPts val="1200"/>
              </a:spcBef>
              <a:buNone/>
            </a:pPr>
            <a:r>
              <a:rPr lang="en-US" sz="1800" dirty="0" err="1">
                <a:solidFill>
                  <a:srgbClr val="000000"/>
                </a:solidFill>
                <a:latin typeface="Gotham Thin" pitchFamily="50" charset="0"/>
                <a:ea typeface="Times New Roman" panose="02020603050405020304" pitchFamily="18" charset="0"/>
              </a:rPr>
              <a:t>Karabinski</a:t>
            </a:r>
            <a:r>
              <a:rPr lang="en-US" sz="1800" dirty="0">
                <a:solidFill>
                  <a:srgbClr val="000000"/>
                </a:solidFill>
                <a:latin typeface="Gotham Thin" pitchFamily="50" charset="0"/>
                <a:ea typeface="Times New Roman" panose="02020603050405020304" pitchFamily="18" charset="0"/>
              </a:rPr>
              <a:t>, T., </a:t>
            </a:r>
            <a:r>
              <a:rPr lang="en-US" sz="1800" dirty="0" err="1">
                <a:solidFill>
                  <a:srgbClr val="000000"/>
                </a:solidFill>
                <a:latin typeface="Gotham Thin" pitchFamily="50" charset="0"/>
                <a:ea typeface="Times New Roman" panose="02020603050405020304" pitchFamily="18" charset="0"/>
              </a:rPr>
              <a:t>Haun</a:t>
            </a:r>
            <a:r>
              <a:rPr lang="en-US" sz="1800" dirty="0">
                <a:solidFill>
                  <a:srgbClr val="000000"/>
                </a:solidFill>
                <a:latin typeface="Gotham Thin" pitchFamily="50" charset="0"/>
                <a:ea typeface="Times New Roman" panose="02020603050405020304" pitchFamily="18" charset="0"/>
              </a:rPr>
              <a:t>, V. C., </a:t>
            </a:r>
            <a:r>
              <a:rPr lang="en-US" sz="1800" dirty="0" err="1">
                <a:solidFill>
                  <a:srgbClr val="000000"/>
                </a:solidFill>
                <a:latin typeface="Gotham Thin" pitchFamily="50" charset="0"/>
                <a:ea typeface="Times New Roman" panose="02020603050405020304" pitchFamily="18" charset="0"/>
              </a:rPr>
              <a:t>Nübold</a:t>
            </a:r>
            <a:r>
              <a:rPr lang="en-US" sz="1800" dirty="0">
                <a:solidFill>
                  <a:srgbClr val="000000"/>
                </a:solidFill>
                <a:latin typeface="Gotham Thin" pitchFamily="50" charset="0"/>
                <a:ea typeface="Times New Roman" panose="02020603050405020304" pitchFamily="18" charset="0"/>
              </a:rPr>
              <a:t>, A., </a:t>
            </a:r>
            <a:r>
              <a:rPr lang="en-US" sz="1800" dirty="0" err="1">
                <a:solidFill>
                  <a:srgbClr val="000000"/>
                </a:solidFill>
                <a:latin typeface="Gotham Thin" pitchFamily="50" charset="0"/>
                <a:ea typeface="Times New Roman" panose="02020603050405020304" pitchFamily="18" charset="0"/>
              </a:rPr>
              <a:t>Wendsche</a:t>
            </a:r>
            <a:r>
              <a:rPr lang="en-US" sz="1800" dirty="0">
                <a:solidFill>
                  <a:srgbClr val="000000"/>
                </a:solidFill>
                <a:latin typeface="Gotham Thin" pitchFamily="50" charset="0"/>
                <a:ea typeface="Times New Roman" panose="02020603050405020304" pitchFamily="18" charset="0"/>
              </a:rPr>
              <a:t>, J., &amp; </a:t>
            </a:r>
            <a:r>
              <a:rPr lang="en-US" sz="1800" dirty="0" err="1">
                <a:solidFill>
                  <a:srgbClr val="000000"/>
                </a:solidFill>
                <a:latin typeface="Gotham Thin" pitchFamily="50" charset="0"/>
                <a:ea typeface="Times New Roman" panose="02020603050405020304" pitchFamily="18" charset="0"/>
              </a:rPr>
              <a:t>Wegge</a:t>
            </a:r>
            <a:r>
              <a:rPr lang="en-US" sz="1800" dirty="0">
                <a:solidFill>
                  <a:srgbClr val="000000"/>
                </a:solidFill>
                <a:latin typeface="Gotham Thin" pitchFamily="50" charset="0"/>
                <a:ea typeface="Times New Roman" panose="02020603050405020304" pitchFamily="18" charset="0"/>
              </a:rPr>
              <a:t>, J. (2021). Interventions for improving psychological detachment from work: A meta-analysis. Journal of Occupational Health Psychology, 26(3), 224–242. </a:t>
            </a:r>
            <a:r>
              <a:rPr lang="en-US" sz="1800" dirty="0">
                <a:solidFill>
                  <a:srgbClr val="000000"/>
                </a:solidFill>
                <a:latin typeface="Gotham Thin" pitchFamily="50" charset="0"/>
                <a:ea typeface="Times New Roman" panose="02020603050405020304" pitchFamily="18" charset="0"/>
                <a:hlinkClick r:id="rId7"/>
              </a:rPr>
              <a:t>https://doi.org/10.1037/ocp0000280</a:t>
            </a:r>
            <a:r>
              <a:rPr lang="en-US" sz="1800" dirty="0">
                <a:solidFill>
                  <a:srgbClr val="000000"/>
                </a:solidFill>
                <a:latin typeface="Gotham Thin" pitchFamily="50" charset="0"/>
                <a:ea typeface="Times New Roman" panose="02020603050405020304" pitchFamily="18" charset="0"/>
              </a:rPr>
              <a:t> </a:t>
            </a:r>
          </a:p>
          <a:p>
            <a:pPr marL="0" indent="0" fontAlgn="base">
              <a:spcBef>
                <a:spcPts val="1200"/>
              </a:spcBef>
              <a:buNone/>
            </a:pPr>
            <a:r>
              <a:rPr lang="en-US" sz="1800" dirty="0" err="1">
                <a:solidFill>
                  <a:srgbClr val="000000"/>
                </a:solidFill>
                <a:latin typeface="Gotham Thin" pitchFamily="50" charset="0"/>
                <a:ea typeface="Times New Roman" panose="02020603050405020304" pitchFamily="18" charset="0"/>
              </a:rPr>
              <a:t>Kreiner</a:t>
            </a:r>
            <a:r>
              <a:rPr lang="en-US" sz="1800" dirty="0">
                <a:solidFill>
                  <a:srgbClr val="000000"/>
                </a:solidFill>
                <a:latin typeface="Gotham Thin" pitchFamily="50" charset="0"/>
                <a:ea typeface="Times New Roman" panose="02020603050405020304" pitchFamily="18" charset="0"/>
              </a:rPr>
              <a:t>, </a:t>
            </a:r>
            <a:r>
              <a:rPr lang="en-US" sz="1800" dirty="0" err="1">
                <a:solidFill>
                  <a:srgbClr val="000000"/>
                </a:solidFill>
                <a:latin typeface="Gotham Thin" pitchFamily="50" charset="0"/>
                <a:ea typeface="Times New Roman" panose="02020603050405020304" pitchFamily="18" charset="0"/>
              </a:rPr>
              <a:t>Hollensbe</a:t>
            </a:r>
            <a:r>
              <a:rPr lang="en-US" sz="1800" dirty="0">
                <a:solidFill>
                  <a:srgbClr val="000000"/>
                </a:solidFill>
                <a:latin typeface="Gotham Thin" pitchFamily="50" charset="0"/>
                <a:ea typeface="Times New Roman" panose="02020603050405020304" pitchFamily="18" charset="0"/>
              </a:rPr>
              <a:t>, E. C., &amp; Sheep, M. L. (2009). Balancing Borders and Bridges: Negotiating the Work-Home Interface via Boundary Work Tactics. Academy of Management Journal, 52(4), 704–730. </a:t>
            </a:r>
            <a:r>
              <a:rPr lang="en-US" sz="1800" dirty="0">
                <a:solidFill>
                  <a:srgbClr val="000000"/>
                </a:solidFill>
                <a:latin typeface="Gotham Thin" pitchFamily="50" charset="0"/>
                <a:ea typeface="Times New Roman" panose="02020603050405020304" pitchFamily="18" charset="0"/>
                <a:hlinkClick r:id="rId8"/>
              </a:rPr>
              <a:t>https://doi.org/10.5465/AMJ.2009.43669916</a:t>
            </a:r>
            <a:r>
              <a:rPr lang="en-US" sz="1800" dirty="0">
                <a:solidFill>
                  <a:srgbClr val="000000"/>
                </a:solidFill>
                <a:latin typeface="Gotham Thin" pitchFamily="50" charset="0"/>
                <a:ea typeface="Times New Roman" panose="02020603050405020304" pitchFamily="18" charset="0"/>
              </a:rPr>
              <a:t> </a:t>
            </a:r>
          </a:p>
        </p:txBody>
      </p:sp>
      <p:pic>
        <p:nvPicPr>
          <p:cNvPr id="7" name="Picture 6">
            <a:extLst>
              <a:ext uri="{FF2B5EF4-FFF2-40B4-BE49-F238E27FC236}">
                <a16:creationId xmlns:a16="http://schemas.microsoft.com/office/drawing/2014/main" id="{E33EC11B-0865-7113-3F77-CE7009315BD0}"/>
              </a:ext>
            </a:extLst>
          </p:cNvPr>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10891900" y="125685"/>
            <a:ext cx="1300100" cy="1129195"/>
          </a:xfrm>
          <a:prstGeom prst="rect">
            <a:avLst/>
          </a:prstGeom>
        </p:spPr>
      </p:pic>
      <p:sp>
        <p:nvSpPr>
          <p:cNvPr id="15" name="Footer Placeholder 7">
            <a:extLst>
              <a:ext uri="{FF2B5EF4-FFF2-40B4-BE49-F238E27FC236}">
                <a16:creationId xmlns:a16="http://schemas.microsoft.com/office/drawing/2014/main" id="{BBBA919F-C336-FCC1-B90F-F487DB61A3F8}"/>
              </a:ext>
            </a:extLst>
          </p:cNvPr>
          <p:cNvSpPr>
            <a:spLocks noGrp="1"/>
          </p:cNvSpPr>
          <p:nvPr>
            <p:ph type="ftr" sz="quarter" idx="11"/>
          </p:nvPr>
        </p:nvSpPr>
        <p:spPr>
          <a:xfrm>
            <a:off x="4580831" y="6482351"/>
            <a:ext cx="3086100" cy="365125"/>
          </a:xfrm>
        </p:spPr>
        <p:txBody>
          <a:bodyPr/>
          <a:lstStyle/>
          <a:p>
            <a:r>
              <a:rPr lang="en-US"/>
              <a:t>© University of Central Florida</a:t>
            </a:r>
          </a:p>
        </p:txBody>
      </p:sp>
    </p:spTree>
    <p:extLst>
      <p:ext uri="{BB962C8B-B14F-4D97-AF65-F5344CB8AC3E}">
        <p14:creationId xmlns:p14="http://schemas.microsoft.com/office/powerpoint/2010/main" val="13098804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7E1CC649-14EA-6661-1AB6-19751F29B0F1}"/>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325983" y="-274835"/>
            <a:ext cx="7407666" cy="7407666"/>
          </a:xfrm>
          <a:prstGeom prst="rect">
            <a:avLst/>
          </a:prstGeom>
        </p:spPr>
      </p:pic>
      <p:sp>
        <p:nvSpPr>
          <p:cNvPr id="2" name="Title 1">
            <a:extLst>
              <a:ext uri="{FF2B5EF4-FFF2-40B4-BE49-F238E27FC236}">
                <a16:creationId xmlns:a16="http://schemas.microsoft.com/office/drawing/2014/main" id="{167FC240-EA80-D602-2CE3-0735A7A3A7F4}"/>
              </a:ext>
            </a:extLst>
          </p:cNvPr>
          <p:cNvSpPr>
            <a:spLocks noGrp="1"/>
          </p:cNvSpPr>
          <p:nvPr>
            <p:ph type="title"/>
          </p:nvPr>
        </p:nvSpPr>
        <p:spPr>
          <a:xfrm rot="16200000">
            <a:off x="-1819910" y="2766216"/>
            <a:ext cx="4965383" cy="1325563"/>
          </a:xfrm>
        </p:spPr>
        <p:txBody>
          <a:bodyPr/>
          <a:lstStyle/>
          <a:p>
            <a:pPr algn="ctr"/>
            <a:r>
              <a:rPr lang="en-US" dirty="0">
                <a:latin typeface="Gotham Bold" pitchFamily="50" charset="0"/>
              </a:rPr>
              <a:t>Important </a:t>
            </a:r>
            <a:br>
              <a:rPr lang="en-US" dirty="0">
                <a:latin typeface="Gotham Bold" pitchFamily="50" charset="0"/>
              </a:rPr>
            </a:br>
            <a:r>
              <a:rPr lang="en-US" dirty="0">
                <a:latin typeface="Gotham Bold" pitchFamily="50" charset="0"/>
              </a:rPr>
              <a:t>Disclosures</a:t>
            </a:r>
          </a:p>
        </p:txBody>
      </p:sp>
      <p:sp>
        <p:nvSpPr>
          <p:cNvPr id="4" name="Content Placeholder 3">
            <a:extLst>
              <a:ext uri="{FF2B5EF4-FFF2-40B4-BE49-F238E27FC236}">
                <a16:creationId xmlns:a16="http://schemas.microsoft.com/office/drawing/2014/main" id="{932184D3-4D8B-3FD3-B46A-512F5B4CA80D}"/>
              </a:ext>
            </a:extLst>
          </p:cNvPr>
          <p:cNvSpPr>
            <a:spLocks noGrp="1"/>
          </p:cNvSpPr>
          <p:nvPr>
            <p:ph sz="half" idx="2"/>
          </p:nvPr>
        </p:nvSpPr>
        <p:spPr>
          <a:xfrm>
            <a:off x="3275059" y="911966"/>
            <a:ext cx="8355458" cy="5588059"/>
          </a:xfrm>
        </p:spPr>
        <p:txBody>
          <a:bodyPr anchor="ctr">
            <a:noAutofit/>
          </a:bodyPr>
          <a:lstStyle/>
          <a:p>
            <a:pPr marL="0" indent="0">
              <a:lnSpc>
                <a:spcPct val="100000"/>
              </a:lnSpc>
              <a:buNone/>
            </a:pPr>
            <a:r>
              <a:rPr lang="en-US" sz="2400" i="0" dirty="0">
                <a:effectLst/>
                <a:latin typeface="Gotham Medium" pitchFamily="50" charset="0"/>
                <a:ea typeface="Calibri" panose="020F0502020204030204" pitchFamily="34" charset="0"/>
                <a:cs typeface="Times New Roman" panose="02020603050405020304" pitchFamily="18" charset="0"/>
              </a:rPr>
              <a:t>This material is for informational purposes only. It does not replace the advice or counsel of a health care professional. You should consult with and rely on the advice of your physician or health care professional for the management of your health. Never disregard professional medical advice or delay in seeking it because of something you have learned in this course. </a:t>
            </a:r>
            <a:endParaRPr lang="en-US" sz="2400" dirty="0">
              <a:effectLst/>
              <a:latin typeface="Gotham Medium" pitchFamily="50" charset="0"/>
              <a:ea typeface="Calibri" panose="020F0502020204030204" pitchFamily="34" charset="0"/>
              <a:cs typeface="Times New Roman" panose="02020603050405020304" pitchFamily="18" charset="0"/>
            </a:endParaRPr>
          </a:p>
        </p:txBody>
      </p:sp>
      <p:sp>
        <p:nvSpPr>
          <p:cNvPr id="3" name="TextBox 2">
            <a:extLst>
              <a:ext uri="{FF2B5EF4-FFF2-40B4-BE49-F238E27FC236}">
                <a16:creationId xmlns:a16="http://schemas.microsoft.com/office/drawing/2014/main" id="{C226B2AD-BCE0-C444-6FB9-5E790E704359}"/>
              </a:ext>
            </a:extLst>
          </p:cNvPr>
          <p:cNvSpPr txBox="1"/>
          <p:nvPr/>
        </p:nvSpPr>
        <p:spPr>
          <a:xfrm>
            <a:off x="2667000" y="6223026"/>
            <a:ext cx="6858000" cy="276999"/>
          </a:xfrm>
          <a:prstGeom prst="rect">
            <a:avLst/>
          </a:prstGeom>
          <a:noFill/>
        </p:spPr>
        <p:txBody>
          <a:bodyPr wrap="square">
            <a:spAutoFit/>
          </a:bodyPr>
          <a:lstStyle/>
          <a:p>
            <a:pPr algn="ctr"/>
            <a:r>
              <a:rPr lang="en-US" sz="1200" b="0" i="0" u="none" strike="noStrike" dirty="0">
                <a:solidFill>
                  <a:srgbClr val="000000"/>
                </a:solidFill>
                <a:effectLst/>
                <a:latin typeface="Calibri" panose="020F0502020204030204" pitchFamily="34" charset="0"/>
              </a:rPr>
              <a:t>© University of Central Florida</a:t>
            </a:r>
            <a:r>
              <a:rPr lang="en-US" sz="1200" b="0" i="0" dirty="0">
                <a:solidFill>
                  <a:srgbClr val="000000"/>
                </a:solidFill>
                <a:effectLst/>
                <a:latin typeface="Calibri" panose="020F0502020204030204" pitchFamily="34" charset="0"/>
              </a:rPr>
              <a:t>​</a:t>
            </a:r>
            <a:endParaRPr lang="en-US" sz="1200" dirty="0"/>
          </a:p>
        </p:txBody>
      </p:sp>
      <p:pic>
        <p:nvPicPr>
          <p:cNvPr id="5" name="Picture 4" descr="A logo with blue circles&#10;&#10;Description automatically generated">
            <a:extLst>
              <a:ext uri="{FF2B5EF4-FFF2-40B4-BE49-F238E27FC236}">
                <a16:creationId xmlns:a16="http://schemas.microsoft.com/office/drawing/2014/main" id="{29F08645-FBF6-6FA4-EE61-626862CB8D65}"/>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3641673" y="117067"/>
            <a:ext cx="2901252" cy="1923480"/>
          </a:xfrm>
          <a:prstGeom prst="rect">
            <a:avLst/>
          </a:prstGeom>
        </p:spPr>
      </p:pic>
      <p:sp>
        <p:nvSpPr>
          <p:cNvPr id="7" name="TextBox 2">
            <a:extLst>
              <a:ext uri="{FF2B5EF4-FFF2-40B4-BE49-F238E27FC236}">
                <a16:creationId xmlns:a16="http://schemas.microsoft.com/office/drawing/2014/main" id="{7A463AEC-BB63-CEB4-4CF7-376FEA923617}"/>
              </a:ext>
            </a:extLst>
          </p:cNvPr>
          <p:cNvSpPr txBox="1"/>
          <p:nvPr/>
        </p:nvSpPr>
        <p:spPr>
          <a:xfrm>
            <a:off x="7271425" y="877937"/>
            <a:ext cx="4359092" cy="830997"/>
          </a:xfrm>
          <a:prstGeom prst="rect">
            <a:avLst/>
          </a:prstGeom>
          <a:noFill/>
        </p:spPr>
        <p:txBody>
          <a:bodyPr rot="0" spcFirstLastPara="0" vert="horz" wrap="square" lIns="91440" tIns="45720" rIns="91440" bIns="45720" numCol="1" spcCol="0" rtlCol="0" fromWordArt="0" anchor="t" anchorCtr="0" forceAA="0" compatLnSpc="1">
            <a:prstTxWarp prst="textNoShape">
              <a:avLst/>
            </a:prstTxWarp>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2400" b="1">
                <a:latin typeface="Gotham Medium"/>
                <a:ea typeface="Calibri"/>
                <a:cs typeface="Calibri"/>
              </a:rPr>
              <a:t>Materials found on </a:t>
            </a:r>
            <a:r>
              <a:rPr lang="en-US" sz="2400" b="1">
                <a:latin typeface="Gotham Medium"/>
                <a:ea typeface="Calibri"/>
                <a:cs typeface="Calibri"/>
                <a:hlinkClick r:id="rId6"/>
              </a:rPr>
              <a:t>Renewunow.org</a:t>
            </a:r>
            <a:endParaRPr lang="en-US" sz="2400" b="1">
              <a:latin typeface="Gotham Medium"/>
            </a:endParaRPr>
          </a:p>
        </p:txBody>
      </p:sp>
    </p:spTree>
    <p:extLst>
      <p:ext uri="{BB962C8B-B14F-4D97-AF65-F5344CB8AC3E}">
        <p14:creationId xmlns:p14="http://schemas.microsoft.com/office/powerpoint/2010/main" val="3095667906"/>
      </p:ext>
    </p:extLst>
  </p:cSld>
  <p:clrMapOvr>
    <a:masterClrMapping/>
  </p:clrMapOvr>
  <p:extLst>
    <p:ext uri="{6950BFC3-D8DA-4A85-94F7-54DA5524770B}">
      <p188:commentRel xmlns:p188="http://schemas.microsoft.com/office/powerpoint/2018/8/main" r:id="rId3"/>
    </p:ext>
  </p:extLs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481BCB-5388-EE5D-D7FA-378792FEF9C8}"/>
              </a:ext>
            </a:extLst>
          </p:cNvPr>
          <p:cNvSpPr>
            <a:spLocks noGrp="1"/>
          </p:cNvSpPr>
          <p:nvPr>
            <p:ph type="title"/>
          </p:nvPr>
        </p:nvSpPr>
        <p:spPr>
          <a:xfrm>
            <a:off x="3056285" y="0"/>
            <a:ext cx="5819248" cy="1129195"/>
          </a:xfrm>
        </p:spPr>
        <p:txBody>
          <a:bodyPr anchor="ctr">
            <a:normAutofit/>
          </a:bodyPr>
          <a:lstStyle/>
          <a:p>
            <a:pPr algn="ctr"/>
            <a:r>
              <a:rPr lang="en-US" sz="3600" dirty="0">
                <a:latin typeface="Gotham Black" pitchFamily="50" charset="0"/>
              </a:rPr>
              <a:t>References</a:t>
            </a:r>
          </a:p>
        </p:txBody>
      </p:sp>
      <p:sp>
        <p:nvSpPr>
          <p:cNvPr id="6" name="Content Placeholder 5">
            <a:extLst>
              <a:ext uri="{FF2B5EF4-FFF2-40B4-BE49-F238E27FC236}">
                <a16:creationId xmlns:a16="http://schemas.microsoft.com/office/drawing/2014/main" id="{664920F2-6ADE-9822-B333-ECD523F9EEC5}"/>
              </a:ext>
            </a:extLst>
          </p:cNvPr>
          <p:cNvSpPr>
            <a:spLocks noGrp="1"/>
          </p:cNvSpPr>
          <p:nvPr>
            <p:ph sz="quarter" idx="4"/>
          </p:nvPr>
        </p:nvSpPr>
        <p:spPr>
          <a:xfrm>
            <a:off x="146843" y="1129195"/>
            <a:ext cx="11898314" cy="3302105"/>
          </a:xfrm>
        </p:spPr>
        <p:txBody>
          <a:bodyPr>
            <a:noAutofit/>
          </a:bodyPr>
          <a:lstStyle/>
          <a:p>
            <a:pPr marL="0" indent="0" fontAlgn="base">
              <a:spcBef>
                <a:spcPts val="1200"/>
              </a:spcBef>
              <a:buNone/>
            </a:pPr>
            <a:r>
              <a:rPr lang="en-US" sz="1800" dirty="0">
                <a:solidFill>
                  <a:srgbClr val="000000"/>
                </a:solidFill>
                <a:latin typeface="Gotham Thin" pitchFamily="50" charset="0"/>
                <a:ea typeface="Times New Roman" panose="02020603050405020304" pitchFamily="18" charset="0"/>
              </a:rPr>
              <a:t>Li, W., Mai, X., &amp; Liu, C. (2014). The default mode network and social understanding of others: what do brain connectivity studies tell us. Frontiers in human neuroscience, 8, 74. </a:t>
            </a:r>
            <a:r>
              <a:rPr lang="en-US" sz="1800" dirty="0">
                <a:solidFill>
                  <a:srgbClr val="000000"/>
                </a:solidFill>
                <a:latin typeface="Gotham Thin" pitchFamily="50" charset="0"/>
                <a:ea typeface="Times New Roman" panose="02020603050405020304" pitchFamily="18" charset="0"/>
                <a:hlinkClick r:id="rId3"/>
              </a:rPr>
              <a:t>https://doi.org/10.3389/fnhum.2014.00074</a:t>
            </a:r>
            <a:r>
              <a:rPr lang="en-US" sz="1800" dirty="0">
                <a:solidFill>
                  <a:srgbClr val="000000"/>
                </a:solidFill>
                <a:latin typeface="Gotham Thin" pitchFamily="50" charset="0"/>
                <a:ea typeface="Times New Roman" panose="02020603050405020304" pitchFamily="18" charset="0"/>
              </a:rPr>
              <a:t> </a:t>
            </a:r>
          </a:p>
          <a:p>
            <a:pPr marL="0" indent="0" fontAlgn="base">
              <a:spcBef>
                <a:spcPts val="1200"/>
              </a:spcBef>
              <a:buNone/>
            </a:pPr>
            <a:r>
              <a:rPr lang="en-US" sz="1800" dirty="0" err="1">
                <a:solidFill>
                  <a:srgbClr val="000000"/>
                </a:solidFill>
                <a:latin typeface="Gotham Thin" pitchFamily="50" charset="0"/>
                <a:ea typeface="Times New Roman" panose="02020603050405020304" pitchFamily="18" charset="0"/>
              </a:rPr>
              <a:t>Meijman</a:t>
            </a:r>
            <a:r>
              <a:rPr lang="en-US" sz="1800" dirty="0">
                <a:solidFill>
                  <a:srgbClr val="000000"/>
                </a:solidFill>
                <a:latin typeface="Gotham Thin" pitchFamily="50" charset="0"/>
                <a:ea typeface="Times New Roman" panose="02020603050405020304" pitchFamily="18" charset="0"/>
              </a:rPr>
              <a:t>, T. F., &amp; Mulder, G. (1998). Psychological aspects of workload. In P. J. D. </a:t>
            </a:r>
            <a:r>
              <a:rPr lang="en-US" sz="1800" dirty="0" err="1">
                <a:solidFill>
                  <a:srgbClr val="000000"/>
                </a:solidFill>
                <a:latin typeface="Gotham Thin" pitchFamily="50" charset="0"/>
                <a:ea typeface="Times New Roman" panose="02020603050405020304" pitchFamily="18" charset="0"/>
              </a:rPr>
              <a:t>Drenth</a:t>
            </a:r>
            <a:r>
              <a:rPr lang="en-US" sz="1800" dirty="0">
                <a:solidFill>
                  <a:srgbClr val="000000"/>
                </a:solidFill>
                <a:latin typeface="Gotham Thin" pitchFamily="50" charset="0"/>
                <a:ea typeface="Times New Roman" panose="02020603050405020304" pitchFamily="18" charset="0"/>
              </a:rPr>
              <a:t>, H. Thierry, &amp; C. J. de Wolff (Eds.), Handbook of work and organizational: Work psychology (pp. 5–33). Psychology Press/Erlbaum (UK) Taylor &amp; Francis.</a:t>
            </a:r>
          </a:p>
          <a:p>
            <a:pPr marL="0" indent="0" fontAlgn="base">
              <a:spcBef>
                <a:spcPts val="1200"/>
              </a:spcBef>
              <a:buNone/>
            </a:pPr>
            <a:r>
              <a:rPr lang="en-US" sz="1800" dirty="0" err="1">
                <a:solidFill>
                  <a:srgbClr val="000000"/>
                </a:solidFill>
                <a:latin typeface="Gotham Thin" pitchFamily="50" charset="0"/>
                <a:ea typeface="Times New Roman" panose="02020603050405020304" pitchFamily="18" charset="0"/>
              </a:rPr>
              <a:t>Sonnentag</a:t>
            </a:r>
            <a:r>
              <a:rPr lang="en-US" sz="1800" dirty="0">
                <a:solidFill>
                  <a:srgbClr val="000000"/>
                </a:solidFill>
                <a:latin typeface="Gotham Thin" pitchFamily="50" charset="0"/>
                <a:ea typeface="Times New Roman" panose="02020603050405020304" pitchFamily="18" charset="0"/>
              </a:rPr>
              <a:t>, S., &amp; Fritz, C. (2007). The Recovery Experience Questionnaire: Development and validation of a measure for assessing recuperation and unwinding from work. Journal of Occupational Health Psychology, 12(3), 204-221. </a:t>
            </a:r>
            <a:r>
              <a:rPr lang="en-US" sz="1800" dirty="0">
                <a:solidFill>
                  <a:srgbClr val="000000"/>
                </a:solidFill>
                <a:latin typeface="Gotham Thin" pitchFamily="50" charset="0"/>
                <a:ea typeface="Times New Roman" panose="02020603050405020304" pitchFamily="18" charset="0"/>
                <a:hlinkClick r:id="rId4"/>
              </a:rPr>
              <a:t>https://doi.org/10.1037/1076-8998.12.3.204</a:t>
            </a:r>
            <a:r>
              <a:rPr lang="en-US" sz="1800" dirty="0">
                <a:solidFill>
                  <a:srgbClr val="000000"/>
                </a:solidFill>
                <a:latin typeface="Gotham Thin" pitchFamily="50" charset="0"/>
                <a:ea typeface="Times New Roman" panose="02020603050405020304" pitchFamily="18" charset="0"/>
              </a:rPr>
              <a:t> </a:t>
            </a:r>
          </a:p>
          <a:p>
            <a:pPr marL="0" indent="0" fontAlgn="base">
              <a:spcBef>
                <a:spcPts val="1200"/>
              </a:spcBef>
              <a:buNone/>
            </a:pPr>
            <a:r>
              <a:rPr lang="en-US" sz="1800" dirty="0" err="1">
                <a:solidFill>
                  <a:srgbClr val="000000"/>
                </a:solidFill>
                <a:latin typeface="Gotham Thin" pitchFamily="50" charset="0"/>
                <a:ea typeface="Times New Roman" panose="02020603050405020304" pitchFamily="18" charset="0"/>
              </a:rPr>
              <a:t>Sonnentag</a:t>
            </a:r>
            <a:r>
              <a:rPr lang="en-US" sz="1800" dirty="0">
                <a:solidFill>
                  <a:srgbClr val="000000"/>
                </a:solidFill>
                <a:latin typeface="Gotham Thin" pitchFamily="50" charset="0"/>
                <a:ea typeface="Times New Roman" panose="02020603050405020304" pitchFamily="18" charset="0"/>
              </a:rPr>
              <a:t>, S., </a:t>
            </a:r>
            <a:r>
              <a:rPr lang="en-US" sz="1800" dirty="0" err="1">
                <a:solidFill>
                  <a:srgbClr val="000000"/>
                </a:solidFill>
                <a:latin typeface="Gotham Thin" pitchFamily="50" charset="0"/>
                <a:ea typeface="Times New Roman" panose="02020603050405020304" pitchFamily="18" charset="0"/>
              </a:rPr>
              <a:t>Binnewies</a:t>
            </a:r>
            <a:r>
              <a:rPr lang="en-US" sz="1800" dirty="0">
                <a:solidFill>
                  <a:srgbClr val="000000"/>
                </a:solidFill>
                <a:latin typeface="Gotham Thin" pitchFamily="50" charset="0"/>
                <a:ea typeface="Times New Roman" panose="02020603050405020304" pitchFamily="18" charset="0"/>
              </a:rPr>
              <a:t>, C., &amp; </a:t>
            </a:r>
            <a:r>
              <a:rPr lang="en-US" sz="1800" dirty="0" err="1">
                <a:solidFill>
                  <a:srgbClr val="000000"/>
                </a:solidFill>
                <a:latin typeface="Gotham Thin" pitchFamily="50" charset="0"/>
                <a:ea typeface="Times New Roman" panose="02020603050405020304" pitchFamily="18" charset="0"/>
              </a:rPr>
              <a:t>Mojza</a:t>
            </a:r>
            <a:r>
              <a:rPr lang="en-US" sz="1800" dirty="0">
                <a:solidFill>
                  <a:srgbClr val="000000"/>
                </a:solidFill>
                <a:latin typeface="Gotham Thin" pitchFamily="50" charset="0"/>
                <a:ea typeface="Times New Roman" panose="02020603050405020304" pitchFamily="18" charset="0"/>
              </a:rPr>
              <a:t>, E. J. (2010). Staying well and engaged when demands are high: the role of psychological detachment. The Journal of applied psychology, 95(5), 965–976. </a:t>
            </a:r>
            <a:r>
              <a:rPr lang="en-US" sz="1800" dirty="0">
                <a:solidFill>
                  <a:srgbClr val="000000"/>
                </a:solidFill>
                <a:latin typeface="Gotham Thin" pitchFamily="50" charset="0"/>
                <a:ea typeface="Times New Roman" panose="02020603050405020304" pitchFamily="18" charset="0"/>
                <a:hlinkClick r:id="rId5"/>
              </a:rPr>
              <a:t>https://doi.org/10.1037/a0020032</a:t>
            </a:r>
            <a:r>
              <a:rPr lang="en-US" sz="1800" dirty="0">
                <a:solidFill>
                  <a:srgbClr val="000000"/>
                </a:solidFill>
                <a:latin typeface="Gotham Thin" pitchFamily="50" charset="0"/>
                <a:ea typeface="Times New Roman" panose="02020603050405020304" pitchFamily="18" charset="0"/>
              </a:rPr>
              <a:t> </a:t>
            </a:r>
          </a:p>
          <a:p>
            <a:pPr marL="0" indent="0" fontAlgn="base">
              <a:spcBef>
                <a:spcPts val="1200"/>
              </a:spcBef>
              <a:buNone/>
            </a:pPr>
            <a:r>
              <a:rPr lang="en-US" sz="1800" dirty="0" err="1">
                <a:solidFill>
                  <a:srgbClr val="000000"/>
                </a:solidFill>
                <a:latin typeface="Gotham Thin" pitchFamily="50" charset="0"/>
                <a:ea typeface="Times New Roman" panose="02020603050405020304" pitchFamily="18" charset="0"/>
              </a:rPr>
              <a:t>Sonnentag</a:t>
            </a:r>
            <a:r>
              <a:rPr lang="en-US" sz="1800" dirty="0">
                <a:solidFill>
                  <a:srgbClr val="000000"/>
                </a:solidFill>
                <a:latin typeface="Gotham Thin" pitchFamily="50" charset="0"/>
                <a:ea typeface="Times New Roman" panose="02020603050405020304" pitchFamily="18" charset="0"/>
              </a:rPr>
              <a:t>, S., &amp; Fritz, C. (2015). Recovery from job stress: The stressor-detachment model as an integrative framework. Journal of Organizational Behavior, 36(S1), S72– S103. </a:t>
            </a:r>
            <a:r>
              <a:rPr lang="en-US" sz="1800" dirty="0">
                <a:solidFill>
                  <a:srgbClr val="000000"/>
                </a:solidFill>
                <a:latin typeface="Gotham Thin" pitchFamily="50" charset="0"/>
                <a:ea typeface="Times New Roman" panose="02020603050405020304" pitchFamily="18" charset="0"/>
                <a:hlinkClick r:id="rId6"/>
              </a:rPr>
              <a:t>https://doi.org/10.1002/job.1924</a:t>
            </a:r>
            <a:r>
              <a:rPr lang="en-US" sz="1800" dirty="0">
                <a:solidFill>
                  <a:srgbClr val="000000"/>
                </a:solidFill>
                <a:latin typeface="Gotham Thin" pitchFamily="50" charset="0"/>
                <a:ea typeface="Times New Roman" panose="02020603050405020304" pitchFamily="18" charset="0"/>
              </a:rPr>
              <a:t> </a:t>
            </a:r>
          </a:p>
          <a:p>
            <a:pPr marL="0" indent="0" fontAlgn="base">
              <a:spcBef>
                <a:spcPts val="1200"/>
              </a:spcBef>
              <a:buNone/>
            </a:pPr>
            <a:endParaRPr lang="en-US" sz="1800" dirty="0" err="1">
              <a:solidFill>
                <a:srgbClr val="000000"/>
              </a:solidFill>
              <a:latin typeface="Gotham Thin" pitchFamily="50" charset="0"/>
              <a:ea typeface="Times New Roman" panose="02020603050405020304" pitchFamily="18" charset="0"/>
            </a:endParaRPr>
          </a:p>
        </p:txBody>
      </p:sp>
      <p:pic>
        <p:nvPicPr>
          <p:cNvPr id="7" name="Picture 6">
            <a:extLst>
              <a:ext uri="{FF2B5EF4-FFF2-40B4-BE49-F238E27FC236}">
                <a16:creationId xmlns:a16="http://schemas.microsoft.com/office/drawing/2014/main" id="{E33EC11B-0865-7113-3F77-CE7009315BD0}"/>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10891900" y="125685"/>
            <a:ext cx="1300100" cy="1129195"/>
          </a:xfrm>
          <a:prstGeom prst="rect">
            <a:avLst/>
          </a:prstGeom>
        </p:spPr>
      </p:pic>
      <p:sp>
        <p:nvSpPr>
          <p:cNvPr id="15" name="Footer Placeholder 7">
            <a:extLst>
              <a:ext uri="{FF2B5EF4-FFF2-40B4-BE49-F238E27FC236}">
                <a16:creationId xmlns:a16="http://schemas.microsoft.com/office/drawing/2014/main" id="{BBBA919F-C336-FCC1-B90F-F487DB61A3F8}"/>
              </a:ext>
            </a:extLst>
          </p:cNvPr>
          <p:cNvSpPr>
            <a:spLocks noGrp="1"/>
          </p:cNvSpPr>
          <p:nvPr>
            <p:ph type="ftr" sz="quarter" idx="11"/>
          </p:nvPr>
        </p:nvSpPr>
        <p:spPr>
          <a:xfrm>
            <a:off x="4580831" y="6482351"/>
            <a:ext cx="3086100" cy="365125"/>
          </a:xfrm>
        </p:spPr>
        <p:txBody>
          <a:bodyPr/>
          <a:lstStyle/>
          <a:p>
            <a:r>
              <a:rPr lang="en-US"/>
              <a:t>© University of Central Florida</a:t>
            </a:r>
          </a:p>
        </p:txBody>
      </p:sp>
    </p:spTree>
    <p:extLst>
      <p:ext uri="{BB962C8B-B14F-4D97-AF65-F5344CB8AC3E}">
        <p14:creationId xmlns:p14="http://schemas.microsoft.com/office/powerpoint/2010/main" val="267606479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rgbClr val="004F71"/>
        </a:solidFill>
        <a:effectLst/>
      </p:bgPr>
    </p:bg>
    <p:spTree>
      <p:nvGrpSpPr>
        <p:cNvPr id="1" name=""/>
        <p:cNvGrpSpPr/>
        <p:nvPr/>
      </p:nvGrpSpPr>
      <p:grpSpPr>
        <a:xfrm>
          <a:off x="0" y="0"/>
          <a:ext cx="0" cy="0"/>
          <a:chOff x="0" y="0"/>
          <a:chExt cx="0" cy="0"/>
        </a:xfrm>
      </p:grpSpPr>
      <p:sp>
        <p:nvSpPr>
          <p:cNvPr id="4" name="Oval 3">
            <a:extLst>
              <a:ext uri="{FF2B5EF4-FFF2-40B4-BE49-F238E27FC236}">
                <a16:creationId xmlns:a16="http://schemas.microsoft.com/office/drawing/2014/main" id="{D08467D7-B9EB-BB53-FC9F-B73A16F4CBD3}"/>
              </a:ext>
            </a:extLst>
          </p:cNvPr>
          <p:cNvSpPr/>
          <p:nvPr/>
        </p:nvSpPr>
        <p:spPr>
          <a:xfrm>
            <a:off x="2940475" y="182880"/>
            <a:ext cx="6492240" cy="6492240"/>
          </a:xfrm>
          <a:prstGeom prst="ellipse">
            <a:avLst/>
          </a:prstGeom>
          <a:solidFill>
            <a:schemeClr val="bg1"/>
          </a:solidFill>
          <a:ln>
            <a:solidFill>
              <a:srgbClr val="00968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D6740026-9AC6-78D1-9B01-F02833EDE829}"/>
              </a:ext>
            </a:extLst>
          </p:cNvPr>
          <p:cNvSpPr>
            <a:spLocks noGrp="1"/>
          </p:cNvSpPr>
          <p:nvPr>
            <p:ph type="title"/>
          </p:nvPr>
        </p:nvSpPr>
        <p:spPr>
          <a:xfrm>
            <a:off x="2258975" y="459349"/>
            <a:ext cx="7886700" cy="1668132"/>
          </a:xfrm>
        </p:spPr>
        <p:txBody>
          <a:bodyPr>
            <a:normAutofit/>
          </a:bodyPr>
          <a:lstStyle/>
          <a:p>
            <a:pPr algn="ctr"/>
            <a:r>
              <a:rPr lang="en-US" sz="3200" dirty="0">
                <a:latin typeface="Gotham Bold" pitchFamily="50" charset="0"/>
              </a:rPr>
              <a:t>Please Complete</a:t>
            </a:r>
            <a:br>
              <a:rPr lang="en-US" sz="3200" dirty="0">
                <a:latin typeface="Gotham Bold" pitchFamily="50" charset="0"/>
              </a:rPr>
            </a:br>
            <a:r>
              <a:rPr lang="en-US" sz="3200" dirty="0">
                <a:latin typeface="Gotham Bold" pitchFamily="50" charset="0"/>
              </a:rPr>
              <a:t>the Post-session Survey</a:t>
            </a:r>
          </a:p>
        </p:txBody>
      </p:sp>
      <p:sp>
        <p:nvSpPr>
          <p:cNvPr id="3" name="Content Placeholder 2">
            <a:extLst>
              <a:ext uri="{FF2B5EF4-FFF2-40B4-BE49-F238E27FC236}">
                <a16:creationId xmlns:a16="http://schemas.microsoft.com/office/drawing/2014/main" id="{1FA2D690-239E-B314-8AEE-C5F7FB076437}"/>
              </a:ext>
            </a:extLst>
          </p:cNvPr>
          <p:cNvSpPr>
            <a:spLocks noGrp="1"/>
          </p:cNvSpPr>
          <p:nvPr>
            <p:ph idx="1"/>
          </p:nvPr>
        </p:nvSpPr>
        <p:spPr>
          <a:xfrm>
            <a:off x="3153125" y="1911963"/>
            <a:ext cx="6098400" cy="1809233"/>
          </a:xfrm>
        </p:spPr>
        <p:txBody>
          <a:bodyPr anchor="t">
            <a:normAutofit/>
          </a:bodyPr>
          <a:lstStyle/>
          <a:p>
            <a:pPr marL="0" indent="0" algn="ctr">
              <a:buNone/>
            </a:pPr>
            <a:r>
              <a:rPr lang="en-US" sz="2400" dirty="0">
                <a:latin typeface="Gotham Medium" pitchFamily="50" charset="0"/>
              </a:rPr>
              <a:t>Register to gain access to other </a:t>
            </a:r>
            <a:r>
              <a:rPr lang="en-US" sz="2400" dirty="0" err="1">
                <a:latin typeface="Gotham Medium" pitchFamily="50" charset="0"/>
              </a:rPr>
              <a:t>RenewU</a:t>
            </a:r>
            <a:r>
              <a:rPr lang="en-US" sz="2400" dirty="0">
                <a:latin typeface="Gotham Medium" pitchFamily="50" charset="0"/>
              </a:rPr>
              <a:t> resources &amp; complete a brief post-session survey!</a:t>
            </a:r>
          </a:p>
          <a:p>
            <a:pPr marL="0" indent="0" algn="ctr">
              <a:lnSpc>
                <a:spcPct val="150000"/>
              </a:lnSpc>
              <a:buNone/>
            </a:pPr>
            <a:r>
              <a:rPr lang="en-US" sz="2400" dirty="0">
                <a:latin typeface="Gotham Medium" pitchFamily="50" charset="0"/>
              </a:rPr>
              <a:t>Post-session survey link:</a:t>
            </a:r>
          </a:p>
        </p:txBody>
      </p:sp>
      <p:pic>
        <p:nvPicPr>
          <p:cNvPr id="5" name="Picture 4">
            <a:extLst>
              <a:ext uri="{FF2B5EF4-FFF2-40B4-BE49-F238E27FC236}">
                <a16:creationId xmlns:a16="http://schemas.microsoft.com/office/drawing/2014/main" id="{435DAE4C-ACF1-AA95-7B27-3327AC12C6B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833997" y="4780814"/>
            <a:ext cx="2736655" cy="1809233"/>
          </a:xfrm>
          <a:prstGeom prst="rect">
            <a:avLst/>
          </a:prstGeom>
        </p:spPr>
      </p:pic>
      <p:sp>
        <p:nvSpPr>
          <p:cNvPr id="9" name="TextBox 8">
            <a:extLst>
              <a:ext uri="{FF2B5EF4-FFF2-40B4-BE49-F238E27FC236}">
                <a16:creationId xmlns:a16="http://schemas.microsoft.com/office/drawing/2014/main" id="{A7B9E099-BA61-38D0-90AD-6F73B2EB0A62}"/>
              </a:ext>
            </a:extLst>
          </p:cNvPr>
          <p:cNvSpPr txBox="1"/>
          <p:nvPr/>
        </p:nvSpPr>
        <p:spPr>
          <a:xfrm>
            <a:off x="3153125" y="6343826"/>
            <a:ext cx="6098400" cy="246221"/>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srgbClr val="898989"/>
                </a:solidFill>
                <a:effectLst/>
                <a:uLnTx/>
                <a:uFillTx/>
                <a:latin typeface="Calibri" panose="020F0502020204030204" pitchFamily="34" charset="0"/>
                <a:ea typeface="+mn-ea"/>
                <a:cs typeface="+mn-cs"/>
              </a:rPr>
              <a:t>© University of Central Florida​</a:t>
            </a:r>
            <a:endParaRPr kumimoji="0" lang="en-US" sz="10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pic>
        <p:nvPicPr>
          <p:cNvPr id="8" name="Picture 7">
            <a:extLst>
              <a:ext uri="{FF2B5EF4-FFF2-40B4-BE49-F238E27FC236}">
                <a16:creationId xmlns:a16="http://schemas.microsoft.com/office/drawing/2014/main" id="{AF371F6A-D434-8FDB-C810-A9ECF27031F2}"/>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469507" y="3518566"/>
            <a:ext cx="1434175" cy="1434175"/>
          </a:xfrm>
          <a:prstGeom prst="rect">
            <a:avLst/>
          </a:prstGeom>
        </p:spPr>
      </p:pic>
    </p:spTree>
    <p:extLst>
      <p:ext uri="{BB962C8B-B14F-4D97-AF65-F5344CB8AC3E}">
        <p14:creationId xmlns:p14="http://schemas.microsoft.com/office/powerpoint/2010/main" val="14312566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rgbClr val="004F71"/>
        </a:solidFill>
        <a:effectLst/>
      </p:bgPr>
    </p:bg>
    <p:spTree>
      <p:nvGrpSpPr>
        <p:cNvPr id="1" name=""/>
        <p:cNvGrpSpPr/>
        <p:nvPr/>
      </p:nvGrpSpPr>
      <p:grpSpPr>
        <a:xfrm>
          <a:off x="0" y="0"/>
          <a:ext cx="0" cy="0"/>
          <a:chOff x="0" y="0"/>
          <a:chExt cx="0" cy="0"/>
        </a:xfrm>
      </p:grpSpPr>
      <p:sp>
        <p:nvSpPr>
          <p:cNvPr id="4" name="Oval 3">
            <a:extLst>
              <a:ext uri="{FF2B5EF4-FFF2-40B4-BE49-F238E27FC236}">
                <a16:creationId xmlns:a16="http://schemas.microsoft.com/office/drawing/2014/main" id="{D08467D7-B9EB-BB53-FC9F-B73A16F4CBD3}"/>
              </a:ext>
            </a:extLst>
          </p:cNvPr>
          <p:cNvSpPr/>
          <p:nvPr/>
        </p:nvSpPr>
        <p:spPr>
          <a:xfrm>
            <a:off x="2880316" y="105156"/>
            <a:ext cx="6492240" cy="6492240"/>
          </a:xfrm>
          <a:prstGeom prst="ellipse">
            <a:avLst/>
          </a:prstGeom>
          <a:solidFill>
            <a:schemeClr val="bg1"/>
          </a:solidFill>
          <a:ln>
            <a:solidFill>
              <a:srgbClr val="004F7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D6740026-9AC6-78D1-9B01-F02833EDE829}"/>
              </a:ext>
            </a:extLst>
          </p:cNvPr>
          <p:cNvSpPr>
            <a:spLocks noGrp="1"/>
          </p:cNvSpPr>
          <p:nvPr>
            <p:ph type="title"/>
          </p:nvPr>
        </p:nvSpPr>
        <p:spPr>
          <a:xfrm>
            <a:off x="838200" y="443781"/>
            <a:ext cx="10515600" cy="1325563"/>
          </a:xfrm>
        </p:spPr>
        <p:txBody>
          <a:bodyPr anchor="t">
            <a:normAutofit/>
          </a:bodyPr>
          <a:lstStyle/>
          <a:p>
            <a:pPr algn="ctr"/>
            <a:r>
              <a:rPr lang="en-US" sz="3600" dirty="0">
                <a:latin typeface="Gotham Bold" pitchFamily="50" charset="0"/>
              </a:rPr>
              <a:t>Disclosure</a:t>
            </a:r>
          </a:p>
        </p:txBody>
      </p:sp>
      <p:sp>
        <p:nvSpPr>
          <p:cNvPr id="3" name="Content Placeholder 2">
            <a:extLst>
              <a:ext uri="{FF2B5EF4-FFF2-40B4-BE49-F238E27FC236}">
                <a16:creationId xmlns:a16="http://schemas.microsoft.com/office/drawing/2014/main" id="{1FA2D690-239E-B314-8AEE-C5F7FB076437}"/>
              </a:ext>
            </a:extLst>
          </p:cNvPr>
          <p:cNvSpPr>
            <a:spLocks noGrp="1"/>
          </p:cNvSpPr>
          <p:nvPr>
            <p:ph idx="1"/>
          </p:nvPr>
        </p:nvSpPr>
        <p:spPr>
          <a:xfrm>
            <a:off x="3372603" y="1108145"/>
            <a:ext cx="5507665" cy="5263115"/>
          </a:xfrm>
        </p:spPr>
        <p:txBody>
          <a:bodyPr anchor="ctr">
            <a:normAutofit/>
          </a:bodyPr>
          <a:lstStyle/>
          <a:p>
            <a:pPr marL="0" indent="0" algn="ctr">
              <a:buNone/>
            </a:pPr>
            <a:r>
              <a:rPr lang="en-US" sz="2200" dirty="0">
                <a:latin typeface="Gotham Medium" pitchFamily="50" charset="0"/>
              </a:rPr>
              <a:t>This project was supported by the Health Resources and Services Administration (HRSA) of the U.S. Department of Health and Human Services (HHS) under grant number  6 U3NHP45418 of the Health and Public Safety Workforce Resiliency Training Program for $1,496,128. This information or content and conclusions are those of the author and should not be construed as the official position or policy of, nor should any endorsements be inferred by HRSA, HHS or the U.S. Government.</a:t>
            </a:r>
          </a:p>
          <a:p>
            <a:pPr marL="0" indent="0">
              <a:buNone/>
            </a:pPr>
            <a:endParaRPr lang="en-US" dirty="0"/>
          </a:p>
        </p:txBody>
      </p:sp>
      <p:sp>
        <p:nvSpPr>
          <p:cNvPr id="6" name="TextBox 5">
            <a:extLst>
              <a:ext uri="{FF2B5EF4-FFF2-40B4-BE49-F238E27FC236}">
                <a16:creationId xmlns:a16="http://schemas.microsoft.com/office/drawing/2014/main" id="{CA186B10-F7AC-CC25-FC0E-C896313475AF}"/>
              </a:ext>
            </a:extLst>
          </p:cNvPr>
          <p:cNvSpPr txBox="1"/>
          <p:nvPr/>
        </p:nvSpPr>
        <p:spPr>
          <a:xfrm>
            <a:off x="3078435" y="6001928"/>
            <a:ext cx="6096000" cy="246221"/>
          </a:xfrm>
          <a:prstGeom prst="rect">
            <a:avLst/>
          </a:prstGeom>
          <a:noFill/>
        </p:spPr>
        <p:txBody>
          <a:bodyPr wrap="square">
            <a:spAutoFit/>
          </a:bodyPr>
          <a:lstStyle/>
          <a:p>
            <a:pPr algn="ctr"/>
            <a:r>
              <a:rPr lang="en-US" sz="1000" b="0" i="0" u="none" strike="noStrike" dirty="0">
                <a:solidFill>
                  <a:srgbClr val="898989"/>
                </a:solidFill>
                <a:effectLst/>
                <a:latin typeface="Calibri" panose="020F0502020204030204" pitchFamily="34" charset="0"/>
              </a:rPr>
              <a:t>© University of Central Florida</a:t>
            </a:r>
            <a:r>
              <a:rPr lang="en-US" sz="1000" b="0" i="0" dirty="0">
                <a:solidFill>
                  <a:srgbClr val="898989"/>
                </a:solidFill>
                <a:effectLst/>
                <a:latin typeface="Calibri" panose="020F0502020204030204" pitchFamily="34" charset="0"/>
              </a:rPr>
              <a:t>​</a:t>
            </a:r>
            <a:endParaRPr lang="en-US" sz="1000" dirty="0"/>
          </a:p>
        </p:txBody>
      </p:sp>
    </p:spTree>
    <p:extLst>
      <p:ext uri="{BB962C8B-B14F-4D97-AF65-F5344CB8AC3E}">
        <p14:creationId xmlns:p14="http://schemas.microsoft.com/office/powerpoint/2010/main" val="367387614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004F71"/>
        </a:solidFill>
        <a:effectLst/>
      </p:bgPr>
    </p:bg>
    <p:spTree>
      <p:nvGrpSpPr>
        <p:cNvPr id="1" name=""/>
        <p:cNvGrpSpPr/>
        <p:nvPr/>
      </p:nvGrpSpPr>
      <p:grpSpPr>
        <a:xfrm>
          <a:off x="0" y="0"/>
          <a:ext cx="0" cy="0"/>
          <a:chOff x="0" y="0"/>
          <a:chExt cx="0" cy="0"/>
        </a:xfrm>
      </p:grpSpPr>
      <p:sp>
        <p:nvSpPr>
          <p:cNvPr id="4" name="Oval 3">
            <a:extLst>
              <a:ext uri="{FF2B5EF4-FFF2-40B4-BE49-F238E27FC236}">
                <a16:creationId xmlns:a16="http://schemas.microsoft.com/office/drawing/2014/main" id="{D08467D7-B9EB-BB53-FC9F-B73A16F4CBD3}"/>
              </a:ext>
            </a:extLst>
          </p:cNvPr>
          <p:cNvSpPr/>
          <p:nvPr/>
        </p:nvSpPr>
        <p:spPr>
          <a:xfrm>
            <a:off x="2956205" y="182880"/>
            <a:ext cx="6492240" cy="6492240"/>
          </a:xfrm>
          <a:prstGeom prst="ellipse">
            <a:avLst/>
          </a:prstGeom>
          <a:solidFill>
            <a:schemeClr val="bg1"/>
          </a:solidFill>
          <a:ln>
            <a:solidFill>
              <a:srgbClr val="004F7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D6740026-9AC6-78D1-9B01-F02833EDE829}"/>
              </a:ext>
            </a:extLst>
          </p:cNvPr>
          <p:cNvSpPr>
            <a:spLocks noGrp="1"/>
          </p:cNvSpPr>
          <p:nvPr>
            <p:ph type="title"/>
          </p:nvPr>
        </p:nvSpPr>
        <p:spPr>
          <a:xfrm>
            <a:off x="2258975" y="596097"/>
            <a:ext cx="7886700" cy="1325563"/>
          </a:xfrm>
        </p:spPr>
        <p:txBody>
          <a:bodyPr>
            <a:normAutofit/>
          </a:bodyPr>
          <a:lstStyle/>
          <a:p>
            <a:pPr algn="ctr"/>
            <a:r>
              <a:rPr lang="en-US" sz="3600" dirty="0">
                <a:latin typeface="Gotham Bold" pitchFamily="50" charset="0"/>
              </a:rPr>
              <a:t>Are you signed </a:t>
            </a:r>
            <a:br>
              <a:rPr lang="en-US" sz="3600" dirty="0">
                <a:latin typeface="Gotham Bold" pitchFamily="50" charset="0"/>
              </a:rPr>
            </a:br>
            <a:r>
              <a:rPr lang="en-US" sz="3600" dirty="0">
                <a:latin typeface="Gotham Bold" pitchFamily="50" charset="0"/>
              </a:rPr>
              <a:t>up to </a:t>
            </a:r>
            <a:r>
              <a:rPr lang="en-US" sz="3600" dirty="0" err="1">
                <a:latin typeface="Gotham Bold" pitchFamily="50" charset="0"/>
              </a:rPr>
              <a:t>RenewU</a:t>
            </a:r>
            <a:r>
              <a:rPr lang="en-US" sz="3600" dirty="0">
                <a:latin typeface="Gotham Bold" pitchFamily="50" charset="0"/>
              </a:rPr>
              <a:t>?</a:t>
            </a:r>
          </a:p>
        </p:txBody>
      </p:sp>
      <p:sp>
        <p:nvSpPr>
          <p:cNvPr id="3" name="Content Placeholder 2">
            <a:extLst>
              <a:ext uri="{FF2B5EF4-FFF2-40B4-BE49-F238E27FC236}">
                <a16:creationId xmlns:a16="http://schemas.microsoft.com/office/drawing/2014/main" id="{1FA2D690-239E-B314-8AEE-C5F7FB076437}"/>
              </a:ext>
            </a:extLst>
          </p:cNvPr>
          <p:cNvSpPr>
            <a:spLocks noGrp="1"/>
          </p:cNvSpPr>
          <p:nvPr>
            <p:ph idx="1"/>
          </p:nvPr>
        </p:nvSpPr>
        <p:spPr>
          <a:xfrm>
            <a:off x="3448494" y="2048720"/>
            <a:ext cx="5507665" cy="1458410"/>
          </a:xfrm>
        </p:spPr>
        <p:txBody>
          <a:bodyPr anchor="t">
            <a:normAutofit/>
          </a:bodyPr>
          <a:lstStyle/>
          <a:p>
            <a:pPr marL="0" indent="0" algn="ctr">
              <a:buNone/>
            </a:pPr>
            <a:r>
              <a:rPr lang="en-US" sz="2400" dirty="0">
                <a:latin typeface="Gotham Medium" pitchFamily="50" charset="0"/>
              </a:rPr>
              <a:t>Register here to gain access to other </a:t>
            </a:r>
            <a:r>
              <a:rPr lang="en-US" sz="2400" dirty="0" err="1">
                <a:latin typeface="Gotham Medium" pitchFamily="50" charset="0"/>
              </a:rPr>
              <a:t>RenewU</a:t>
            </a:r>
            <a:r>
              <a:rPr lang="en-US" sz="2400" dirty="0">
                <a:latin typeface="Gotham Medium" pitchFamily="50" charset="0"/>
              </a:rPr>
              <a:t> resources and complete a brief post-session survey!</a:t>
            </a:r>
          </a:p>
        </p:txBody>
      </p:sp>
      <p:pic>
        <p:nvPicPr>
          <p:cNvPr id="5" name="Picture 4">
            <a:extLst>
              <a:ext uri="{FF2B5EF4-FFF2-40B4-BE49-F238E27FC236}">
                <a16:creationId xmlns:a16="http://schemas.microsoft.com/office/drawing/2014/main" id="{435DAE4C-ACF1-AA95-7B27-3327AC12C6B6}"/>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997236" y="4695741"/>
            <a:ext cx="2736655" cy="1809233"/>
          </a:xfrm>
          <a:prstGeom prst="rect">
            <a:avLst/>
          </a:prstGeom>
        </p:spPr>
      </p:pic>
      <p:sp>
        <p:nvSpPr>
          <p:cNvPr id="7" name="TextBox 6">
            <a:extLst>
              <a:ext uri="{FF2B5EF4-FFF2-40B4-BE49-F238E27FC236}">
                <a16:creationId xmlns:a16="http://schemas.microsoft.com/office/drawing/2014/main" id="{18B1BD65-CDF6-B1E1-AF0E-C9D326E5D1A8}"/>
              </a:ext>
            </a:extLst>
          </p:cNvPr>
          <p:cNvSpPr txBox="1"/>
          <p:nvPr/>
        </p:nvSpPr>
        <p:spPr>
          <a:xfrm>
            <a:off x="3154325" y="6277688"/>
            <a:ext cx="6096000" cy="246221"/>
          </a:xfrm>
          <a:prstGeom prst="rect">
            <a:avLst/>
          </a:prstGeom>
          <a:noFill/>
        </p:spPr>
        <p:txBody>
          <a:bodyPr wrap="square">
            <a:spAutoFit/>
          </a:bodyPr>
          <a:lstStyle/>
          <a:p>
            <a:pPr algn="ctr"/>
            <a:r>
              <a:rPr lang="en-US" sz="1000" b="0" i="0" u="none" strike="noStrike" dirty="0">
                <a:solidFill>
                  <a:srgbClr val="898989"/>
                </a:solidFill>
                <a:effectLst/>
                <a:latin typeface="Calibri" panose="020F0502020204030204" pitchFamily="34" charset="0"/>
              </a:rPr>
              <a:t>© University of Central Florida</a:t>
            </a:r>
            <a:r>
              <a:rPr lang="en-US" sz="1000" b="0" i="0" dirty="0">
                <a:solidFill>
                  <a:srgbClr val="898989"/>
                </a:solidFill>
                <a:effectLst/>
                <a:latin typeface="Calibri" panose="020F0502020204030204" pitchFamily="34" charset="0"/>
              </a:rPr>
              <a:t>​</a:t>
            </a:r>
            <a:endParaRPr lang="en-US" sz="1000" dirty="0"/>
          </a:p>
        </p:txBody>
      </p:sp>
      <p:pic>
        <p:nvPicPr>
          <p:cNvPr id="9" name="Picture 8">
            <a:extLst>
              <a:ext uri="{FF2B5EF4-FFF2-40B4-BE49-F238E27FC236}">
                <a16:creationId xmlns:a16="http://schemas.microsoft.com/office/drawing/2014/main" id="{C28591A2-4363-2FEF-154E-B9D972399D5F}"/>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5594911" y="3503607"/>
            <a:ext cx="1308236" cy="1308236"/>
          </a:xfrm>
          <a:prstGeom prst="rect">
            <a:avLst/>
          </a:prstGeom>
        </p:spPr>
      </p:pic>
    </p:spTree>
    <p:extLst>
      <p:ext uri="{BB962C8B-B14F-4D97-AF65-F5344CB8AC3E}">
        <p14:creationId xmlns:p14="http://schemas.microsoft.com/office/powerpoint/2010/main" val="3375858740"/>
      </p:ext>
    </p:extLst>
  </p:cSld>
  <p:clrMapOvr>
    <a:masterClrMapping/>
  </p:clrMapOvr>
  <p:extLst>
    <p:ext uri="{6950BFC3-D8DA-4A85-94F7-54DA5524770B}">
      <p188:commentRel xmlns:p188="http://schemas.microsoft.com/office/powerpoint/2018/8/main" r:id="rId3"/>
    </p:ext>
  </p:extLs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77BD5B46-7023-8A5D-039D-D3ABA206E32C}"/>
              </a:ext>
            </a:extLst>
          </p:cNvPr>
          <p:cNvPicPr>
            <a:picLocks noChangeAspect="1"/>
          </p:cNvPicPr>
          <p:nvPr/>
        </p:nvPicPr>
        <p:blipFill>
          <a:blip r:embed="rId3">
            <a:extLst>
              <a:ext uri="{BEBA8EAE-BF5A-486C-A8C5-ECC9F3942E4B}">
                <a14:imgProps xmlns:a14="http://schemas.microsoft.com/office/drawing/2010/main">
                  <a14:imgLayer r:embed="rId4">
                    <a14:imgEffect>
                      <a14:sharpenSoften amount="-50000"/>
                    </a14:imgEffect>
                  </a14:imgLayer>
                </a14:imgProps>
              </a:ext>
              <a:ext uri="{28A0092B-C50C-407E-A947-70E740481C1C}">
                <a14:useLocalDpi xmlns:a14="http://schemas.microsoft.com/office/drawing/2010/main" val="0"/>
              </a:ext>
            </a:extLst>
          </a:blip>
          <a:stretch>
            <a:fillRect/>
          </a:stretch>
        </p:blipFill>
        <p:spPr>
          <a:xfrm>
            <a:off x="8763471" y="138841"/>
            <a:ext cx="3189767" cy="2770455"/>
          </a:xfrm>
          <a:prstGeom prst="rect">
            <a:avLst/>
          </a:prstGeom>
        </p:spPr>
      </p:pic>
      <p:sp>
        <p:nvSpPr>
          <p:cNvPr id="2" name="Title 1">
            <a:extLst>
              <a:ext uri="{FF2B5EF4-FFF2-40B4-BE49-F238E27FC236}">
                <a16:creationId xmlns:a16="http://schemas.microsoft.com/office/drawing/2014/main" id="{5BA1C248-BC9F-B667-69F9-B5DF1646D6FD}"/>
              </a:ext>
            </a:extLst>
          </p:cNvPr>
          <p:cNvSpPr>
            <a:spLocks noGrp="1"/>
          </p:cNvSpPr>
          <p:nvPr>
            <p:ph type="title"/>
          </p:nvPr>
        </p:nvSpPr>
        <p:spPr/>
        <p:txBody>
          <a:bodyPr>
            <a:normAutofit/>
          </a:bodyPr>
          <a:lstStyle/>
          <a:p>
            <a:r>
              <a:rPr lang="en-US" sz="3600" dirty="0">
                <a:latin typeface="Gotham Bold" pitchFamily="50" charset="0"/>
              </a:rPr>
              <a:t>Objectives</a:t>
            </a:r>
          </a:p>
        </p:txBody>
      </p:sp>
      <p:sp>
        <p:nvSpPr>
          <p:cNvPr id="3" name="Content Placeholder 2">
            <a:extLst>
              <a:ext uri="{FF2B5EF4-FFF2-40B4-BE49-F238E27FC236}">
                <a16:creationId xmlns:a16="http://schemas.microsoft.com/office/drawing/2014/main" id="{11E87FB0-23C4-6253-5219-5E40E5B9651F}"/>
              </a:ext>
            </a:extLst>
          </p:cNvPr>
          <p:cNvSpPr>
            <a:spLocks noGrp="1"/>
          </p:cNvSpPr>
          <p:nvPr>
            <p:ph idx="1"/>
          </p:nvPr>
        </p:nvSpPr>
        <p:spPr>
          <a:xfrm>
            <a:off x="838200" y="1690688"/>
            <a:ext cx="9819653" cy="4351338"/>
          </a:xfrm>
        </p:spPr>
        <p:txBody>
          <a:bodyPr>
            <a:normAutofit/>
          </a:bodyPr>
          <a:lstStyle/>
          <a:p>
            <a:pPr marL="342900" lvl="1" indent="0">
              <a:lnSpc>
                <a:spcPct val="100000"/>
              </a:lnSpc>
              <a:spcAft>
                <a:spcPts val="1200"/>
              </a:spcAft>
              <a:buNone/>
            </a:pPr>
            <a:r>
              <a:rPr lang="en-US" b="1" i="1" dirty="0">
                <a:latin typeface="Gotham Medium" pitchFamily="50" charset="0"/>
              </a:rPr>
              <a:t>Define psychological detachment​</a:t>
            </a:r>
          </a:p>
          <a:p>
            <a:pPr marL="342900" lvl="1" indent="0">
              <a:lnSpc>
                <a:spcPct val="100000"/>
              </a:lnSpc>
              <a:spcAft>
                <a:spcPts val="1200"/>
              </a:spcAft>
              <a:buNone/>
            </a:pPr>
            <a:r>
              <a:rPr lang="en-US" b="1" i="1" dirty="0">
                <a:latin typeface="Gotham Medium" pitchFamily="50" charset="0"/>
              </a:rPr>
              <a:t>Discuss why psychological detachment is important to health promotion​</a:t>
            </a:r>
          </a:p>
          <a:p>
            <a:pPr marL="342900" lvl="1" indent="0">
              <a:lnSpc>
                <a:spcPct val="100000"/>
              </a:lnSpc>
              <a:spcAft>
                <a:spcPts val="1200"/>
              </a:spcAft>
              <a:buNone/>
            </a:pPr>
            <a:r>
              <a:rPr lang="en-US" b="1" i="1" dirty="0">
                <a:latin typeface="Gotham Medium" pitchFamily="50" charset="0"/>
              </a:rPr>
              <a:t>Identify psychological detachment​ practices for self-care​</a:t>
            </a:r>
          </a:p>
          <a:p>
            <a:pPr marL="342900" lvl="1" indent="0">
              <a:lnSpc>
                <a:spcPct val="100000"/>
              </a:lnSpc>
              <a:spcAft>
                <a:spcPts val="1200"/>
              </a:spcAft>
              <a:buNone/>
            </a:pPr>
            <a:r>
              <a:rPr lang="en-US" b="1" i="1" dirty="0">
                <a:latin typeface="Gotham Medium" pitchFamily="50" charset="0"/>
              </a:rPr>
              <a:t>Implement psychological detachment​ practice activity for your health promotion​</a:t>
            </a:r>
          </a:p>
          <a:p>
            <a:pPr marL="342900" lvl="1" indent="0">
              <a:lnSpc>
                <a:spcPct val="100000"/>
              </a:lnSpc>
              <a:spcAft>
                <a:spcPts val="1200"/>
              </a:spcAft>
              <a:buNone/>
            </a:pPr>
            <a:r>
              <a:rPr lang="en-US" b="1" i="1" dirty="0">
                <a:latin typeface="Gotham Medium" pitchFamily="50" charset="0"/>
              </a:rPr>
              <a:t>Reflect on experience with psychological detachment</a:t>
            </a:r>
            <a:endParaRPr lang="en-US" dirty="0">
              <a:latin typeface="Gotham Medium" pitchFamily="50" charset="0"/>
              <a:cs typeface="Calibri"/>
            </a:endParaRPr>
          </a:p>
        </p:txBody>
      </p:sp>
      <p:pic>
        <p:nvPicPr>
          <p:cNvPr id="6" name="Picture 5">
            <a:extLst>
              <a:ext uri="{FF2B5EF4-FFF2-40B4-BE49-F238E27FC236}">
                <a16:creationId xmlns:a16="http://schemas.microsoft.com/office/drawing/2014/main" id="{F32A7F58-A2A3-6A7B-B82F-49A2F768E18E}"/>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965758" y="1783039"/>
            <a:ext cx="231562" cy="231562"/>
          </a:xfrm>
          <a:prstGeom prst="rect">
            <a:avLst/>
          </a:prstGeom>
        </p:spPr>
      </p:pic>
      <p:pic>
        <p:nvPicPr>
          <p:cNvPr id="7" name="Picture 6">
            <a:extLst>
              <a:ext uri="{FF2B5EF4-FFF2-40B4-BE49-F238E27FC236}">
                <a16:creationId xmlns:a16="http://schemas.microsoft.com/office/drawing/2014/main" id="{172C64A9-A79C-31D8-2229-932913FFDE95}"/>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966855" y="2379240"/>
            <a:ext cx="231562" cy="231562"/>
          </a:xfrm>
          <a:prstGeom prst="rect">
            <a:avLst/>
          </a:prstGeom>
        </p:spPr>
      </p:pic>
      <p:pic>
        <p:nvPicPr>
          <p:cNvPr id="8" name="Picture 7">
            <a:extLst>
              <a:ext uri="{FF2B5EF4-FFF2-40B4-BE49-F238E27FC236}">
                <a16:creationId xmlns:a16="http://schemas.microsoft.com/office/drawing/2014/main" id="{6638C2D2-FA41-D4AD-B2F1-4A61C80FCCD4}"/>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966855" y="3310569"/>
            <a:ext cx="231562" cy="231562"/>
          </a:xfrm>
          <a:prstGeom prst="rect">
            <a:avLst/>
          </a:prstGeom>
        </p:spPr>
      </p:pic>
      <p:pic>
        <p:nvPicPr>
          <p:cNvPr id="9" name="Picture 8">
            <a:extLst>
              <a:ext uri="{FF2B5EF4-FFF2-40B4-BE49-F238E27FC236}">
                <a16:creationId xmlns:a16="http://schemas.microsoft.com/office/drawing/2014/main" id="{0FBFF7D0-09CC-93A5-3B81-3ECDAA741516}"/>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966855" y="3914704"/>
            <a:ext cx="231562" cy="231562"/>
          </a:xfrm>
          <a:prstGeom prst="rect">
            <a:avLst/>
          </a:prstGeom>
        </p:spPr>
      </p:pic>
      <p:pic>
        <p:nvPicPr>
          <p:cNvPr id="10" name="Picture 9">
            <a:extLst>
              <a:ext uri="{FF2B5EF4-FFF2-40B4-BE49-F238E27FC236}">
                <a16:creationId xmlns:a16="http://schemas.microsoft.com/office/drawing/2014/main" id="{43DB71E4-79A5-40E2-5165-5131834D50CA}"/>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965758" y="4843399"/>
            <a:ext cx="231562" cy="231562"/>
          </a:xfrm>
          <a:prstGeom prst="rect">
            <a:avLst/>
          </a:prstGeom>
        </p:spPr>
      </p:pic>
      <p:sp>
        <p:nvSpPr>
          <p:cNvPr id="5" name="TextBox 4">
            <a:extLst>
              <a:ext uri="{FF2B5EF4-FFF2-40B4-BE49-F238E27FC236}">
                <a16:creationId xmlns:a16="http://schemas.microsoft.com/office/drawing/2014/main" id="{BF6BD800-AA23-5031-E749-B393C840F9AB}"/>
              </a:ext>
            </a:extLst>
          </p:cNvPr>
          <p:cNvSpPr txBox="1"/>
          <p:nvPr/>
        </p:nvSpPr>
        <p:spPr>
          <a:xfrm>
            <a:off x="2667000" y="6136571"/>
            <a:ext cx="6858000" cy="276999"/>
          </a:xfrm>
          <a:prstGeom prst="rect">
            <a:avLst/>
          </a:prstGeom>
          <a:noFill/>
        </p:spPr>
        <p:txBody>
          <a:bodyPr wrap="square">
            <a:spAutoFit/>
          </a:bodyPr>
          <a:lstStyle/>
          <a:p>
            <a:pPr algn="ctr"/>
            <a:r>
              <a:rPr lang="en-US" sz="1200" b="0" i="0" u="none" strike="noStrike" dirty="0">
                <a:solidFill>
                  <a:srgbClr val="000000"/>
                </a:solidFill>
                <a:effectLst/>
                <a:latin typeface="Calibri" panose="020F0502020204030204" pitchFamily="34" charset="0"/>
              </a:rPr>
              <a:t>© University of Central Florida</a:t>
            </a:r>
            <a:r>
              <a:rPr lang="en-US" sz="1200" b="0" i="0" dirty="0">
                <a:solidFill>
                  <a:srgbClr val="000000"/>
                </a:solidFill>
                <a:effectLst/>
                <a:latin typeface="Calibri" panose="020F0502020204030204" pitchFamily="34" charset="0"/>
              </a:rPr>
              <a:t>​</a:t>
            </a:r>
            <a:endParaRPr lang="en-US" sz="1200" dirty="0"/>
          </a:p>
        </p:txBody>
      </p:sp>
    </p:spTree>
    <p:extLst>
      <p:ext uri="{BB962C8B-B14F-4D97-AF65-F5344CB8AC3E}">
        <p14:creationId xmlns:p14="http://schemas.microsoft.com/office/powerpoint/2010/main" val="262034933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A86964-178E-6F44-0067-22DFBC5FF09C}"/>
              </a:ext>
            </a:extLst>
          </p:cNvPr>
          <p:cNvSpPr>
            <a:spLocks noGrp="1"/>
          </p:cNvSpPr>
          <p:nvPr>
            <p:ph type="title"/>
          </p:nvPr>
        </p:nvSpPr>
        <p:spPr/>
        <p:txBody>
          <a:bodyPr>
            <a:normAutofit/>
          </a:bodyPr>
          <a:lstStyle/>
          <a:p>
            <a:r>
              <a:rPr lang="en-US" sz="3600" b="1" dirty="0">
                <a:latin typeface="Gotham Bold" pitchFamily="2" charset="0"/>
              </a:rPr>
              <a:t>What is Psychological Detachment?</a:t>
            </a:r>
          </a:p>
        </p:txBody>
      </p:sp>
      <p:pic>
        <p:nvPicPr>
          <p:cNvPr id="3" name="Picture 2">
            <a:extLst>
              <a:ext uri="{FF2B5EF4-FFF2-40B4-BE49-F238E27FC236}">
                <a16:creationId xmlns:a16="http://schemas.microsoft.com/office/drawing/2014/main" id="{F5BAEFAA-8360-F5B0-7DE4-A8843A14837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52398" y="2084609"/>
            <a:ext cx="3920068" cy="3920068"/>
          </a:xfrm>
          <a:prstGeom prst="rect">
            <a:avLst/>
          </a:prstGeom>
        </p:spPr>
      </p:pic>
      <p:sp>
        <p:nvSpPr>
          <p:cNvPr id="5" name="TextBox 4">
            <a:extLst>
              <a:ext uri="{FF2B5EF4-FFF2-40B4-BE49-F238E27FC236}">
                <a16:creationId xmlns:a16="http://schemas.microsoft.com/office/drawing/2014/main" id="{8CBA582B-58DB-D90B-C2AE-B6FFDD4ADC9A}"/>
              </a:ext>
            </a:extLst>
          </p:cNvPr>
          <p:cNvSpPr txBox="1"/>
          <p:nvPr/>
        </p:nvSpPr>
        <p:spPr>
          <a:xfrm>
            <a:off x="696951" y="2775462"/>
            <a:ext cx="2974736" cy="2308324"/>
          </a:xfrm>
          <a:prstGeom prst="rect">
            <a:avLst/>
          </a:prstGeom>
          <a:noFill/>
        </p:spPr>
        <p:txBody>
          <a:bodyPr wrap="square" rtlCol="0">
            <a:spAutoFit/>
          </a:bodyPr>
          <a:lstStyle/>
          <a:p>
            <a:pPr algn="ctr"/>
            <a:r>
              <a:rPr lang="en-US" sz="2400" dirty="0">
                <a:solidFill>
                  <a:srgbClr val="000000"/>
                </a:solidFill>
                <a:latin typeface="Gotham Medium" pitchFamily="2" charset="0"/>
              </a:rPr>
              <a:t>Psychological d</a:t>
            </a:r>
            <a:r>
              <a:rPr lang="en-US" sz="2400" u="none" strike="noStrike" dirty="0">
                <a:solidFill>
                  <a:srgbClr val="000000"/>
                </a:solidFill>
                <a:effectLst/>
                <a:latin typeface="Gotham Medium" pitchFamily="2" charset="0"/>
              </a:rPr>
              <a:t>etachment refers to an </a:t>
            </a:r>
          </a:p>
          <a:p>
            <a:pPr algn="ctr"/>
            <a:r>
              <a:rPr lang="en-US" sz="2400" u="none" strike="noStrike" dirty="0">
                <a:solidFill>
                  <a:srgbClr val="000000"/>
                </a:solidFill>
                <a:effectLst/>
                <a:latin typeface="Gotham Medium" pitchFamily="2" charset="0"/>
              </a:rPr>
              <a:t>individual’s </a:t>
            </a:r>
          </a:p>
          <a:p>
            <a:pPr algn="ctr"/>
            <a:r>
              <a:rPr lang="en-US" sz="2400" u="none" strike="noStrike" dirty="0">
                <a:solidFill>
                  <a:srgbClr val="000000"/>
                </a:solidFill>
                <a:effectLst/>
                <a:latin typeface="Gotham Medium" pitchFamily="2" charset="0"/>
              </a:rPr>
              <a:t>sense of being </a:t>
            </a:r>
          </a:p>
          <a:p>
            <a:pPr algn="ctr"/>
            <a:r>
              <a:rPr lang="en-US" sz="2400" u="none" strike="noStrike" dirty="0">
                <a:solidFill>
                  <a:srgbClr val="000000"/>
                </a:solidFill>
                <a:effectLst/>
                <a:latin typeface="Gotham Medium" pitchFamily="2" charset="0"/>
              </a:rPr>
              <a:t>away from </a:t>
            </a:r>
            <a:r>
              <a:rPr lang="en-US" sz="2400" dirty="0">
                <a:solidFill>
                  <a:srgbClr val="000000"/>
                </a:solidFill>
                <a:latin typeface="Gotham Medium" pitchFamily="2" charset="0"/>
              </a:rPr>
              <a:t>work</a:t>
            </a:r>
            <a:r>
              <a:rPr lang="en-US" sz="2400" u="none" strike="noStrike" dirty="0">
                <a:solidFill>
                  <a:srgbClr val="000000"/>
                </a:solidFill>
                <a:effectLst/>
                <a:latin typeface="Gotham Medium" pitchFamily="2" charset="0"/>
              </a:rPr>
              <a:t>. </a:t>
            </a:r>
            <a:endParaRPr lang="en-US" sz="2400" dirty="0">
              <a:latin typeface="Gotham Medium" pitchFamily="2" charset="0"/>
            </a:endParaRPr>
          </a:p>
        </p:txBody>
      </p:sp>
      <p:pic>
        <p:nvPicPr>
          <p:cNvPr id="6" name="Picture 5">
            <a:extLst>
              <a:ext uri="{FF2B5EF4-FFF2-40B4-BE49-F238E27FC236}">
                <a16:creationId xmlns:a16="http://schemas.microsoft.com/office/drawing/2014/main" id="{56539C06-F87B-2DCF-D96E-6B264E7C68A0}"/>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131734" y="1979845"/>
            <a:ext cx="3920068" cy="3920068"/>
          </a:xfrm>
          <a:prstGeom prst="rect">
            <a:avLst/>
          </a:prstGeom>
        </p:spPr>
      </p:pic>
      <p:sp>
        <p:nvSpPr>
          <p:cNvPr id="8" name="TextBox 7">
            <a:extLst>
              <a:ext uri="{FF2B5EF4-FFF2-40B4-BE49-F238E27FC236}">
                <a16:creationId xmlns:a16="http://schemas.microsoft.com/office/drawing/2014/main" id="{E0E4B185-05AB-A357-E2C4-40043FE123E4}"/>
              </a:ext>
            </a:extLst>
          </p:cNvPr>
          <p:cNvSpPr txBox="1"/>
          <p:nvPr/>
        </p:nvSpPr>
        <p:spPr>
          <a:xfrm>
            <a:off x="4479272" y="2727836"/>
            <a:ext cx="3233455" cy="2677656"/>
          </a:xfrm>
          <a:prstGeom prst="rect">
            <a:avLst/>
          </a:prstGeom>
          <a:noFill/>
        </p:spPr>
        <p:txBody>
          <a:bodyPr wrap="square">
            <a:spAutoFit/>
          </a:bodyPr>
          <a:lstStyle/>
          <a:p>
            <a:pPr algn="ctr"/>
            <a:r>
              <a:rPr lang="en-US" sz="2400" u="none" strike="noStrike" dirty="0">
                <a:solidFill>
                  <a:srgbClr val="000000"/>
                </a:solidFill>
                <a:effectLst/>
                <a:latin typeface="Gotham Medium" pitchFamily="2" charset="0"/>
              </a:rPr>
              <a:t>Psychological detachment implies</a:t>
            </a:r>
          </a:p>
          <a:p>
            <a:pPr algn="ctr"/>
            <a:r>
              <a:rPr lang="en-US" sz="2400" u="none" strike="noStrike" dirty="0">
                <a:solidFill>
                  <a:srgbClr val="000000"/>
                </a:solidFill>
                <a:effectLst/>
                <a:latin typeface="Gotham Medium" pitchFamily="2" charset="0"/>
              </a:rPr>
              <a:t> mentally leaving work behind and </a:t>
            </a:r>
          </a:p>
          <a:p>
            <a:pPr algn="ctr"/>
            <a:r>
              <a:rPr lang="en-US" sz="2400" u="none" strike="noStrike" dirty="0">
                <a:solidFill>
                  <a:srgbClr val="000000"/>
                </a:solidFill>
                <a:effectLst/>
                <a:latin typeface="Gotham Medium" pitchFamily="2" charset="0"/>
              </a:rPr>
              <a:t>gaining distance from one’s job demands.</a:t>
            </a:r>
            <a:endParaRPr lang="en-US" sz="2400" dirty="0">
              <a:latin typeface="Gotham Medium" pitchFamily="2" charset="0"/>
            </a:endParaRPr>
          </a:p>
        </p:txBody>
      </p:sp>
      <p:pic>
        <p:nvPicPr>
          <p:cNvPr id="9" name="Picture 8">
            <a:extLst>
              <a:ext uri="{FF2B5EF4-FFF2-40B4-BE49-F238E27FC236}">
                <a16:creationId xmlns:a16="http://schemas.microsoft.com/office/drawing/2014/main" id="{802803ED-4DF8-2FF1-3C53-6BE9482B11C2}"/>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119534" y="1979845"/>
            <a:ext cx="3920068" cy="3920068"/>
          </a:xfrm>
          <a:prstGeom prst="rect">
            <a:avLst/>
          </a:prstGeom>
        </p:spPr>
      </p:pic>
      <p:sp>
        <p:nvSpPr>
          <p:cNvPr id="11" name="TextBox 10">
            <a:extLst>
              <a:ext uri="{FF2B5EF4-FFF2-40B4-BE49-F238E27FC236}">
                <a16:creationId xmlns:a16="http://schemas.microsoft.com/office/drawing/2014/main" id="{5E7AA37F-2E01-F496-2847-1D0EC34F330A}"/>
              </a:ext>
            </a:extLst>
          </p:cNvPr>
          <p:cNvSpPr txBox="1"/>
          <p:nvPr/>
        </p:nvSpPr>
        <p:spPr>
          <a:xfrm>
            <a:off x="8526341" y="2912502"/>
            <a:ext cx="3106454" cy="1938992"/>
          </a:xfrm>
          <a:prstGeom prst="rect">
            <a:avLst/>
          </a:prstGeom>
          <a:noFill/>
        </p:spPr>
        <p:txBody>
          <a:bodyPr wrap="square" lIns="91440" tIns="45720" rIns="91440" bIns="45720" anchor="t">
            <a:spAutoFit/>
          </a:bodyPr>
          <a:lstStyle/>
          <a:p>
            <a:pPr algn="ctr"/>
            <a:r>
              <a:rPr lang="en-US" sz="2400" u="none" strike="noStrike" dirty="0">
                <a:solidFill>
                  <a:srgbClr val="000000"/>
                </a:solidFill>
                <a:effectLst/>
                <a:latin typeface="Gotham Medium"/>
              </a:rPr>
              <a:t>Psychological detachment is the presence of mind/attention to </a:t>
            </a:r>
            <a:r>
              <a:rPr lang="en-US" sz="2400" dirty="0">
                <a:solidFill>
                  <a:srgbClr val="000000"/>
                </a:solidFill>
                <a:latin typeface="Gotham Medium"/>
              </a:rPr>
              <a:t>non-work-related</a:t>
            </a:r>
            <a:r>
              <a:rPr lang="en-US" sz="2400" u="none" strike="noStrike" dirty="0">
                <a:solidFill>
                  <a:srgbClr val="000000"/>
                </a:solidFill>
                <a:effectLst/>
                <a:latin typeface="Gotham Medium"/>
              </a:rPr>
              <a:t> activities.</a:t>
            </a:r>
            <a:endParaRPr lang="en-US" sz="2400" dirty="0">
              <a:latin typeface="Gotham Medium"/>
            </a:endParaRPr>
          </a:p>
        </p:txBody>
      </p:sp>
      <p:sp>
        <p:nvSpPr>
          <p:cNvPr id="12" name="TextBox 11">
            <a:extLst>
              <a:ext uri="{FF2B5EF4-FFF2-40B4-BE49-F238E27FC236}">
                <a16:creationId xmlns:a16="http://schemas.microsoft.com/office/drawing/2014/main" id="{AB523BBF-8865-596E-42DF-F58278B525BF}"/>
              </a:ext>
            </a:extLst>
          </p:cNvPr>
          <p:cNvSpPr txBox="1"/>
          <p:nvPr/>
        </p:nvSpPr>
        <p:spPr>
          <a:xfrm>
            <a:off x="2662768" y="6398598"/>
            <a:ext cx="6858000" cy="276999"/>
          </a:xfrm>
          <a:prstGeom prst="rect">
            <a:avLst/>
          </a:prstGeom>
          <a:noFill/>
        </p:spPr>
        <p:txBody>
          <a:bodyPr wrap="square">
            <a:spAutoFit/>
          </a:bodyPr>
          <a:lstStyle/>
          <a:p>
            <a:pPr algn="ctr"/>
            <a:r>
              <a:rPr lang="en-US" sz="1200" b="0" i="0" u="none" strike="noStrike" dirty="0">
                <a:solidFill>
                  <a:srgbClr val="000000"/>
                </a:solidFill>
                <a:effectLst/>
                <a:latin typeface="Calibri" panose="020F0502020204030204" pitchFamily="34" charset="0"/>
              </a:rPr>
              <a:t>© University of Central Florida</a:t>
            </a:r>
            <a:r>
              <a:rPr lang="en-US" sz="1200" b="0" i="0" dirty="0">
                <a:solidFill>
                  <a:srgbClr val="000000"/>
                </a:solidFill>
                <a:effectLst/>
                <a:latin typeface="Calibri" panose="020F0502020204030204" pitchFamily="34" charset="0"/>
              </a:rPr>
              <a:t>​</a:t>
            </a:r>
            <a:endParaRPr lang="en-US" sz="1200" dirty="0"/>
          </a:p>
        </p:txBody>
      </p:sp>
    </p:spTree>
    <p:extLst>
      <p:ext uri="{BB962C8B-B14F-4D97-AF65-F5344CB8AC3E}">
        <p14:creationId xmlns:p14="http://schemas.microsoft.com/office/powerpoint/2010/main" val="19233811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CE1E7B2-0F18-1F0F-A3A0-BE97530B5331}"/>
              </a:ext>
            </a:extLst>
          </p:cNvPr>
          <p:cNvSpPr>
            <a:spLocks noGrp="1"/>
          </p:cNvSpPr>
          <p:nvPr>
            <p:ph idx="1"/>
          </p:nvPr>
        </p:nvSpPr>
        <p:spPr>
          <a:xfrm>
            <a:off x="5818968" y="870220"/>
            <a:ext cx="5593572" cy="1166479"/>
          </a:xfrm>
        </p:spPr>
        <p:txBody>
          <a:bodyPr>
            <a:normAutofit/>
          </a:bodyPr>
          <a:lstStyle/>
          <a:p>
            <a:pPr marL="0" indent="0">
              <a:spcBef>
                <a:spcPts val="0"/>
              </a:spcBef>
              <a:buNone/>
            </a:pPr>
            <a:r>
              <a:rPr lang="en-US" sz="2400" b="1" dirty="0">
                <a:latin typeface="Gotham Medium" pitchFamily="50" charset="0"/>
                <a:ea typeface="Calibri" panose="020F0502020204030204" pitchFamily="34" charset="0"/>
                <a:cs typeface="Calibri"/>
              </a:rPr>
              <a:t>Psychological detachment activities significantly:</a:t>
            </a:r>
          </a:p>
        </p:txBody>
      </p:sp>
      <p:sp>
        <p:nvSpPr>
          <p:cNvPr id="6" name="Oval 5">
            <a:extLst>
              <a:ext uri="{FF2B5EF4-FFF2-40B4-BE49-F238E27FC236}">
                <a16:creationId xmlns:a16="http://schemas.microsoft.com/office/drawing/2014/main" id="{22DA058F-D6F5-5FDA-E841-59C00D11DC09}"/>
              </a:ext>
            </a:extLst>
          </p:cNvPr>
          <p:cNvSpPr/>
          <p:nvPr/>
        </p:nvSpPr>
        <p:spPr>
          <a:xfrm>
            <a:off x="1178232" y="420325"/>
            <a:ext cx="4389120" cy="4389120"/>
          </a:xfrm>
          <a:prstGeom prst="ellipse">
            <a:avLst/>
          </a:prstGeom>
          <a:solidFill>
            <a:srgbClr val="004F71"/>
          </a:solidFill>
          <a:ln>
            <a:solidFill>
              <a:srgbClr val="00968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a:extLst>
              <a:ext uri="{FF2B5EF4-FFF2-40B4-BE49-F238E27FC236}">
                <a16:creationId xmlns:a16="http://schemas.microsoft.com/office/drawing/2014/main" id="{90B5B4D0-7D3B-0A8B-B74A-A205A366FCD4}"/>
              </a:ext>
            </a:extLst>
          </p:cNvPr>
          <p:cNvSpPr txBox="1"/>
          <p:nvPr/>
        </p:nvSpPr>
        <p:spPr>
          <a:xfrm>
            <a:off x="1539076" y="955138"/>
            <a:ext cx="3667432" cy="3416320"/>
          </a:xfrm>
          <a:prstGeom prst="rect">
            <a:avLst/>
          </a:prstGeom>
          <a:noFill/>
        </p:spPr>
        <p:txBody>
          <a:bodyPr wrap="square">
            <a:spAutoFit/>
          </a:bodyPr>
          <a:lstStyle/>
          <a:p>
            <a:pPr algn="ctr"/>
            <a:r>
              <a:rPr lang="en-US" sz="3600" b="1" dirty="0">
                <a:solidFill>
                  <a:schemeClr val="bg1"/>
                </a:solidFill>
                <a:latin typeface="Gotham Bold" pitchFamily="50" charset="0"/>
                <a:ea typeface="Calibri" panose="020F0502020204030204" pitchFamily="34" charset="0"/>
                <a:cs typeface="Calibri"/>
              </a:rPr>
              <a:t>Why is Psychological Detachment Important for Health Promotion?</a:t>
            </a:r>
            <a:endParaRPr lang="en-US" sz="3600" dirty="0">
              <a:solidFill>
                <a:schemeClr val="bg1"/>
              </a:solidFill>
              <a:latin typeface="Gotham Bold" pitchFamily="50" charset="0"/>
              <a:ea typeface="Calibri" panose="020F0502020204030204" pitchFamily="34" charset="0"/>
              <a:cs typeface="Calibri" panose="020F0502020204030204" pitchFamily="34" charset="0"/>
            </a:endParaRPr>
          </a:p>
        </p:txBody>
      </p:sp>
      <p:sp>
        <p:nvSpPr>
          <p:cNvPr id="8" name="Content Placeholder 2">
            <a:extLst>
              <a:ext uri="{FF2B5EF4-FFF2-40B4-BE49-F238E27FC236}">
                <a16:creationId xmlns:a16="http://schemas.microsoft.com/office/drawing/2014/main" id="{173190D4-4B9D-3083-3FE1-91579BB1AE48}"/>
              </a:ext>
            </a:extLst>
          </p:cNvPr>
          <p:cNvSpPr txBox="1">
            <a:spLocks/>
          </p:cNvSpPr>
          <p:nvPr/>
        </p:nvSpPr>
        <p:spPr>
          <a:xfrm>
            <a:off x="5206508" y="4258772"/>
            <a:ext cx="7306412" cy="1185316"/>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342900" indent="-342900">
              <a:spcBef>
                <a:spcPts val="0"/>
              </a:spcBef>
              <a:buFont typeface="Calibri" panose="020F0502020204030204" pitchFamily="34" charset="0"/>
              <a:buChar char="-"/>
            </a:pPr>
            <a:r>
              <a:rPr lang="en-US" sz="2400" dirty="0">
                <a:latin typeface="Gotham Medium" pitchFamily="50" charset="0"/>
                <a:ea typeface="Calibri" panose="020F0502020204030204" pitchFamily="34" charset="0"/>
                <a:cs typeface="Calibri"/>
              </a:rPr>
              <a:t>Increase in work engagement</a:t>
            </a:r>
            <a:endParaRPr lang="en-US" dirty="0"/>
          </a:p>
        </p:txBody>
      </p:sp>
      <p:pic>
        <p:nvPicPr>
          <p:cNvPr id="9" name="Picture 8">
            <a:extLst>
              <a:ext uri="{FF2B5EF4-FFF2-40B4-BE49-F238E27FC236}">
                <a16:creationId xmlns:a16="http://schemas.microsoft.com/office/drawing/2014/main" id="{5FDECEE0-119D-8C5A-ACAD-FE17A405BB0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81" y="3915971"/>
            <a:ext cx="1336831" cy="1364114"/>
          </a:xfrm>
          <a:prstGeom prst="rect">
            <a:avLst/>
          </a:prstGeom>
        </p:spPr>
      </p:pic>
      <p:pic>
        <p:nvPicPr>
          <p:cNvPr id="10" name="Picture 9">
            <a:extLst>
              <a:ext uri="{FF2B5EF4-FFF2-40B4-BE49-F238E27FC236}">
                <a16:creationId xmlns:a16="http://schemas.microsoft.com/office/drawing/2014/main" id="{F0B8D6A7-156D-B66B-613F-07810AA19D2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277259" y="5562162"/>
            <a:ext cx="1050673" cy="1072115"/>
          </a:xfrm>
          <a:prstGeom prst="rect">
            <a:avLst/>
          </a:prstGeom>
        </p:spPr>
      </p:pic>
      <p:pic>
        <p:nvPicPr>
          <p:cNvPr id="11" name="Picture 10">
            <a:extLst>
              <a:ext uri="{FF2B5EF4-FFF2-40B4-BE49-F238E27FC236}">
                <a16:creationId xmlns:a16="http://schemas.microsoft.com/office/drawing/2014/main" id="{3A242E19-95DD-4E37-4268-EBE4C62EC732}"/>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4487" y="5717839"/>
            <a:ext cx="1728489" cy="1763765"/>
          </a:xfrm>
          <a:prstGeom prst="rect">
            <a:avLst/>
          </a:prstGeom>
        </p:spPr>
      </p:pic>
      <p:pic>
        <p:nvPicPr>
          <p:cNvPr id="12" name="Picture 11">
            <a:extLst>
              <a:ext uri="{FF2B5EF4-FFF2-40B4-BE49-F238E27FC236}">
                <a16:creationId xmlns:a16="http://schemas.microsoft.com/office/drawing/2014/main" id="{1FC9B6CE-726D-0ADA-8D4D-51E01054E49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058035" y="5148213"/>
            <a:ext cx="2411858" cy="2461080"/>
          </a:xfrm>
          <a:prstGeom prst="rect">
            <a:avLst/>
          </a:prstGeom>
        </p:spPr>
      </p:pic>
      <p:pic>
        <p:nvPicPr>
          <p:cNvPr id="13" name="Picture 12">
            <a:extLst>
              <a:ext uri="{FF2B5EF4-FFF2-40B4-BE49-F238E27FC236}">
                <a16:creationId xmlns:a16="http://schemas.microsoft.com/office/drawing/2014/main" id="{4EA86F0B-9330-2D75-1D0C-2110C539C83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837507" y="5705690"/>
            <a:ext cx="1050673" cy="1072115"/>
          </a:xfrm>
          <a:prstGeom prst="rect">
            <a:avLst/>
          </a:prstGeom>
        </p:spPr>
      </p:pic>
      <p:pic>
        <p:nvPicPr>
          <p:cNvPr id="14" name="Picture 13">
            <a:extLst>
              <a:ext uri="{FF2B5EF4-FFF2-40B4-BE49-F238E27FC236}">
                <a16:creationId xmlns:a16="http://schemas.microsoft.com/office/drawing/2014/main" id="{44A55FDE-5B9D-4A82-6E66-6179B3BB57E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276377" y="4915943"/>
            <a:ext cx="1601796" cy="1634487"/>
          </a:xfrm>
          <a:prstGeom prst="rect">
            <a:avLst/>
          </a:prstGeom>
        </p:spPr>
      </p:pic>
      <p:pic>
        <p:nvPicPr>
          <p:cNvPr id="15" name="Picture 14">
            <a:extLst>
              <a:ext uri="{FF2B5EF4-FFF2-40B4-BE49-F238E27FC236}">
                <a16:creationId xmlns:a16="http://schemas.microsoft.com/office/drawing/2014/main" id="{E7E94D71-09C5-E280-A8BF-79E858A15915}"/>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07710" y="-277550"/>
            <a:ext cx="1050673" cy="1072115"/>
          </a:xfrm>
          <a:prstGeom prst="rect">
            <a:avLst/>
          </a:prstGeom>
        </p:spPr>
      </p:pic>
      <p:pic>
        <p:nvPicPr>
          <p:cNvPr id="16" name="Picture 15">
            <a:extLst>
              <a:ext uri="{FF2B5EF4-FFF2-40B4-BE49-F238E27FC236}">
                <a16:creationId xmlns:a16="http://schemas.microsoft.com/office/drawing/2014/main" id="{70358C64-62B6-DDC2-34DE-0323B4B5CC1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155801" y="-751292"/>
            <a:ext cx="1728489" cy="1763765"/>
          </a:xfrm>
          <a:prstGeom prst="rect">
            <a:avLst/>
          </a:prstGeom>
        </p:spPr>
      </p:pic>
      <p:sp>
        <p:nvSpPr>
          <p:cNvPr id="2" name="Content Placeholder 2">
            <a:extLst>
              <a:ext uri="{FF2B5EF4-FFF2-40B4-BE49-F238E27FC236}">
                <a16:creationId xmlns:a16="http://schemas.microsoft.com/office/drawing/2014/main" id="{F14F6545-91C1-8B30-8DF3-D464DD0E351B}"/>
              </a:ext>
            </a:extLst>
          </p:cNvPr>
          <p:cNvSpPr txBox="1">
            <a:spLocks/>
          </p:cNvSpPr>
          <p:nvPr/>
        </p:nvSpPr>
        <p:spPr>
          <a:xfrm>
            <a:off x="5888180" y="2080058"/>
            <a:ext cx="5795697" cy="1166479"/>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342900" indent="-342900">
              <a:spcBef>
                <a:spcPts val="0"/>
              </a:spcBef>
              <a:buFont typeface="Calibri" panose="020F0502020204030204" pitchFamily="34" charset="0"/>
              <a:buChar char="-"/>
            </a:pPr>
            <a:r>
              <a:rPr lang="en-US" sz="2400" dirty="0">
                <a:latin typeface="Gotham Medium" pitchFamily="50" charset="0"/>
                <a:ea typeface="Calibri" panose="020F0502020204030204" pitchFamily="34" charset="0"/>
                <a:cs typeface="Calibri"/>
              </a:rPr>
              <a:t>Reduce job-related stressors</a:t>
            </a:r>
          </a:p>
        </p:txBody>
      </p:sp>
      <p:sp>
        <p:nvSpPr>
          <p:cNvPr id="4" name="Content Placeholder 2">
            <a:extLst>
              <a:ext uri="{FF2B5EF4-FFF2-40B4-BE49-F238E27FC236}">
                <a16:creationId xmlns:a16="http://schemas.microsoft.com/office/drawing/2014/main" id="{634DB4FC-99C7-69C0-11EB-1E065D711B72}"/>
              </a:ext>
            </a:extLst>
          </p:cNvPr>
          <p:cNvSpPr txBox="1">
            <a:spLocks/>
          </p:cNvSpPr>
          <p:nvPr/>
        </p:nvSpPr>
        <p:spPr>
          <a:xfrm>
            <a:off x="5674196" y="3190765"/>
            <a:ext cx="6517804" cy="1166479"/>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342900" indent="-342900">
              <a:spcBef>
                <a:spcPts val="0"/>
              </a:spcBef>
              <a:buFont typeface="Calibri" panose="020F0502020204030204" pitchFamily="34" charset="0"/>
              <a:buChar char="-"/>
            </a:pPr>
            <a:r>
              <a:rPr lang="en-US" sz="2400" dirty="0">
                <a:latin typeface="Gotham Medium" pitchFamily="50" charset="0"/>
                <a:ea typeface="Calibri" panose="020F0502020204030204" pitchFamily="34" charset="0"/>
                <a:cs typeface="Calibri"/>
              </a:rPr>
              <a:t>Reduce psychosomatic complaints</a:t>
            </a:r>
          </a:p>
        </p:txBody>
      </p:sp>
      <p:sp>
        <p:nvSpPr>
          <p:cNvPr id="7" name="TextBox 6">
            <a:extLst>
              <a:ext uri="{FF2B5EF4-FFF2-40B4-BE49-F238E27FC236}">
                <a16:creationId xmlns:a16="http://schemas.microsoft.com/office/drawing/2014/main" id="{83055BE0-AF99-8808-FB6F-CCB7F0981502}"/>
              </a:ext>
            </a:extLst>
          </p:cNvPr>
          <p:cNvSpPr txBox="1"/>
          <p:nvPr/>
        </p:nvSpPr>
        <p:spPr>
          <a:xfrm>
            <a:off x="2667000" y="6136571"/>
            <a:ext cx="6858000" cy="276999"/>
          </a:xfrm>
          <a:prstGeom prst="rect">
            <a:avLst/>
          </a:prstGeom>
          <a:noFill/>
        </p:spPr>
        <p:txBody>
          <a:bodyPr wrap="square">
            <a:spAutoFit/>
          </a:bodyPr>
          <a:lstStyle/>
          <a:p>
            <a:pPr algn="ctr"/>
            <a:r>
              <a:rPr lang="en-US" sz="1200" b="0" i="0" u="none" strike="noStrike" dirty="0">
                <a:solidFill>
                  <a:srgbClr val="000000"/>
                </a:solidFill>
                <a:effectLst/>
                <a:latin typeface="Calibri" panose="020F0502020204030204" pitchFamily="34" charset="0"/>
              </a:rPr>
              <a:t>© University of Central Florida</a:t>
            </a:r>
            <a:r>
              <a:rPr lang="en-US" sz="1200" b="0" i="0" dirty="0">
                <a:solidFill>
                  <a:srgbClr val="000000"/>
                </a:solidFill>
                <a:effectLst/>
                <a:latin typeface="Calibri" panose="020F0502020204030204" pitchFamily="34" charset="0"/>
              </a:rPr>
              <a:t>​</a:t>
            </a:r>
            <a:endParaRPr lang="en-US" sz="1200" dirty="0"/>
          </a:p>
        </p:txBody>
      </p:sp>
    </p:spTree>
    <p:extLst>
      <p:ext uri="{BB962C8B-B14F-4D97-AF65-F5344CB8AC3E}">
        <p14:creationId xmlns:p14="http://schemas.microsoft.com/office/powerpoint/2010/main" val="33426777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7E1CC649-14EA-6661-1AB6-19751F29B0F1}"/>
              </a:ext>
            </a:extLst>
          </p:cNvPr>
          <p:cNvPicPr>
            <a:picLocks noChangeAspect="1"/>
          </p:cNvPicPr>
          <p:nvPr/>
        </p:nvPicPr>
        <p:blipFill rotWithShape="1">
          <a:blip r:embed="rId3">
            <a:extLst>
              <a:ext uri="{28A0092B-C50C-407E-A947-70E740481C1C}">
                <a14:useLocalDpi xmlns:a14="http://schemas.microsoft.com/office/drawing/2010/main" val="0"/>
              </a:ext>
            </a:extLst>
          </a:blip>
          <a:srcRect l="56381"/>
          <a:stretch/>
        </p:blipFill>
        <p:spPr>
          <a:xfrm>
            <a:off x="0" y="-88899"/>
            <a:ext cx="2921000" cy="6984114"/>
          </a:xfrm>
          <a:prstGeom prst="rect">
            <a:avLst/>
          </a:prstGeom>
        </p:spPr>
      </p:pic>
      <p:sp>
        <p:nvSpPr>
          <p:cNvPr id="2" name="Title 1">
            <a:extLst>
              <a:ext uri="{FF2B5EF4-FFF2-40B4-BE49-F238E27FC236}">
                <a16:creationId xmlns:a16="http://schemas.microsoft.com/office/drawing/2014/main" id="{167FC240-EA80-D602-2CE3-0735A7A3A7F4}"/>
              </a:ext>
            </a:extLst>
          </p:cNvPr>
          <p:cNvSpPr>
            <a:spLocks noGrp="1"/>
          </p:cNvSpPr>
          <p:nvPr>
            <p:ph type="title"/>
          </p:nvPr>
        </p:nvSpPr>
        <p:spPr>
          <a:xfrm rot="16200000">
            <a:off x="-930582" y="2931914"/>
            <a:ext cx="3724037" cy="994172"/>
          </a:xfrm>
        </p:spPr>
        <p:txBody>
          <a:bodyPr>
            <a:noAutofit/>
          </a:bodyPr>
          <a:lstStyle/>
          <a:p>
            <a:pPr algn="ctr"/>
            <a:r>
              <a:rPr lang="en-US" sz="3000" dirty="0" err="1">
                <a:latin typeface="Gotham Bold" pitchFamily="50" charset="0"/>
              </a:rPr>
              <a:t>Karabinski</a:t>
            </a:r>
            <a:r>
              <a:rPr lang="en-US" sz="3000" dirty="0">
                <a:latin typeface="Gotham Bold" pitchFamily="50" charset="0"/>
              </a:rPr>
              <a:t>, et al., 2021.</a:t>
            </a:r>
          </a:p>
        </p:txBody>
      </p:sp>
      <p:sp>
        <p:nvSpPr>
          <p:cNvPr id="4" name="Content Placeholder 3">
            <a:extLst>
              <a:ext uri="{FF2B5EF4-FFF2-40B4-BE49-F238E27FC236}">
                <a16:creationId xmlns:a16="http://schemas.microsoft.com/office/drawing/2014/main" id="{932184D3-4D8B-3FD3-B46A-512F5B4CA80D}"/>
              </a:ext>
            </a:extLst>
          </p:cNvPr>
          <p:cNvSpPr>
            <a:spLocks noGrp="1"/>
          </p:cNvSpPr>
          <p:nvPr>
            <p:ph sz="half" idx="2"/>
          </p:nvPr>
        </p:nvSpPr>
        <p:spPr>
          <a:xfrm>
            <a:off x="3672589" y="2377089"/>
            <a:ext cx="7130023" cy="1599927"/>
          </a:xfrm>
        </p:spPr>
        <p:txBody>
          <a:bodyPr>
            <a:noAutofit/>
          </a:bodyPr>
          <a:lstStyle/>
          <a:p>
            <a:pPr marL="0" indent="0" algn="ctr">
              <a:lnSpc>
                <a:spcPct val="100000"/>
              </a:lnSpc>
              <a:buNone/>
            </a:pPr>
            <a:r>
              <a:rPr lang="en-US" sz="2400" dirty="0">
                <a:solidFill>
                  <a:srgbClr val="000000"/>
                </a:solidFill>
                <a:latin typeface="Gotham Medium" pitchFamily="50" charset="0"/>
              </a:rPr>
              <a:t>Interventions targeting primary appraisal processes (more on this below) are effective in decreasing job stressors and promoting mindfulness, sleep, activities outside of work, and emotional regulation. </a:t>
            </a:r>
            <a:endParaRPr lang="en-US" sz="2400" dirty="0">
              <a:latin typeface="Gotham Medium" pitchFamily="50" charset="0"/>
              <a:ea typeface="Calibri" panose="020F0502020204030204" pitchFamily="34" charset="0"/>
              <a:cs typeface="Times New Roman" panose="02020603050405020304" pitchFamily="18" charset="0"/>
            </a:endParaRPr>
          </a:p>
        </p:txBody>
      </p:sp>
      <p:sp>
        <p:nvSpPr>
          <p:cNvPr id="3" name="Footer Placeholder 7">
            <a:extLst>
              <a:ext uri="{FF2B5EF4-FFF2-40B4-BE49-F238E27FC236}">
                <a16:creationId xmlns:a16="http://schemas.microsoft.com/office/drawing/2014/main" id="{4EDB5A28-C797-C3FD-542D-E40A7F2D23D9}"/>
              </a:ext>
            </a:extLst>
          </p:cNvPr>
          <p:cNvSpPr>
            <a:spLocks noGrp="1"/>
          </p:cNvSpPr>
          <p:nvPr>
            <p:ph type="ftr" sz="quarter" idx="11"/>
          </p:nvPr>
        </p:nvSpPr>
        <p:spPr>
          <a:xfrm>
            <a:off x="4552950" y="6356352"/>
            <a:ext cx="3086100" cy="365125"/>
          </a:xfrm>
        </p:spPr>
        <p:txBody>
          <a:bodyPr/>
          <a:lstStyle/>
          <a:p>
            <a:r>
              <a:rPr lang="en-US"/>
              <a:t>© University of Central Florida</a:t>
            </a:r>
          </a:p>
        </p:txBody>
      </p:sp>
      <p:sp>
        <p:nvSpPr>
          <p:cNvPr id="5" name="Title 1">
            <a:extLst>
              <a:ext uri="{FF2B5EF4-FFF2-40B4-BE49-F238E27FC236}">
                <a16:creationId xmlns:a16="http://schemas.microsoft.com/office/drawing/2014/main" id="{9D12D502-A002-85FE-7C40-C16F8827FEDE}"/>
              </a:ext>
            </a:extLst>
          </p:cNvPr>
          <p:cNvSpPr txBox="1">
            <a:spLocks/>
          </p:cNvSpPr>
          <p:nvPr/>
        </p:nvSpPr>
        <p:spPr>
          <a:xfrm>
            <a:off x="3991032" y="1426782"/>
            <a:ext cx="6442510" cy="994172"/>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3600" dirty="0">
                <a:latin typeface="Gotham Bold" pitchFamily="50" charset="0"/>
              </a:rPr>
              <a:t>Article Summary:</a:t>
            </a:r>
          </a:p>
        </p:txBody>
      </p:sp>
      <p:pic>
        <p:nvPicPr>
          <p:cNvPr id="7" name="Picture 6">
            <a:extLst>
              <a:ext uri="{FF2B5EF4-FFF2-40B4-BE49-F238E27FC236}">
                <a16:creationId xmlns:a16="http://schemas.microsoft.com/office/drawing/2014/main" id="{80679D20-C8CA-917E-9333-F473131D2645}"/>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310824" y="4325014"/>
            <a:ext cx="1336831" cy="1364114"/>
          </a:xfrm>
          <a:prstGeom prst="rect">
            <a:avLst/>
          </a:prstGeom>
        </p:spPr>
      </p:pic>
      <p:pic>
        <p:nvPicPr>
          <p:cNvPr id="8" name="Picture 7">
            <a:extLst>
              <a:ext uri="{FF2B5EF4-FFF2-40B4-BE49-F238E27FC236}">
                <a16:creationId xmlns:a16="http://schemas.microsoft.com/office/drawing/2014/main" id="{A48FB9B8-57AC-A36A-9EC4-35D6C6D5F640}"/>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634255" y="5903461"/>
            <a:ext cx="1728489" cy="1763765"/>
          </a:xfrm>
          <a:prstGeom prst="rect">
            <a:avLst/>
          </a:prstGeom>
        </p:spPr>
      </p:pic>
      <p:pic>
        <p:nvPicPr>
          <p:cNvPr id="9" name="Picture 8">
            <a:extLst>
              <a:ext uri="{FF2B5EF4-FFF2-40B4-BE49-F238E27FC236}">
                <a16:creationId xmlns:a16="http://schemas.microsoft.com/office/drawing/2014/main" id="{8887C2AD-5148-69CC-B8C0-8340CB0C63BD}"/>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642860" y="5574705"/>
            <a:ext cx="1123835" cy="1146771"/>
          </a:xfrm>
          <a:prstGeom prst="rect">
            <a:avLst/>
          </a:prstGeom>
        </p:spPr>
      </p:pic>
      <p:pic>
        <p:nvPicPr>
          <p:cNvPr id="10" name="Picture 9">
            <a:extLst>
              <a:ext uri="{FF2B5EF4-FFF2-40B4-BE49-F238E27FC236}">
                <a16:creationId xmlns:a16="http://schemas.microsoft.com/office/drawing/2014/main" id="{8D9E0C17-099E-A8C8-986A-3CDBF026B40A}"/>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9074124" y="72656"/>
            <a:ext cx="1728489" cy="1763765"/>
          </a:xfrm>
          <a:prstGeom prst="rect">
            <a:avLst/>
          </a:prstGeom>
        </p:spPr>
      </p:pic>
      <p:pic>
        <p:nvPicPr>
          <p:cNvPr id="11" name="Picture 10">
            <a:extLst>
              <a:ext uri="{FF2B5EF4-FFF2-40B4-BE49-F238E27FC236}">
                <a16:creationId xmlns:a16="http://schemas.microsoft.com/office/drawing/2014/main" id="{033B9905-2C74-468D-1254-716B20DDE8E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622058" y="-1144143"/>
            <a:ext cx="2510104" cy="2561332"/>
          </a:xfrm>
          <a:prstGeom prst="rect">
            <a:avLst/>
          </a:prstGeom>
        </p:spPr>
      </p:pic>
      <p:pic>
        <p:nvPicPr>
          <p:cNvPr id="12" name="Picture 11">
            <a:extLst>
              <a:ext uri="{FF2B5EF4-FFF2-40B4-BE49-F238E27FC236}">
                <a16:creationId xmlns:a16="http://schemas.microsoft.com/office/drawing/2014/main" id="{D040CF6A-A8BA-F8A8-7967-4BB650F365C6}"/>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861363" y="4775149"/>
            <a:ext cx="1728489" cy="1763765"/>
          </a:xfrm>
          <a:prstGeom prst="rect">
            <a:avLst/>
          </a:prstGeom>
        </p:spPr>
      </p:pic>
      <p:pic>
        <p:nvPicPr>
          <p:cNvPr id="13" name="Picture 12">
            <a:extLst>
              <a:ext uri="{FF2B5EF4-FFF2-40B4-BE49-F238E27FC236}">
                <a16:creationId xmlns:a16="http://schemas.microsoft.com/office/drawing/2014/main" id="{CCFA368E-4DF5-FB68-41FA-7089C592FDD4}"/>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388420" y="5007071"/>
            <a:ext cx="1123835" cy="1146771"/>
          </a:xfrm>
          <a:prstGeom prst="rect">
            <a:avLst/>
          </a:prstGeom>
        </p:spPr>
      </p:pic>
      <p:pic>
        <p:nvPicPr>
          <p:cNvPr id="14" name="Picture 13">
            <a:extLst>
              <a:ext uri="{FF2B5EF4-FFF2-40B4-BE49-F238E27FC236}">
                <a16:creationId xmlns:a16="http://schemas.microsoft.com/office/drawing/2014/main" id="{0521FB1B-B8CA-7748-5E79-CFB48E1498D7}"/>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991032" y="432185"/>
            <a:ext cx="1123835" cy="1146771"/>
          </a:xfrm>
          <a:prstGeom prst="rect">
            <a:avLst/>
          </a:prstGeom>
        </p:spPr>
      </p:pic>
    </p:spTree>
    <p:extLst>
      <p:ext uri="{BB962C8B-B14F-4D97-AF65-F5344CB8AC3E}">
        <p14:creationId xmlns:p14="http://schemas.microsoft.com/office/powerpoint/2010/main" val="316492182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004F7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7FC240-EA80-D602-2CE3-0735A7A3A7F4}"/>
              </a:ext>
            </a:extLst>
          </p:cNvPr>
          <p:cNvSpPr>
            <a:spLocks noGrp="1"/>
          </p:cNvSpPr>
          <p:nvPr>
            <p:ph type="title"/>
          </p:nvPr>
        </p:nvSpPr>
        <p:spPr>
          <a:xfrm>
            <a:off x="1220635" y="60597"/>
            <a:ext cx="9750729" cy="994172"/>
          </a:xfrm>
        </p:spPr>
        <p:txBody>
          <a:bodyPr>
            <a:noAutofit/>
          </a:bodyPr>
          <a:lstStyle/>
          <a:p>
            <a:pPr algn="ctr"/>
            <a:r>
              <a:rPr lang="en-US" sz="3600" dirty="0">
                <a:solidFill>
                  <a:schemeClr val="bg1"/>
                </a:solidFill>
                <a:latin typeface="Gotham Bold" pitchFamily="50" charset="0"/>
              </a:rPr>
              <a:t>Findings (</a:t>
            </a:r>
            <a:r>
              <a:rPr lang="en-US" sz="3600" dirty="0" err="1">
                <a:solidFill>
                  <a:schemeClr val="bg1"/>
                </a:solidFill>
                <a:latin typeface="Gotham Bold" pitchFamily="50" charset="0"/>
              </a:rPr>
              <a:t>Karabinski</a:t>
            </a:r>
            <a:r>
              <a:rPr lang="en-US" sz="3600" dirty="0">
                <a:solidFill>
                  <a:schemeClr val="bg1"/>
                </a:solidFill>
                <a:latin typeface="Gotham Bold" pitchFamily="50" charset="0"/>
              </a:rPr>
              <a:t>, et al., 2021.)</a:t>
            </a:r>
          </a:p>
        </p:txBody>
      </p:sp>
      <p:sp>
        <p:nvSpPr>
          <p:cNvPr id="4" name="Content Placeholder 3">
            <a:extLst>
              <a:ext uri="{FF2B5EF4-FFF2-40B4-BE49-F238E27FC236}">
                <a16:creationId xmlns:a16="http://schemas.microsoft.com/office/drawing/2014/main" id="{932184D3-4D8B-3FD3-B46A-512F5B4CA80D}"/>
              </a:ext>
            </a:extLst>
          </p:cNvPr>
          <p:cNvSpPr>
            <a:spLocks noGrp="1"/>
          </p:cNvSpPr>
          <p:nvPr>
            <p:ph sz="half" idx="2"/>
          </p:nvPr>
        </p:nvSpPr>
        <p:spPr>
          <a:xfrm>
            <a:off x="1577025" y="888348"/>
            <a:ext cx="9750729" cy="3372323"/>
          </a:xfrm>
        </p:spPr>
        <p:txBody>
          <a:bodyPr>
            <a:noAutofit/>
          </a:bodyPr>
          <a:lstStyle/>
          <a:p>
            <a:pPr marL="0" indent="0" algn="l" fontAlgn="base">
              <a:lnSpc>
                <a:spcPct val="100000"/>
              </a:lnSpc>
              <a:buNone/>
            </a:pPr>
            <a:r>
              <a:rPr lang="en-US" sz="2400" dirty="0">
                <a:solidFill>
                  <a:schemeClr val="bg1"/>
                </a:solidFill>
                <a:latin typeface="Gotham Medium" pitchFamily="50" charset="0"/>
              </a:rPr>
              <a:t>In a Meta-analysis of 10 Studies on detachment. Interventions targeting primary appraisal processes are effective in reducing job-stressors. </a:t>
            </a:r>
          </a:p>
          <a:p>
            <a:pPr marL="0" indent="0" algn="l" fontAlgn="base">
              <a:lnSpc>
                <a:spcPct val="100000"/>
              </a:lnSpc>
              <a:buNone/>
            </a:pPr>
            <a:r>
              <a:rPr lang="en-US" sz="2400" dirty="0">
                <a:solidFill>
                  <a:schemeClr val="bg1"/>
                </a:solidFill>
                <a:latin typeface="Gotham Medium" pitchFamily="50" charset="0"/>
              </a:rPr>
              <a:t>Suggested interventions reveal a positive effect on detachment from work (Cohen's d. =0.36, p&lt;.001).</a:t>
            </a:r>
          </a:p>
          <a:p>
            <a:pPr marL="0" indent="0" algn="l" fontAlgn="base">
              <a:lnSpc>
                <a:spcPct val="100000"/>
              </a:lnSpc>
              <a:buNone/>
            </a:pPr>
            <a:r>
              <a:rPr lang="en-US" sz="2400" dirty="0">
                <a:solidFill>
                  <a:schemeClr val="bg1"/>
                </a:solidFill>
                <a:latin typeface="Gotham Medium" pitchFamily="50" charset="0"/>
              </a:rPr>
              <a:t>Among the interventions studied these were the most effective: </a:t>
            </a:r>
          </a:p>
          <a:p>
            <a:pPr lvl="1" fontAlgn="base">
              <a:lnSpc>
                <a:spcPct val="100000"/>
              </a:lnSpc>
              <a:buFont typeface="Courier New" panose="02070309020205020404" pitchFamily="49" charset="0"/>
              <a:buChar char="o"/>
            </a:pPr>
            <a:r>
              <a:rPr lang="en-US" sz="2000" dirty="0">
                <a:solidFill>
                  <a:schemeClr val="bg1"/>
                </a:solidFill>
                <a:latin typeface="Gotham Medium" pitchFamily="50" charset="0"/>
              </a:rPr>
              <a:t>Boundary management (d=0.65, p &lt; .001)</a:t>
            </a:r>
          </a:p>
          <a:p>
            <a:pPr lvl="1" fontAlgn="base">
              <a:lnSpc>
                <a:spcPct val="100000"/>
              </a:lnSpc>
              <a:buFont typeface="Courier New" panose="02070309020205020404" pitchFamily="49" charset="0"/>
              <a:buChar char="o"/>
            </a:pPr>
            <a:r>
              <a:rPr lang="en-US" sz="2000" dirty="0">
                <a:solidFill>
                  <a:schemeClr val="bg1"/>
                </a:solidFill>
                <a:latin typeface="Gotham Medium" pitchFamily="50" charset="0"/>
              </a:rPr>
              <a:t>Emotion regulation (d=0.48, p &lt; .001) </a:t>
            </a:r>
          </a:p>
          <a:p>
            <a:pPr lvl="1" fontAlgn="base">
              <a:lnSpc>
                <a:spcPct val="100000"/>
              </a:lnSpc>
              <a:buFont typeface="Courier New" panose="02070309020205020404" pitchFamily="49" charset="0"/>
              <a:buChar char="o"/>
            </a:pPr>
            <a:r>
              <a:rPr lang="en-US" sz="2000" dirty="0">
                <a:solidFill>
                  <a:schemeClr val="bg1"/>
                </a:solidFill>
                <a:latin typeface="Gotham Medium" pitchFamily="50" charset="0"/>
              </a:rPr>
              <a:t>Sleep improvement strategies (d=0.88, p &lt; .001) </a:t>
            </a:r>
          </a:p>
          <a:p>
            <a:pPr marL="0" indent="0" algn="l" fontAlgn="base">
              <a:lnSpc>
                <a:spcPct val="100000"/>
              </a:lnSpc>
              <a:buNone/>
            </a:pPr>
            <a:r>
              <a:rPr lang="en-US" sz="2400" dirty="0">
                <a:solidFill>
                  <a:schemeClr val="bg1"/>
                </a:solidFill>
                <a:latin typeface="Gotham Medium" pitchFamily="50" charset="0"/>
              </a:rPr>
              <a:t>These interventions also yielded significant results:</a:t>
            </a:r>
          </a:p>
          <a:p>
            <a:pPr lvl="1" fontAlgn="base">
              <a:lnSpc>
                <a:spcPct val="100000"/>
              </a:lnSpc>
              <a:buFont typeface="Courier New" panose="02070309020205020404" pitchFamily="49" charset="0"/>
              <a:buChar char="o"/>
            </a:pPr>
            <a:r>
              <a:rPr lang="en-US" sz="2000" dirty="0">
                <a:solidFill>
                  <a:schemeClr val="bg1"/>
                </a:solidFill>
                <a:latin typeface="Gotham Medium" pitchFamily="50" charset="0"/>
              </a:rPr>
              <a:t>Mindfulness (d=0.46, p &lt; .001) </a:t>
            </a:r>
          </a:p>
          <a:p>
            <a:pPr lvl="1" fontAlgn="base">
              <a:lnSpc>
                <a:spcPct val="100000"/>
              </a:lnSpc>
              <a:buFont typeface="Courier New" panose="02070309020205020404" pitchFamily="49" charset="0"/>
              <a:buChar char="o"/>
            </a:pPr>
            <a:r>
              <a:rPr lang="en-US" sz="2000" dirty="0">
                <a:solidFill>
                  <a:schemeClr val="bg1"/>
                </a:solidFill>
                <a:latin typeface="Gotham Medium" pitchFamily="50" charset="0"/>
              </a:rPr>
              <a:t>Problem-focused coping (d=0.38, p = .001)</a:t>
            </a:r>
          </a:p>
          <a:p>
            <a:pPr lvl="1" fontAlgn="base">
              <a:lnSpc>
                <a:spcPct val="100000"/>
              </a:lnSpc>
              <a:buFont typeface="Courier New" panose="02070309020205020404" pitchFamily="49" charset="0"/>
              <a:buChar char="o"/>
            </a:pPr>
            <a:r>
              <a:rPr lang="en-US" sz="2000" dirty="0">
                <a:solidFill>
                  <a:schemeClr val="bg1"/>
                </a:solidFill>
                <a:latin typeface="Gotham Medium" pitchFamily="50" charset="0"/>
              </a:rPr>
              <a:t>Engagement in recovery activities (d=0.39, p &lt; .001) </a:t>
            </a:r>
            <a:endParaRPr lang="en-US" sz="1600" dirty="0">
              <a:solidFill>
                <a:schemeClr val="bg1"/>
              </a:solidFill>
              <a:latin typeface="Gotham Medium" pitchFamily="50" charset="0"/>
            </a:endParaRPr>
          </a:p>
        </p:txBody>
      </p:sp>
      <p:sp>
        <p:nvSpPr>
          <p:cNvPr id="3" name="Footer Placeholder 7">
            <a:extLst>
              <a:ext uri="{FF2B5EF4-FFF2-40B4-BE49-F238E27FC236}">
                <a16:creationId xmlns:a16="http://schemas.microsoft.com/office/drawing/2014/main" id="{4EDB5A28-C797-C3FD-542D-E40A7F2D23D9}"/>
              </a:ext>
            </a:extLst>
          </p:cNvPr>
          <p:cNvSpPr>
            <a:spLocks noGrp="1"/>
          </p:cNvSpPr>
          <p:nvPr>
            <p:ph type="ftr" sz="quarter" idx="11"/>
          </p:nvPr>
        </p:nvSpPr>
        <p:spPr>
          <a:xfrm>
            <a:off x="4552949" y="6432278"/>
            <a:ext cx="3086100" cy="365125"/>
          </a:xfrm>
        </p:spPr>
        <p:txBody>
          <a:bodyPr/>
          <a:lstStyle/>
          <a:p>
            <a:r>
              <a:rPr lang="en-US" dirty="0">
                <a:solidFill>
                  <a:schemeClr val="bg1"/>
                </a:solidFill>
              </a:rPr>
              <a:t>© University of Central Florida</a:t>
            </a:r>
          </a:p>
        </p:txBody>
      </p:sp>
      <p:pic>
        <p:nvPicPr>
          <p:cNvPr id="7" name="Picture 6">
            <a:extLst>
              <a:ext uri="{FF2B5EF4-FFF2-40B4-BE49-F238E27FC236}">
                <a16:creationId xmlns:a16="http://schemas.microsoft.com/office/drawing/2014/main" id="{80679D20-C8CA-917E-9333-F473131D2645}"/>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698314" y="2216311"/>
            <a:ext cx="1336831" cy="1364114"/>
          </a:xfrm>
          <a:prstGeom prst="rect">
            <a:avLst/>
          </a:prstGeom>
        </p:spPr>
      </p:pic>
      <p:pic>
        <p:nvPicPr>
          <p:cNvPr id="8" name="Picture 7">
            <a:extLst>
              <a:ext uri="{FF2B5EF4-FFF2-40B4-BE49-F238E27FC236}">
                <a16:creationId xmlns:a16="http://schemas.microsoft.com/office/drawing/2014/main" id="{A48FB9B8-57AC-A36A-9EC4-35D6C6D5F640}"/>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327755" y="3750809"/>
            <a:ext cx="1728489" cy="1763765"/>
          </a:xfrm>
          <a:prstGeom prst="rect">
            <a:avLst/>
          </a:prstGeom>
        </p:spPr>
      </p:pic>
      <p:pic>
        <p:nvPicPr>
          <p:cNvPr id="9" name="Picture 8">
            <a:extLst>
              <a:ext uri="{FF2B5EF4-FFF2-40B4-BE49-F238E27FC236}">
                <a16:creationId xmlns:a16="http://schemas.microsoft.com/office/drawing/2014/main" id="{8887C2AD-5148-69CC-B8C0-8340CB0C63B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698314" y="5593758"/>
            <a:ext cx="1123835" cy="1146771"/>
          </a:xfrm>
          <a:prstGeom prst="rect">
            <a:avLst/>
          </a:prstGeom>
        </p:spPr>
      </p:pic>
      <p:pic>
        <p:nvPicPr>
          <p:cNvPr id="10" name="Picture 9">
            <a:extLst>
              <a:ext uri="{FF2B5EF4-FFF2-40B4-BE49-F238E27FC236}">
                <a16:creationId xmlns:a16="http://schemas.microsoft.com/office/drawing/2014/main" id="{8D9E0C17-099E-A8C8-986A-3CDBF026B40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251540" y="117471"/>
            <a:ext cx="1728489" cy="1763765"/>
          </a:xfrm>
          <a:prstGeom prst="rect">
            <a:avLst/>
          </a:prstGeom>
        </p:spPr>
      </p:pic>
      <p:pic>
        <p:nvPicPr>
          <p:cNvPr id="11" name="Picture 10">
            <a:extLst>
              <a:ext uri="{FF2B5EF4-FFF2-40B4-BE49-F238E27FC236}">
                <a16:creationId xmlns:a16="http://schemas.microsoft.com/office/drawing/2014/main" id="{033B9905-2C74-468D-1254-716B20DDE8E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98430" y="4867425"/>
            <a:ext cx="2510104" cy="2561332"/>
          </a:xfrm>
          <a:prstGeom prst="rect">
            <a:avLst/>
          </a:prstGeom>
        </p:spPr>
      </p:pic>
      <p:pic>
        <p:nvPicPr>
          <p:cNvPr id="12" name="Picture 11">
            <a:extLst>
              <a:ext uri="{FF2B5EF4-FFF2-40B4-BE49-F238E27FC236}">
                <a16:creationId xmlns:a16="http://schemas.microsoft.com/office/drawing/2014/main" id="{D040CF6A-A8BA-F8A8-7967-4BB650F365C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24637" y="1625336"/>
            <a:ext cx="1401029" cy="1429622"/>
          </a:xfrm>
          <a:prstGeom prst="rect">
            <a:avLst/>
          </a:prstGeom>
        </p:spPr>
      </p:pic>
      <p:pic>
        <p:nvPicPr>
          <p:cNvPr id="13" name="Picture 12">
            <a:extLst>
              <a:ext uri="{FF2B5EF4-FFF2-40B4-BE49-F238E27FC236}">
                <a16:creationId xmlns:a16="http://schemas.microsoft.com/office/drawing/2014/main" id="{CCFA368E-4DF5-FB68-41FA-7089C592FDD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75185" y="3387806"/>
            <a:ext cx="1123835" cy="1146771"/>
          </a:xfrm>
          <a:prstGeom prst="rect">
            <a:avLst/>
          </a:prstGeom>
        </p:spPr>
      </p:pic>
      <p:pic>
        <p:nvPicPr>
          <p:cNvPr id="14" name="Picture 13">
            <a:extLst>
              <a:ext uri="{FF2B5EF4-FFF2-40B4-BE49-F238E27FC236}">
                <a16:creationId xmlns:a16="http://schemas.microsoft.com/office/drawing/2014/main" id="{0521FB1B-B8CA-7748-5E79-CFB48E1498D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6800" y="47602"/>
            <a:ext cx="1123835" cy="1146771"/>
          </a:xfrm>
          <a:prstGeom prst="rect">
            <a:avLst/>
          </a:prstGeom>
        </p:spPr>
      </p:pic>
    </p:spTree>
    <p:extLst>
      <p:ext uri="{BB962C8B-B14F-4D97-AF65-F5344CB8AC3E}">
        <p14:creationId xmlns:p14="http://schemas.microsoft.com/office/powerpoint/2010/main" val="129129510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7E1CC649-14EA-6661-1AB6-19751F29B0F1}"/>
              </a:ext>
            </a:extLst>
          </p:cNvPr>
          <p:cNvPicPr>
            <a:picLocks noChangeAspect="1"/>
          </p:cNvPicPr>
          <p:nvPr/>
        </p:nvPicPr>
        <p:blipFill rotWithShape="1">
          <a:blip r:embed="rId3">
            <a:extLst>
              <a:ext uri="{28A0092B-C50C-407E-A947-70E740481C1C}">
                <a14:useLocalDpi xmlns:a14="http://schemas.microsoft.com/office/drawing/2010/main" val="0"/>
              </a:ext>
            </a:extLst>
          </a:blip>
          <a:srcRect l="56381"/>
          <a:stretch/>
        </p:blipFill>
        <p:spPr>
          <a:xfrm>
            <a:off x="0" y="-88899"/>
            <a:ext cx="2921000" cy="6984114"/>
          </a:xfrm>
          <a:prstGeom prst="rect">
            <a:avLst/>
          </a:prstGeom>
        </p:spPr>
      </p:pic>
      <p:sp>
        <p:nvSpPr>
          <p:cNvPr id="2" name="Title 1">
            <a:extLst>
              <a:ext uri="{FF2B5EF4-FFF2-40B4-BE49-F238E27FC236}">
                <a16:creationId xmlns:a16="http://schemas.microsoft.com/office/drawing/2014/main" id="{167FC240-EA80-D602-2CE3-0735A7A3A7F4}"/>
              </a:ext>
            </a:extLst>
          </p:cNvPr>
          <p:cNvSpPr>
            <a:spLocks noGrp="1"/>
          </p:cNvSpPr>
          <p:nvPr>
            <p:ph type="title"/>
          </p:nvPr>
        </p:nvSpPr>
        <p:spPr>
          <a:xfrm rot="16200000">
            <a:off x="-930582" y="2931914"/>
            <a:ext cx="3724037" cy="994172"/>
          </a:xfrm>
        </p:spPr>
        <p:txBody>
          <a:bodyPr>
            <a:noAutofit/>
          </a:bodyPr>
          <a:lstStyle/>
          <a:p>
            <a:pPr algn="ctr"/>
            <a:r>
              <a:rPr lang="en-US" sz="3000" dirty="0" err="1">
                <a:latin typeface="Gotham Bold" pitchFamily="50" charset="0"/>
              </a:rPr>
              <a:t>Sonnentag</a:t>
            </a:r>
            <a:r>
              <a:rPr lang="en-US" sz="3000" dirty="0">
                <a:latin typeface="Gotham Bold" pitchFamily="50" charset="0"/>
              </a:rPr>
              <a:t>, et al., 2010.</a:t>
            </a:r>
          </a:p>
        </p:txBody>
      </p:sp>
      <p:sp>
        <p:nvSpPr>
          <p:cNvPr id="4" name="Content Placeholder 3">
            <a:extLst>
              <a:ext uri="{FF2B5EF4-FFF2-40B4-BE49-F238E27FC236}">
                <a16:creationId xmlns:a16="http://schemas.microsoft.com/office/drawing/2014/main" id="{932184D3-4D8B-3FD3-B46A-512F5B4CA80D}"/>
              </a:ext>
            </a:extLst>
          </p:cNvPr>
          <p:cNvSpPr>
            <a:spLocks noGrp="1"/>
          </p:cNvSpPr>
          <p:nvPr>
            <p:ph sz="half" idx="2"/>
          </p:nvPr>
        </p:nvSpPr>
        <p:spPr>
          <a:xfrm>
            <a:off x="3672589" y="2377089"/>
            <a:ext cx="7130023" cy="1599927"/>
          </a:xfrm>
        </p:spPr>
        <p:txBody>
          <a:bodyPr>
            <a:noAutofit/>
          </a:bodyPr>
          <a:lstStyle/>
          <a:p>
            <a:pPr marL="0" indent="0" algn="ctr">
              <a:lnSpc>
                <a:spcPct val="100000"/>
              </a:lnSpc>
              <a:buNone/>
            </a:pPr>
            <a:r>
              <a:rPr lang="en-US" sz="2400" dirty="0">
                <a:solidFill>
                  <a:srgbClr val="000000"/>
                </a:solidFill>
                <a:latin typeface="Gotham Medium" pitchFamily="50" charset="0"/>
              </a:rPr>
              <a:t>Psychological detachment decreases stress and psychosomatic complaints.</a:t>
            </a:r>
          </a:p>
        </p:txBody>
      </p:sp>
      <p:sp>
        <p:nvSpPr>
          <p:cNvPr id="3" name="Footer Placeholder 7">
            <a:extLst>
              <a:ext uri="{FF2B5EF4-FFF2-40B4-BE49-F238E27FC236}">
                <a16:creationId xmlns:a16="http://schemas.microsoft.com/office/drawing/2014/main" id="{4EDB5A28-C797-C3FD-542D-E40A7F2D23D9}"/>
              </a:ext>
            </a:extLst>
          </p:cNvPr>
          <p:cNvSpPr>
            <a:spLocks noGrp="1"/>
          </p:cNvSpPr>
          <p:nvPr>
            <p:ph type="ftr" sz="quarter" idx="11"/>
          </p:nvPr>
        </p:nvSpPr>
        <p:spPr>
          <a:xfrm>
            <a:off x="4552950" y="6356352"/>
            <a:ext cx="3086100" cy="365125"/>
          </a:xfrm>
        </p:spPr>
        <p:txBody>
          <a:bodyPr/>
          <a:lstStyle/>
          <a:p>
            <a:r>
              <a:rPr lang="en-US"/>
              <a:t>© University of Central Florida</a:t>
            </a:r>
          </a:p>
        </p:txBody>
      </p:sp>
      <p:sp>
        <p:nvSpPr>
          <p:cNvPr id="5" name="Title 1">
            <a:extLst>
              <a:ext uri="{FF2B5EF4-FFF2-40B4-BE49-F238E27FC236}">
                <a16:creationId xmlns:a16="http://schemas.microsoft.com/office/drawing/2014/main" id="{9D12D502-A002-85FE-7C40-C16F8827FEDE}"/>
              </a:ext>
            </a:extLst>
          </p:cNvPr>
          <p:cNvSpPr txBox="1">
            <a:spLocks/>
          </p:cNvSpPr>
          <p:nvPr/>
        </p:nvSpPr>
        <p:spPr>
          <a:xfrm>
            <a:off x="3991032" y="1426782"/>
            <a:ext cx="6442510" cy="994172"/>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3600" dirty="0">
                <a:latin typeface="Gotham Bold" pitchFamily="50" charset="0"/>
              </a:rPr>
              <a:t>Article Summary:</a:t>
            </a:r>
          </a:p>
        </p:txBody>
      </p:sp>
      <p:pic>
        <p:nvPicPr>
          <p:cNvPr id="7" name="Picture 6">
            <a:extLst>
              <a:ext uri="{FF2B5EF4-FFF2-40B4-BE49-F238E27FC236}">
                <a16:creationId xmlns:a16="http://schemas.microsoft.com/office/drawing/2014/main" id="{80679D20-C8CA-917E-9333-F473131D2645}"/>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310824" y="4325014"/>
            <a:ext cx="1336831" cy="1364114"/>
          </a:xfrm>
          <a:prstGeom prst="rect">
            <a:avLst/>
          </a:prstGeom>
        </p:spPr>
      </p:pic>
      <p:pic>
        <p:nvPicPr>
          <p:cNvPr id="8" name="Picture 7">
            <a:extLst>
              <a:ext uri="{FF2B5EF4-FFF2-40B4-BE49-F238E27FC236}">
                <a16:creationId xmlns:a16="http://schemas.microsoft.com/office/drawing/2014/main" id="{A48FB9B8-57AC-A36A-9EC4-35D6C6D5F640}"/>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634255" y="5903461"/>
            <a:ext cx="1728489" cy="1763765"/>
          </a:xfrm>
          <a:prstGeom prst="rect">
            <a:avLst/>
          </a:prstGeom>
        </p:spPr>
      </p:pic>
      <p:pic>
        <p:nvPicPr>
          <p:cNvPr id="9" name="Picture 8">
            <a:extLst>
              <a:ext uri="{FF2B5EF4-FFF2-40B4-BE49-F238E27FC236}">
                <a16:creationId xmlns:a16="http://schemas.microsoft.com/office/drawing/2014/main" id="{8887C2AD-5148-69CC-B8C0-8340CB0C63BD}"/>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642860" y="5574705"/>
            <a:ext cx="1123835" cy="1146771"/>
          </a:xfrm>
          <a:prstGeom prst="rect">
            <a:avLst/>
          </a:prstGeom>
        </p:spPr>
      </p:pic>
      <p:pic>
        <p:nvPicPr>
          <p:cNvPr id="10" name="Picture 9">
            <a:extLst>
              <a:ext uri="{FF2B5EF4-FFF2-40B4-BE49-F238E27FC236}">
                <a16:creationId xmlns:a16="http://schemas.microsoft.com/office/drawing/2014/main" id="{8D9E0C17-099E-A8C8-986A-3CDBF026B40A}"/>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9074124" y="72656"/>
            <a:ext cx="1728489" cy="1763765"/>
          </a:xfrm>
          <a:prstGeom prst="rect">
            <a:avLst/>
          </a:prstGeom>
        </p:spPr>
      </p:pic>
      <p:pic>
        <p:nvPicPr>
          <p:cNvPr id="11" name="Picture 10">
            <a:extLst>
              <a:ext uri="{FF2B5EF4-FFF2-40B4-BE49-F238E27FC236}">
                <a16:creationId xmlns:a16="http://schemas.microsoft.com/office/drawing/2014/main" id="{033B9905-2C74-468D-1254-716B20DDE8E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622058" y="-1144143"/>
            <a:ext cx="2510104" cy="2561332"/>
          </a:xfrm>
          <a:prstGeom prst="rect">
            <a:avLst/>
          </a:prstGeom>
        </p:spPr>
      </p:pic>
      <p:pic>
        <p:nvPicPr>
          <p:cNvPr id="12" name="Picture 11">
            <a:extLst>
              <a:ext uri="{FF2B5EF4-FFF2-40B4-BE49-F238E27FC236}">
                <a16:creationId xmlns:a16="http://schemas.microsoft.com/office/drawing/2014/main" id="{D040CF6A-A8BA-F8A8-7967-4BB650F365C6}"/>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861363" y="4775149"/>
            <a:ext cx="1728489" cy="1763765"/>
          </a:xfrm>
          <a:prstGeom prst="rect">
            <a:avLst/>
          </a:prstGeom>
        </p:spPr>
      </p:pic>
      <p:pic>
        <p:nvPicPr>
          <p:cNvPr id="13" name="Picture 12">
            <a:extLst>
              <a:ext uri="{FF2B5EF4-FFF2-40B4-BE49-F238E27FC236}">
                <a16:creationId xmlns:a16="http://schemas.microsoft.com/office/drawing/2014/main" id="{CCFA368E-4DF5-FB68-41FA-7089C592FDD4}"/>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388420" y="5007071"/>
            <a:ext cx="1123835" cy="1146771"/>
          </a:xfrm>
          <a:prstGeom prst="rect">
            <a:avLst/>
          </a:prstGeom>
        </p:spPr>
      </p:pic>
      <p:pic>
        <p:nvPicPr>
          <p:cNvPr id="14" name="Picture 13">
            <a:extLst>
              <a:ext uri="{FF2B5EF4-FFF2-40B4-BE49-F238E27FC236}">
                <a16:creationId xmlns:a16="http://schemas.microsoft.com/office/drawing/2014/main" id="{0521FB1B-B8CA-7748-5E79-CFB48E1498D7}"/>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991032" y="432185"/>
            <a:ext cx="1123835" cy="1146771"/>
          </a:xfrm>
          <a:prstGeom prst="rect">
            <a:avLst/>
          </a:prstGeom>
        </p:spPr>
      </p:pic>
    </p:spTree>
    <p:extLst>
      <p:ext uri="{BB962C8B-B14F-4D97-AF65-F5344CB8AC3E}">
        <p14:creationId xmlns:p14="http://schemas.microsoft.com/office/powerpoint/2010/main" val="35727008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TaxCatchAll xmlns="304611c7-b834-4876-a5e6-7499996ddc78" xsi:nil="true"/>
    <Number xmlns="5e3f80e7-3e98-481c-af15-c8743e5934b5" xsi:nil="true"/>
    <lcf76f155ced4ddcb4097134ff3c332f xmlns="5e3f80e7-3e98-481c-af15-c8743e5934b5">
      <Terms xmlns="http://schemas.microsoft.com/office/infopath/2007/PartnerControls"/>
    </lcf76f155ced4ddcb4097134ff3c332f>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4B1BD77A659F3D4690DAB5EFAEECA05C" ma:contentTypeVersion="18" ma:contentTypeDescription="Create a new document." ma:contentTypeScope="" ma:versionID="6a6eae1a492bad0c786c8cf4577b03e3">
  <xsd:schema xmlns:xsd="http://www.w3.org/2001/XMLSchema" xmlns:xs="http://www.w3.org/2001/XMLSchema" xmlns:p="http://schemas.microsoft.com/office/2006/metadata/properties" xmlns:ns2="5e3f80e7-3e98-481c-af15-c8743e5934b5" xmlns:ns3="304611c7-b834-4876-a5e6-7499996ddc78" targetNamespace="http://schemas.microsoft.com/office/2006/metadata/properties" ma:root="true" ma:fieldsID="bda20e6cb9dce9580b955bff9826aba6" ns2:_="" ns3:_="">
    <xsd:import namespace="5e3f80e7-3e98-481c-af15-c8743e5934b5"/>
    <xsd:import namespace="304611c7-b834-4876-a5e6-7499996ddc78"/>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3:SharedWithUsers" minOccurs="0"/>
                <xsd:element ref="ns3:SharedWithDetails" minOccurs="0"/>
                <xsd:element ref="ns2:MediaServiceAutoTags" minOccurs="0"/>
                <xsd:element ref="ns2:MediaServiceOCR" minOccurs="0"/>
                <xsd:element ref="ns2:MediaServiceGenerationTime" minOccurs="0"/>
                <xsd:element ref="ns2:MediaServiceEventHashCode" minOccurs="0"/>
                <xsd:element ref="ns2:lcf76f155ced4ddcb4097134ff3c332f" minOccurs="0"/>
                <xsd:element ref="ns3:TaxCatchAll" minOccurs="0"/>
                <xsd:element ref="ns2:MediaServiceDateTaken" minOccurs="0"/>
                <xsd:element ref="ns2:Number" minOccurs="0"/>
                <xsd:element ref="ns2:MediaLengthInSeconds" minOccurs="0"/>
                <xsd:element ref="ns2:MediaServiceLocation" minOccurs="0"/>
                <xsd:element ref="ns2: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e3f80e7-3e98-481c-af15-c8743e5934b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4" nillable="true" ma:displayName="Tags" ma:internalName="MediaServiceAutoTags"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lcf76f155ced4ddcb4097134ff3c332f" ma:index="19" nillable="true" ma:taxonomy="true" ma:internalName="lcf76f155ced4ddcb4097134ff3c332f" ma:taxonomyFieldName="MediaServiceImageTags" ma:displayName="Image Tags" ma:readOnly="false" ma:fieldId="{5cf76f15-5ced-4ddc-b409-7134ff3c332f}" ma:taxonomyMulti="true" ma:sspId="ed757968-b5e0-43bf-af52-13bc706514c3" ma:termSetId="09814cd3-568e-fe90-9814-8d621ff8fb84" ma:anchorId="fba54fb3-c3e1-fe81-a776-ca4b69148c4d" ma:open="true" ma:isKeyword="false">
      <xsd:complexType>
        <xsd:sequence>
          <xsd:element ref="pc:Terms" minOccurs="0" maxOccurs="1"/>
        </xsd:sequence>
      </xsd:complexType>
    </xsd:element>
    <xsd:element name="MediaServiceDateTaken" ma:index="21" nillable="true" ma:displayName="MediaServiceDateTaken" ma:hidden="true" ma:internalName="MediaServiceDateTaken" ma:readOnly="true">
      <xsd:simpleType>
        <xsd:restriction base="dms:Text"/>
      </xsd:simpleType>
    </xsd:element>
    <xsd:element name="Number" ma:index="22" nillable="true" ma:displayName="Number" ma:format="Dropdown" ma:internalName="Number" ma:percentage="FALSE">
      <xsd:simpleType>
        <xsd:restriction base="dms:Number"/>
      </xsd:simpleType>
    </xsd:element>
    <xsd:element name="MediaLengthInSeconds" ma:index="23" nillable="true" ma:displayName="MediaLengthInSeconds" ma:hidden="true" ma:internalName="MediaLengthInSeconds" ma:readOnly="true">
      <xsd:simpleType>
        <xsd:restriction base="dms:Unknown"/>
      </xsd:simpleType>
    </xsd:element>
    <xsd:element name="MediaServiceLocation" ma:index="24" nillable="true" ma:displayName="Location" ma:indexed="true" ma:internalName="MediaServiceLocation" ma:readOnly="true">
      <xsd:simpleType>
        <xsd:restriction base="dms:Text"/>
      </xsd:simpleType>
    </xsd:element>
    <xsd:element name="MediaServiceObjectDetectorVersions" ma:index="25" nillable="true" ma:displayName="MediaServiceObjectDetectorVersions" ma:hidden="true" ma:indexed="true" ma:internalName="MediaServiceObjectDetectorVersion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304611c7-b834-4876-a5e6-7499996ddc78"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element name="TaxCatchAll" ma:index="20" nillable="true" ma:displayName="Taxonomy Catch All Column" ma:hidden="true" ma:list="{9fcb05b3-adcd-4dad-b11d-9be55efcd715}" ma:internalName="TaxCatchAll" ma:showField="CatchAllData" ma:web="304611c7-b834-4876-a5e6-7499996ddc78">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027D957D-7D13-4D39-AD2B-D6B24368BA01}">
  <ds:schemaRefs>
    <ds:schemaRef ds:uri="http://schemas.microsoft.com/sharepoint/v3/contenttype/forms"/>
  </ds:schemaRefs>
</ds:datastoreItem>
</file>

<file path=customXml/itemProps2.xml><?xml version="1.0" encoding="utf-8"?>
<ds:datastoreItem xmlns:ds="http://schemas.openxmlformats.org/officeDocument/2006/customXml" ds:itemID="{495B5778-60BE-4403-BD4C-9058F2B46EE6}">
  <ds:schemaRefs>
    <ds:schemaRef ds:uri="http://purl.org/dc/dcmitype/"/>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purl.org/dc/terms/"/>
    <ds:schemaRef ds:uri="http://purl.org/dc/elements/1.1/"/>
    <ds:schemaRef ds:uri="304611c7-b834-4876-a5e6-7499996ddc78"/>
    <ds:schemaRef ds:uri="5e3f80e7-3e98-481c-af15-c8743e5934b5"/>
    <ds:schemaRef ds:uri="http://www.w3.org/XML/1998/namespace"/>
  </ds:schemaRefs>
</ds:datastoreItem>
</file>

<file path=customXml/itemProps3.xml><?xml version="1.0" encoding="utf-8"?>
<ds:datastoreItem xmlns:ds="http://schemas.openxmlformats.org/officeDocument/2006/customXml" ds:itemID="{31EC05B4-77C6-4DF3-AE64-DDC17185117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5e3f80e7-3e98-481c-af15-c8743e5934b5"/>
    <ds:schemaRef ds:uri="304611c7-b834-4876-a5e6-7499996ddc78"/>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26061</TotalTime>
  <Words>2420</Words>
  <Application>Microsoft Macintosh PowerPoint</Application>
  <PresentationFormat>Widescreen</PresentationFormat>
  <Paragraphs>200</Paragraphs>
  <Slides>22</Slides>
  <Notes>21</Notes>
  <HiddenSlides>0</HiddenSlides>
  <MMClips>1</MMClips>
  <ScaleCrop>false</ScaleCrop>
  <HeadingPairs>
    <vt:vector size="6" baseType="variant">
      <vt:variant>
        <vt:lpstr>Fonts Used</vt:lpstr>
      </vt:variant>
      <vt:variant>
        <vt:i4>12</vt:i4>
      </vt:variant>
      <vt:variant>
        <vt:lpstr>Theme</vt:lpstr>
      </vt:variant>
      <vt:variant>
        <vt:i4>1</vt:i4>
      </vt:variant>
      <vt:variant>
        <vt:lpstr>Slide Titles</vt:lpstr>
      </vt:variant>
      <vt:variant>
        <vt:i4>22</vt:i4>
      </vt:variant>
    </vt:vector>
  </HeadingPairs>
  <TitlesOfParts>
    <vt:vector size="35" baseType="lpstr">
      <vt:lpstr>Arial</vt:lpstr>
      <vt:lpstr>Calibri</vt:lpstr>
      <vt:lpstr>Calibri Light</vt:lpstr>
      <vt:lpstr>Courier New</vt:lpstr>
      <vt:lpstr>Gotham Black</vt:lpstr>
      <vt:lpstr>Gotham Bold</vt:lpstr>
      <vt:lpstr>Gotham Medium</vt:lpstr>
      <vt:lpstr>Gotham Thin</vt:lpstr>
      <vt:lpstr>GothamReg</vt:lpstr>
      <vt:lpstr>lato</vt:lpstr>
      <vt:lpstr>merriweather</vt:lpstr>
      <vt:lpstr>var(--font-family-head)</vt:lpstr>
      <vt:lpstr>Office Theme</vt:lpstr>
      <vt:lpstr>Renew My Mind: Psychological Detachment</vt:lpstr>
      <vt:lpstr>Important  Disclosures</vt:lpstr>
      <vt:lpstr>Are you signed  up to RenewU?</vt:lpstr>
      <vt:lpstr>Objectives</vt:lpstr>
      <vt:lpstr>What is Psychological Detachment?</vt:lpstr>
      <vt:lpstr>PowerPoint Presentation</vt:lpstr>
      <vt:lpstr>Karabinski, et al., 2021.</vt:lpstr>
      <vt:lpstr>Findings (Karabinski, et al., 2021.)</vt:lpstr>
      <vt:lpstr>Sonnentag, et al., 2010.</vt:lpstr>
      <vt:lpstr>Findings (Sonnentag, et al., 2010.)</vt:lpstr>
      <vt:lpstr>Mechanisms for the Health Effects of Psychological Detachment</vt:lpstr>
      <vt:lpstr>What are Psychological Detachment Practices?</vt:lpstr>
      <vt:lpstr>Strategies for Implementing  Psychological Detachment </vt:lpstr>
      <vt:lpstr>Strategies for  Boundary Management</vt:lpstr>
      <vt:lpstr>Psychological Detachment: Boundary Management Areas</vt:lpstr>
      <vt:lpstr>Boundary Management  Self-Assessment</vt:lpstr>
      <vt:lpstr>Small Group Discussion</vt:lpstr>
      <vt:lpstr>Conclusion</vt:lpstr>
      <vt:lpstr>References</vt:lpstr>
      <vt:lpstr>References</vt:lpstr>
      <vt:lpstr>Please Complete the Post-session Survey</vt:lpstr>
      <vt:lpstr>Disclosure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Renew My Mind: Template</dc:title>
  <dc:creator>Monica Bailey</dc:creator>
  <cp:lastModifiedBy>Karla Rosario</cp:lastModifiedBy>
  <cp:revision>61</cp:revision>
  <dcterms:created xsi:type="dcterms:W3CDTF">2023-07-29T19:26:57Z</dcterms:created>
  <dcterms:modified xsi:type="dcterms:W3CDTF">2024-01-11T01:28:59Z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0x0101004B1BD77A659F3D4690DAB5EFAEECA05C</vt:lpwstr>
  </property>
  <property fmtid="{D5CDD505-2E9C-101B-9397-08002B2CF9AE}" pid="3" name="MediaServiceImageTags">
    <vt:lpwstr/>
  </property>
</Properties>
</file>