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60" r:id="rId5"/>
    <p:sldId id="262" r:id="rId6"/>
    <p:sldId id="306" r:id="rId7"/>
    <p:sldId id="295" r:id="rId8"/>
    <p:sldId id="267" r:id="rId9"/>
    <p:sldId id="297" r:id="rId10"/>
    <p:sldId id="264" r:id="rId11"/>
    <p:sldId id="263" r:id="rId12"/>
    <p:sldId id="301" r:id="rId13"/>
    <p:sldId id="265" r:id="rId14"/>
    <p:sldId id="296" r:id="rId15"/>
    <p:sldId id="305" r:id="rId16"/>
    <p:sldId id="311"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F4000E-9C5D-0030-DECB-BD634CE036F8}" name="Monica Bailey" initials="MB" userId="S::mo803649@ucf.edu::074aace1-a02f-4b32-b10d-0f0d559392d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2EDEB1-B00A-D948-B42B-42D82AAF69C4}" v="18" dt="2023-11-28T00:56:51.446"/>
    <p1510:client id="{5E58B7D5-D8EB-4F44-91D0-75C22C7F8830}" v="2" dt="2023-12-04T14:31:28.3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59"/>
    <p:restoredTop sz="94583"/>
  </p:normalViewPr>
  <p:slideViewPr>
    <p:cSldViewPr snapToGrid="0">
      <p:cViewPr varScale="1">
        <p:scale>
          <a:sx n="112" d="100"/>
          <a:sy n="112" d="100"/>
        </p:scale>
        <p:origin x="4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a Rosario" userId="003cb3b7-bc10-4f02-a2b7-728ff5158fe3" providerId="ADAL" clId="{182EDEB1-B00A-D948-B42B-42D82AAF69C4}"/>
    <pc:docChg chg="undo custSel modSld">
      <pc:chgData name="Karla Rosario" userId="003cb3b7-bc10-4f02-a2b7-728ff5158fe3" providerId="ADAL" clId="{182EDEB1-B00A-D948-B42B-42D82AAF69C4}" dt="2023-11-28T00:56:51.446" v="13" actId="1076"/>
      <pc:docMkLst>
        <pc:docMk/>
      </pc:docMkLst>
      <pc:sldChg chg="addSp modSp mod">
        <pc:chgData name="Karla Rosario" userId="003cb3b7-bc10-4f02-a2b7-728ff5158fe3" providerId="ADAL" clId="{182EDEB1-B00A-D948-B42B-42D82AAF69C4}" dt="2023-11-28T00:55:12.202" v="7" actId="1076"/>
        <pc:sldMkLst>
          <pc:docMk/>
          <pc:sldMk cId="3375858740" sldId="306"/>
        </pc:sldMkLst>
        <pc:spChg chg="mod">
          <ac:chgData name="Karla Rosario" userId="003cb3b7-bc10-4f02-a2b7-728ff5158fe3" providerId="ADAL" clId="{182EDEB1-B00A-D948-B42B-42D82AAF69C4}" dt="2023-11-28T00:55:04.542" v="4" actId="1076"/>
          <ac:spMkLst>
            <pc:docMk/>
            <pc:sldMk cId="3375858740" sldId="306"/>
            <ac:spMk id="2" creationId="{D6740026-9AC6-78D1-9B01-F02833EDE829}"/>
          </ac:spMkLst>
        </pc:spChg>
        <pc:spChg chg="mod">
          <ac:chgData name="Karla Rosario" userId="003cb3b7-bc10-4f02-a2b7-728ff5158fe3" providerId="ADAL" clId="{182EDEB1-B00A-D948-B42B-42D82AAF69C4}" dt="2023-11-28T00:55:12.202" v="7" actId="1076"/>
          <ac:spMkLst>
            <pc:docMk/>
            <pc:sldMk cId="3375858740" sldId="306"/>
            <ac:spMk id="3" creationId="{1FA2D690-239E-B314-8AEE-C5F7FB076437}"/>
          </ac:spMkLst>
        </pc:spChg>
        <pc:spChg chg="mod">
          <ac:chgData name="Karla Rosario" userId="003cb3b7-bc10-4f02-a2b7-728ff5158fe3" providerId="ADAL" clId="{182EDEB1-B00A-D948-B42B-42D82AAF69C4}" dt="2023-11-28T00:55:07.573" v="6" actId="1076"/>
          <ac:spMkLst>
            <pc:docMk/>
            <pc:sldMk cId="3375858740" sldId="306"/>
            <ac:spMk id="4" creationId="{D08467D7-B9EB-BB53-FC9F-B73A16F4CBD3}"/>
          </ac:spMkLst>
        </pc:spChg>
        <pc:picChg chg="add mod">
          <ac:chgData name="Karla Rosario" userId="003cb3b7-bc10-4f02-a2b7-728ff5158fe3" providerId="ADAL" clId="{182EDEB1-B00A-D948-B42B-42D82AAF69C4}" dt="2023-11-28T00:54:58.121" v="3" actId="1076"/>
          <ac:picMkLst>
            <pc:docMk/>
            <pc:sldMk cId="3375858740" sldId="306"/>
            <ac:picMk id="8" creationId="{62328B7B-7177-5AE2-41F7-C9CA52644872}"/>
          </ac:picMkLst>
        </pc:picChg>
      </pc:sldChg>
      <pc:sldChg chg="addSp delSp modSp mod">
        <pc:chgData name="Karla Rosario" userId="003cb3b7-bc10-4f02-a2b7-728ff5158fe3" providerId="ADAL" clId="{182EDEB1-B00A-D948-B42B-42D82AAF69C4}" dt="2023-11-28T00:56:51.446" v="13" actId="1076"/>
        <pc:sldMkLst>
          <pc:docMk/>
          <pc:sldMk cId="143125660" sldId="311"/>
        </pc:sldMkLst>
        <pc:picChg chg="add mod">
          <ac:chgData name="Karla Rosario" userId="003cb3b7-bc10-4f02-a2b7-728ff5158fe3" providerId="ADAL" clId="{182EDEB1-B00A-D948-B42B-42D82AAF69C4}" dt="2023-11-28T00:56:51.446" v="13" actId="1076"/>
          <ac:picMkLst>
            <pc:docMk/>
            <pc:sldMk cId="143125660" sldId="311"/>
            <ac:picMk id="7" creationId="{454A190F-CC47-D710-D198-F72B7BABE05F}"/>
          </ac:picMkLst>
        </pc:picChg>
        <pc:picChg chg="del">
          <ac:chgData name="Karla Rosario" userId="003cb3b7-bc10-4f02-a2b7-728ff5158fe3" providerId="ADAL" clId="{182EDEB1-B00A-D948-B42B-42D82AAF69C4}" dt="2023-11-28T00:56:25.166" v="8" actId="478"/>
          <ac:picMkLst>
            <pc:docMk/>
            <pc:sldMk cId="143125660" sldId="311"/>
            <ac:picMk id="10" creationId="{5A9913CE-A4E1-C1BA-7BFF-5BA38E442539}"/>
          </ac:picMkLst>
        </pc:picChg>
      </pc:sldChg>
    </pc:docChg>
  </pc:docChgLst>
  <pc:docChgLst>
    <pc:chgData name="Monica Bailey" userId="ad2abb25b7193ebb" providerId="LiveId" clId="{FAB9B7C4-D8B1-4656-A3BF-1024024C009A}"/>
    <pc:docChg chg="modSld">
      <pc:chgData name="Monica Bailey" userId="ad2abb25b7193ebb" providerId="LiveId" clId="{FAB9B7C4-D8B1-4656-A3BF-1024024C009A}" dt="2023-09-06T21:18:51.915" v="1" actId="20577"/>
      <pc:docMkLst>
        <pc:docMk/>
      </pc:docMkLst>
      <pc:sldChg chg="modNotesTx">
        <pc:chgData name="Monica Bailey" userId="ad2abb25b7193ebb" providerId="LiveId" clId="{FAB9B7C4-D8B1-4656-A3BF-1024024C009A}" dt="2023-09-06T21:18:51.915" v="1" actId="20577"/>
        <pc:sldMkLst>
          <pc:docMk/>
          <pc:sldMk cId="243821082" sldId="301"/>
        </pc:sldMkLst>
      </pc:sldChg>
    </pc:docChg>
  </pc:docChgLst>
  <pc:docChgLst>
    <pc:chgData name="Monica Bailey" userId="S::mo803649@ucf.edu::074aace1-a02f-4b32-b10d-0f0d559392d2" providerId="AD" clId="Web-{5E58B7D5-D8EB-4F44-91D0-75C22C7F8830}"/>
    <pc:docChg chg="mod">
      <pc:chgData name="Monica Bailey" userId="S::mo803649@ucf.edu::074aace1-a02f-4b32-b10d-0f0d559392d2" providerId="AD" clId="Web-{5E58B7D5-D8EB-4F44-91D0-75C22C7F8830}" dt="2023-12-04T14:31:28.381" v="1"/>
      <pc:docMkLst>
        <pc:docMk/>
      </pc:docMkLst>
      <pc:sldChg chg="addCm">
        <pc:chgData name="Monica Bailey" userId="S::mo803649@ucf.edu::074aace1-a02f-4b32-b10d-0f0d559392d2" providerId="AD" clId="Web-{5E58B7D5-D8EB-4F44-91D0-75C22C7F8830}" dt="2023-12-04T14:31:28.381" v="1"/>
        <pc:sldMkLst>
          <pc:docMk/>
          <pc:sldMk cId="3375858740" sldId="306"/>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5E58B7D5-D8EB-4F44-91D0-75C22C7F8830}" dt="2023-12-04T14:31:28.381" v="1"/>
              <pc2:cmMkLst xmlns:pc2="http://schemas.microsoft.com/office/powerpoint/2019/9/main/command">
                <pc:docMk/>
                <pc:sldMk cId="3375858740" sldId="306"/>
                <pc2:cmMk id="{C5570A13-26A7-4090-B3D0-5A28AB2DF826}"/>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media.hypersites.com/clients/1235/filemanager/MHC/METs.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youtu.be/N2Rppkpbj0I"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a:t>
            </a:fld>
            <a:endParaRPr lang="en-US"/>
          </a:p>
        </p:txBody>
      </p:sp>
    </p:spTree>
    <p:extLst>
      <p:ext uri="{BB962C8B-B14F-4D97-AF65-F5344CB8AC3E}">
        <p14:creationId xmlns:p14="http://schemas.microsoft.com/office/powerpoint/2010/main" val="27922158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please show the disclosure after presentation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14</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By a show of hands determine if anyone needs to register and please allow 5-10 minutes at the beginning for participants to complete registration process if anyone is doing so.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Aerobic Exercise examples biking, jogging, walking</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Anaerobic exercise examples would be strength training  - weight lifting/training, HITT, sprinting</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4186421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These are general guidelines for maintaining a healthy lifestyle both mentally and physically and to decrease risk for cardiovascular disease (hypertension, diabetes, </a:t>
            </a:r>
            <a:r>
              <a:rPr lang="en-US" b="0" i="0" u="none" strike="noStrike" err="1">
                <a:solidFill>
                  <a:srgbClr val="000000"/>
                </a:solidFill>
                <a:effectLst/>
                <a:latin typeface="Calibri" panose="020F0502020204030204" pitchFamily="34" charset="0"/>
              </a:rPr>
              <a:t>etc</a:t>
            </a:r>
            <a:r>
              <a:rPr lang="en-US" b="0" i="0" u="none" strike="noStrike">
                <a:solidFill>
                  <a:srgbClr val="000000"/>
                </a:solidFill>
                <a:effectLst/>
                <a:latin typeface="Calibri" panose="020F0502020204030204" pitchFamily="34" charset="0"/>
              </a:rPr>
              <a:t>).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Moderate and/or Vigorous activity recommendations are a baseline suggestion from the American College of Sports Medicine.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Having a hard time determining the intensity level of your activity?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Is it moderate or vigorous? Use the “talk test” to find out.</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When you’re being active, just try talking:</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 If you’re breathing hard but can still have a conversation easily, it’s moderate intensity activity</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 If you can only say a few words before you have to take a breath, it’s vigorous intensity activity</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These are general guidelines specific activity will vary by person.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A resource for additional activities in each category: </a:t>
            </a:r>
            <a:r>
              <a:rPr lang="en-US" b="0" i="0" u="sng" strike="noStrike">
                <a:solidFill>
                  <a:srgbClr val="0563C1"/>
                </a:solidFill>
                <a:effectLst/>
                <a:latin typeface="Calibri" panose="020F0502020204030204" pitchFamily="34" charset="0"/>
                <a:hlinkClick r:id="rId3"/>
              </a:rPr>
              <a:t>https://media.hypersites.com/clients/1235/filemanager/MHC/METs.pdf</a:t>
            </a:r>
            <a:r>
              <a:rPr lang="en-US" b="0" i="0" u="none" strike="noStrike">
                <a:solidFill>
                  <a:srgbClr val="000000"/>
                </a:solidFill>
                <a:effectLst/>
                <a:latin typeface="Calibri" panose="020F0502020204030204" pitchFamily="34" charset="0"/>
              </a:rPr>
              <a:t> </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7</a:t>
            </a:fld>
            <a:endParaRPr lang="en-US"/>
          </a:p>
        </p:txBody>
      </p:sp>
    </p:spTree>
    <p:extLst>
      <p:ext uri="{BB962C8B-B14F-4D97-AF65-F5344CB8AC3E}">
        <p14:creationId xmlns:p14="http://schemas.microsoft.com/office/powerpoint/2010/main" val="2465769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After watching the instructional video, recommend doing this first for resting heart rate to determine baseline resting heart rate. Then have participants do an activity and follow it up with finding their heart rate. Using the Heart Rate Zone formula participants can see which zone the activity put their heart rate into.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Link to video: </a:t>
            </a:r>
            <a:r>
              <a:rPr lang="en-US" b="0" i="0" u="sng" strike="noStrike">
                <a:solidFill>
                  <a:srgbClr val="0563C1"/>
                </a:solidFill>
                <a:effectLst/>
                <a:latin typeface="Calibri" panose="020F0502020204030204" pitchFamily="34" charset="0"/>
                <a:hlinkClick r:id="rId3"/>
              </a:rPr>
              <a:t>https://youtu.be/N2Rppkpbj0I</a:t>
            </a:r>
            <a:r>
              <a:rPr lang="en-US" b="0" i="0" u="none" strike="noStrike">
                <a:solidFill>
                  <a:srgbClr val="000000"/>
                </a:solidFill>
                <a:effectLst/>
                <a:latin typeface="Calibri" panose="020F0502020204030204" pitchFamily="34" charset="0"/>
              </a:rPr>
              <a:t> </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8</a:t>
            </a:fld>
            <a:endParaRPr lang="en-US"/>
          </a:p>
        </p:txBody>
      </p:sp>
    </p:spTree>
    <p:extLst>
      <p:ext uri="{BB962C8B-B14F-4D97-AF65-F5344CB8AC3E}">
        <p14:creationId xmlns:p14="http://schemas.microsoft.com/office/powerpoint/2010/main" val="2419910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Bring calculators or have participants use phones to determine</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Determine your resting heart rate first prior to determining your heart rate during an activity. </a:t>
            </a:r>
          </a:p>
          <a:p>
            <a:pPr algn="l" rtl="0" fontAlgn="base"/>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9</a:t>
            </a:fld>
            <a:endParaRPr lang="en-US"/>
          </a:p>
        </p:txBody>
      </p:sp>
    </p:spTree>
    <p:extLst>
      <p:ext uri="{BB962C8B-B14F-4D97-AF65-F5344CB8AC3E}">
        <p14:creationId xmlns:p14="http://schemas.microsoft.com/office/powerpoint/2010/main" val="1678857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10</a:t>
            </a:fld>
            <a:endParaRPr lang="en-US"/>
          </a:p>
        </p:txBody>
      </p:sp>
    </p:spTree>
    <p:extLst>
      <p:ext uri="{BB962C8B-B14F-4D97-AF65-F5344CB8AC3E}">
        <p14:creationId xmlns:p14="http://schemas.microsoft.com/office/powerpoint/2010/main" val="2058640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If you are not able to do the recommended amount anything is better than nothing. Start small it makes a difference!</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12</a:t>
            </a:fld>
            <a:endParaRPr lang="en-US"/>
          </a:p>
        </p:txBody>
      </p:sp>
    </p:spTree>
    <p:extLst>
      <p:ext uri="{BB962C8B-B14F-4D97-AF65-F5344CB8AC3E}">
        <p14:creationId xmlns:p14="http://schemas.microsoft.com/office/powerpoint/2010/main" val="62914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i="0"/>
              <a:t>*If this is the first </a:t>
            </a:r>
            <a:r>
              <a:rPr lang="en-US" i="0" err="1"/>
              <a:t>RenewU</a:t>
            </a:r>
            <a:r>
              <a:rPr lang="en-US" i="0"/>
              <a:t> post-session or module survey they are completing they are eligible to receive a $25 gift card.</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13</a:t>
            </a:fld>
            <a:endParaRPr lang="en-US"/>
          </a:p>
        </p:txBody>
      </p:sp>
    </p:spTree>
    <p:extLst>
      <p:ext uri="{BB962C8B-B14F-4D97-AF65-F5344CB8AC3E}">
        <p14:creationId xmlns:p14="http://schemas.microsoft.com/office/powerpoint/2010/main" val="1142851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15.emf"/><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hyperlink" Target="http://www.renewunow.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hyperlink" Target="https://www.youtube.com/watch?v=N2Rppkpbj0I" TargetMode="External"/><Relationship Id="rId2" Type="http://schemas.openxmlformats.org/officeDocument/2006/relationships/slideLayout" Target="../slideLayouts/slideLayout2.xml"/><Relationship Id="rId1" Type="http://schemas.openxmlformats.org/officeDocument/2006/relationships/video" Target="https://www.youtube.com/embed/N2Rppkpbj0I?feature=oembed" TargetMode="External"/><Relationship Id="rId6" Type="http://schemas.openxmlformats.org/officeDocument/2006/relationships/image" Target="../media/image13.jpeg"/><Relationship Id="rId5" Type="http://schemas.microsoft.com/office/2007/relationships/hdphoto" Target="../media/hdphoto1.wdp"/><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4.emf"/><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3">
            <a:extLst>
              <a:ext uri="{BEBA8EAE-BF5A-486C-A8C5-ECC9F3942E4B}">
                <a14:imgProps xmlns:a14="http://schemas.microsoft.com/office/drawing/2010/main">
                  <a14:imgLayer r:embed="rId4">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18320" y="2417216"/>
            <a:ext cx="9573680" cy="2232717"/>
          </a:xfrm>
        </p:spPr>
        <p:txBody>
          <a:bodyPr anchor="ctr">
            <a:normAutofit fontScale="90000"/>
          </a:bodyPr>
          <a:lstStyle/>
          <a:p>
            <a:pPr algn="l"/>
            <a:r>
              <a:rPr lang="en-US">
                <a:latin typeface="Gotham Bold" pitchFamily="50" charset="0"/>
              </a:rPr>
              <a:t>Renew My Body: </a:t>
            </a:r>
            <a:br>
              <a:rPr lang="en-US">
                <a:latin typeface="Gotham Bold" pitchFamily="50" charset="0"/>
              </a:rPr>
            </a:br>
            <a:r>
              <a:rPr lang="en-US">
                <a:latin typeface="Gotham Bold" pitchFamily="50" charset="0"/>
              </a:rPr>
              <a:t>Physical Activity for Health Promotion​</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708953" y="4766708"/>
            <a:ext cx="9144000" cy="645515"/>
          </a:xfrm>
        </p:spPr>
        <p:txBody>
          <a:bodyPr/>
          <a:lstStyle/>
          <a:p>
            <a:pPr algn="l"/>
            <a:r>
              <a:rPr lang="en-US" err="1">
                <a:latin typeface="Gotham Thin" pitchFamily="50" charset="0"/>
              </a:rPr>
              <a:t>RenewU</a:t>
            </a:r>
            <a:r>
              <a:rPr lang="en-US">
                <a:latin typeface="Gotham Thin" pitchFamily="50" charset="0"/>
              </a:rPr>
              <a:t> Workshop</a:t>
            </a:r>
          </a:p>
        </p:txBody>
      </p:sp>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pic>
        <p:nvPicPr>
          <p:cNvPr id="7" name="Picture 6">
            <a:extLst>
              <a:ext uri="{FF2B5EF4-FFF2-40B4-BE49-F238E27FC236}">
                <a16:creationId xmlns:a16="http://schemas.microsoft.com/office/drawing/2014/main" id="{B067ADE1-D3AB-05C7-26CF-774738CB4F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1514" y="2275632"/>
            <a:ext cx="2206806" cy="2231136"/>
          </a:xfrm>
          <a:prstGeom prst="rect">
            <a:avLst/>
          </a:prstGeom>
        </p:spPr>
      </p:pic>
      <p:sp>
        <p:nvSpPr>
          <p:cNvPr id="10" name="TextBox 9">
            <a:extLst>
              <a:ext uri="{FF2B5EF4-FFF2-40B4-BE49-F238E27FC236}">
                <a16:creationId xmlns:a16="http://schemas.microsoft.com/office/drawing/2014/main" id="{83612B4D-380B-8165-E153-46E0022CCB0D}"/>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51240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24B9DE58-EB7D-E826-78AB-C38B3233292E}"/>
              </a:ext>
            </a:extLst>
          </p:cNvPr>
          <p:cNvSpPr/>
          <p:nvPr/>
        </p:nvSpPr>
        <p:spPr>
          <a:xfrm>
            <a:off x="2849880" y="182880"/>
            <a:ext cx="6492240" cy="6492240"/>
          </a:xfrm>
          <a:prstGeom prst="ellipse">
            <a:avLst/>
          </a:prstGeom>
          <a:solidFill>
            <a:srgbClr val="00968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606437" y="832459"/>
            <a:ext cx="4979121" cy="1325563"/>
          </a:xfrm>
        </p:spPr>
        <p:txBody>
          <a:bodyPr>
            <a:normAutofit/>
          </a:bodyPr>
          <a:lstStyle/>
          <a:p>
            <a:pPr algn="ctr"/>
            <a:r>
              <a:rPr lang="en-US" sz="3600">
                <a:solidFill>
                  <a:schemeClr val="bg1"/>
                </a:solidFill>
                <a:latin typeface="Gotham Black" pitchFamily="50" charset="0"/>
              </a:rPr>
              <a:t>Small Group Practice Activities</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3606438" y="2509636"/>
            <a:ext cx="4979121" cy="823912"/>
          </a:xfrm>
        </p:spPr>
        <p:txBody>
          <a:bodyPr>
            <a:noAutofit/>
          </a:bodyPr>
          <a:lstStyle/>
          <a:p>
            <a:r>
              <a:rPr lang="en-US" b="0">
                <a:solidFill>
                  <a:schemeClr val="bg1"/>
                </a:solidFill>
                <a:latin typeface="Gotham Medium" pitchFamily="2" charset="0"/>
              </a:rPr>
              <a:t>Identify at least one activity, that you would enjoy, for each target heart rate zone:​</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4125558" y="3592771"/>
            <a:ext cx="2002163" cy="1415761"/>
          </a:xfrm>
        </p:spPr>
        <p:txBody>
          <a:bodyPr/>
          <a:lstStyle/>
          <a:p>
            <a:pPr algn="l" rtl="0" fontAlgn="base"/>
            <a:r>
              <a:rPr lang="en-US" sz="2400" u="none" strike="noStrike">
                <a:solidFill>
                  <a:schemeClr val="bg1"/>
                </a:solidFill>
                <a:effectLst/>
                <a:latin typeface="Gotham Medium" pitchFamily="2" charset="0"/>
              </a:rPr>
              <a:t>Light</a:t>
            </a:r>
            <a:r>
              <a:rPr lang="en-US" sz="2400">
                <a:solidFill>
                  <a:schemeClr val="bg1"/>
                </a:solidFill>
                <a:effectLst/>
                <a:latin typeface="Gotham Medium" pitchFamily="2" charset="0"/>
              </a:rPr>
              <a:t>​</a:t>
            </a:r>
          </a:p>
          <a:p>
            <a:pPr algn="l" rtl="0" fontAlgn="base"/>
            <a:r>
              <a:rPr lang="en-US" sz="2400" u="none" strike="noStrike">
                <a:solidFill>
                  <a:schemeClr val="bg1"/>
                </a:solidFill>
                <a:effectLst/>
                <a:latin typeface="Gotham Medium" pitchFamily="2" charset="0"/>
              </a:rPr>
              <a:t>Moderate</a:t>
            </a:r>
            <a:r>
              <a:rPr lang="en-US" sz="2400">
                <a:solidFill>
                  <a:schemeClr val="bg1"/>
                </a:solidFill>
                <a:effectLst/>
                <a:latin typeface="Gotham Medium" pitchFamily="2" charset="0"/>
              </a:rPr>
              <a:t>​</a:t>
            </a:r>
          </a:p>
          <a:p>
            <a:pPr algn="l" rtl="0" fontAlgn="base"/>
            <a:r>
              <a:rPr lang="en-US" sz="2400" u="none" strike="noStrike">
                <a:solidFill>
                  <a:schemeClr val="bg1"/>
                </a:solidFill>
                <a:effectLst/>
                <a:latin typeface="Gotham Medium" pitchFamily="2" charset="0"/>
              </a:rPr>
              <a:t>Vigorous</a:t>
            </a:r>
            <a:endParaRPr lang="en-US" sz="2400">
              <a:solidFill>
                <a:schemeClr val="bg1"/>
              </a:solidFill>
              <a:effectLst/>
              <a:latin typeface="Gotham Medium" pitchFamily="2" charset="0"/>
            </a:endParaRPr>
          </a:p>
          <a:p>
            <a:pPr marL="0" indent="0">
              <a:buNone/>
            </a:pPr>
            <a:endParaRPr lang="en-US">
              <a:solidFill>
                <a:schemeClr val="bg1"/>
              </a:solidFill>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51815" y="2042056"/>
            <a:ext cx="2216704" cy="2261943"/>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6" name="TextBox 5">
            <a:extLst>
              <a:ext uri="{FF2B5EF4-FFF2-40B4-BE49-F238E27FC236}">
                <a16:creationId xmlns:a16="http://schemas.microsoft.com/office/drawing/2014/main" id="{52801C04-70B1-A18C-C8E7-8AFCD607FD57}"/>
              </a:ext>
            </a:extLst>
          </p:cNvPr>
          <p:cNvSpPr txBox="1"/>
          <p:nvPr/>
        </p:nvSpPr>
        <p:spPr>
          <a:xfrm>
            <a:off x="2667000" y="6198295"/>
            <a:ext cx="6858000" cy="276999"/>
          </a:xfrm>
          <a:prstGeom prst="rect">
            <a:avLst/>
          </a:prstGeom>
          <a:noFill/>
        </p:spPr>
        <p:txBody>
          <a:bodyPr wrap="square">
            <a:spAutoFit/>
          </a:bodyPr>
          <a:lstStyle/>
          <a:p>
            <a:pPr algn="ctr"/>
            <a:r>
              <a:rPr lang="en-US" sz="1200" b="0" i="0" u="none" strike="noStrike" dirty="0">
                <a:solidFill>
                  <a:schemeClr val="bg1"/>
                </a:solidFill>
                <a:effectLst/>
                <a:latin typeface="Calibri" panose="020F0502020204030204" pitchFamily="34" charset="0"/>
              </a:rPr>
              <a:t>© University of Central Florida</a:t>
            </a:r>
            <a:r>
              <a:rPr lang="en-US" sz="1200" b="0" i="0" dirty="0">
                <a:solidFill>
                  <a:schemeClr val="bg1"/>
                </a:solidFill>
                <a:effectLst/>
                <a:latin typeface="Calibri" panose="020F0502020204030204" pitchFamily="34" charset="0"/>
              </a:rPr>
              <a:t>​</a:t>
            </a:r>
            <a:endParaRPr lang="en-US" sz="1200" dirty="0">
              <a:solidFill>
                <a:schemeClr val="bg1"/>
              </a:solidFill>
            </a:endParaRPr>
          </a:p>
        </p:txBody>
      </p:sp>
      <p:pic>
        <p:nvPicPr>
          <p:cNvPr id="17" name="Picture 16">
            <a:extLst>
              <a:ext uri="{FF2B5EF4-FFF2-40B4-BE49-F238E27FC236}">
                <a16:creationId xmlns:a16="http://schemas.microsoft.com/office/drawing/2014/main" id="{32E4B45A-8075-47FE-CD1B-F790A1B6268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36872" y="3577621"/>
            <a:ext cx="1345658" cy="1345658"/>
          </a:xfrm>
          <a:prstGeom prst="rect">
            <a:avLst/>
          </a:prstGeom>
        </p:spPr>
      </p:pic>
    </p:spTree>
    <p:extLst>
      <p:ext uri="{BB962C8B-B14F-4D97-AF65-F5344CB8AC3E}">
        <p14:creationId xmlns:p14="http://schemas.microsoft.com/office/powerpoint/2010/main" val="221835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9132315" y="121517"/>
            <a:ext cx="3059685" cy="2657473"/>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a:latin typeface="Gotham Black" pitchFamily="50" charset="0"/>
              </a:rPr>
              <a:t>Small Group Reflection</a:t>
            </a:r>
            <a:endParaRPr lang="en-US" sz="3600">
              <a:latin typeface="Gotham Bold" pitchFamily="50" charset="0"/>
            </a:endParaRP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938446" y="1772794"/>
            <a:ext cx="8876759" cy="4351338"/>
          </a:xfrm>
        </p:spPr>
        <p:txBody>
          <a:bodyPr>
            <a:normAutofit lnSpcReduction="10000"/>
          </a:bodyPr>
          <a:lstStyle/>
          <a:p>
            <a:pPr marL="342900" lvl="1" indent="0">
              <a:lnSpc>
                <a:spcPct val="100000"/>
              </a:lnSpc>
              <a:spcAft>
                <a:spcPts val="1200"/>
              </a:spcAft>
              <a:buNone/>
            </a:pPr>
            <a:r>
              <a:rPr lang="en-US">
                <a:latin typeface="Gotham Medium" pitchFamily="50" charset="0"/>
              </a:rPr>
              <a:t>If you are currently meeting the physical activity guidelines, what can you do to continue this practice even during busy seasons of life?</a:t>
            </a:r>
          </a:p>
          <a:p>
            <a:pPr marL="342900" lvl="1" indent="0">
              <a:lnSpc>
                <a:spcPct val="100000"/>
              </a:lnSpc>
              <a:spcAft>
                <a:spcPts val="1200"/>
              </a:spcAft>
              <a:buNone/>
            </a:pPr>
            <a:r>
              <a:rPr lang="en-US" sz="2400" u="none" strike="noStrike">
                <a:solidFill>
                  <a:srgbClr val="000000"/>
                </a:solidFill>
                <a:effectLst/>
                <a:latin typeface="Gotham Medium" pitchFamily="2" charset="0"/>
              </a:rPr>
              <a:t>If you are not meeting the physical activity guidelines, where is there an opportunity in your work week to implement physical activity? (I.e. Take the stairs instead of the elevator or take a 15-minute walk during lunch break). </a:t>
            </a:r>
            <a:endParaRPr lang="en-US" sz="2400">
              <a:solidFill>
                <a:srgbClr val="000000"/>
              </a:solidFill>
              <a:latin typeface="Gotham Medium" pitchFamily="2" charset="0"/>
            </a:endParaRPr>
          </a:p>
          <a:p>
            <a:pPr marL="342900" lvl="1" indent="0">
              <a:lnSpc>
                <a:spcPct val="100000"/>
              </a:lnSpc>
              <a:spcAft>
                <a:spcPts val="1200"/>
              </a:spcAft>
              <a:buNone/>
            </a:pPr>
            <a:r>
              <a:rPr lang="en-US" sz="2400" u="none" strike="noStrike">
                <a:solidFill>
                  <a:srgbClr val="000000"/>
                </a:solidFill>
                <a:effectLst/>
                <a:latin typeface="Gotham Medium" pitchFamily="2" charset="0"/>
              </a:rPr>
              <a:t>Consider your work environment, how or where can physical activity be incorporated into your regular work rhythms?</a:t>
            </a:r>
            <a:endParaRPr lang="en-US" sz="2400">
              <a:latin typeface="Gotham Medium" pitchFamily="2" charset="0"/>
            </a:endParaRPr>
          </a:p>
          <a:p>
            <a:pPr marL="342900" lvl="1" indent="0">
              <a:lnSpc>
                <a:spcPct val="100000"/>
              </a:lnSpc>
              <a:spcAft>
                <a:spcPts val="1200"/>
              </a:spcAft>
              <a:buNone/>
            </a:pPr>
            <a:endParaRPr lang="en-US">
              <a:latin typeface="Gotham Medium" pitchFamily="50" charset="0"/>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8446" y="1824462"/>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728" y="3040681"/>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8446" y="4951611"/>
            <a:ext cx="231562" cy="231562"/>
          </a:xfrm>
          <a:prstGeom prst="rect">
            <a:avLst/>
          </a:prstGeom>
        </p:spPr>
      </p:pic>
      <p:sp>
        <p:nvSpPr>
          <p:cNvPr id="5" name="TextBox 4">
            <a:extLst>
              <a:ext uri="{FF2B5EF4-FFF2-40B4-BE49-F238E27FC236}">
                <a16:creationId xmlns:a16="http://schemas.microsoft.com/office/drawing/2014/main" id="{F5871D85-F6A5-5758-B769-10788CC50E70}"/>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4243845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5113" y="2064880"/>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219" y="1366277"/>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430" y="2811904"/>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10861" y="4740549"/>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125" y="4833446"/>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lstStyle/>
          <a:p>
            <a:pPr algn="ctr"/>
            <a:r>
              <a:rPr lang="en-US">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1409700" y="1468892"/>
            <a:ext cx="9942512" cy="595988"/>
          </a:xfrm>
        </p:spPr>
        <p:txBody>
          <a:bodyPr/>
          <a:lstStyle/>
          <a:p>
            <a:r>
              <a:rPr lang="en-US">
                <a:latin typeface="Gotham Medium" pitchFamily="2" charset="0"/>
              </a:rPr>
              <a:t>Take Home Points </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714500" y="2250906"/>
            <a:ext cx="9382454" cy="3684588"/>
          </a:xfrm>
        </p:spPr>
        <p:txBody>
          <a:bodyPr>
            <a:noAutofit/>
          </a:bodyPr>
          <a:lstStyle/>
          <a:p>
            <a:pPr fontAlgn="base"/>
            <a:r>
              <a:rPr lang="en-US" sz="2400" u="none" strike="noStrike">
                <a:solidFill>
                  <a:srgbClr val="000000"/>
                </a:solidFill>
                <a:effectLst/>
                <a:latin typeface="Gotham Medium" pitchFamily="2" charset="0"/>
              </a:rPr>
              <a:t>Adults need a mix of physical activity to stay healthy.</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Recommendations:</a:t>
            </a:r>
            <a:r>
              <a:rPr lang="en-US" sz="2400">
                <a:solidFill>
                  <a:srgbClr val="000000"/>
                </a:solidFill>
                <a:effectLst/>
                <a:latin typeface="Gotham Medium" pitchFamily="2" charset="0"/>
              </a:rPr>
              <a:t>​</a:t>
            </a:r>
          </a:p>
          <a:p>
            <a:pPr lvl="1" fontAlgn="base"/>
            <a:r>
              <a:rPr lang="en-US" u="none" strike="noStrike">
                <a:solidFill>
                  <a:srgbClr val="000000"/>
                </a:solidFill>
                <a:effectLst/>
                <a:latin typeface="Gotham Medium" pitchFamily="2" charset="0"/>
              </a:rPr>
              <a:t>At least </a:t>
            </a:r>
            <a:r>
              <a:rPr lang="en-US" u="sng" strike="noStrike">
                <a:solidFill>
                  <a:srgbClr val="000000"/>
                </a:solidFill>
                <a:effectLst/>
                <a:latin typeface="Gotham Medium" pitchFamily="2" charset="0"/>
              </a:rPr>
              <a:t>150 minutes a week of moderate-intensity activity</a:t>
            </a:r>
            <a:r>
              <a:rPr lang="en-US">
                <a:solidFill>
                  <a:srgbClr val="000000"/>
                </a:solidFill>
                <a:effectLst/>
                <a:latin typeface="Gotham Medium" pitchFamily="2" charset="0"/>
              </a:rPr>
              <a:t>​ or </a:t>
            </a:r>
            <a:r>
              <a:rPr lang="en-US" u="sng">
                <a:solidFill>
                  <a:srgbClr val="000000"/>
                </a:solidFill>
                <a:effectLst/>
                <a:latin typeface="Gotham Medium" pitchFamily="2" charset="0"/>
              </a:rPr>
              <a:t>75 minutes of vigorous-intensity activity</a:t>
            </a:r>
          </a:p>
          <a:p>
            <a:pPr lvl="1" fontAlgn="base"/>
            <a:r>
              <a:rPr lang="en-US" u="none" strike="noStrike">
                <a:solidFill>
                  <a:srgbClr val="000000"/>
                </a:solidFill>
                <a:effectLst/>
                <a:latin typeface="Gotham Medium" pitchFamily="2" charset="0"/>
              </a:rPr>
              <a:t>At least </a:t>
            </a:r>
            <a:r>
              <a:rPr lang="en-US" u="sng" strike="noStrike">
                <a:solidFill>
                  <a:srgbClr val="000000"/>
                </a:solidFill>
                <a:effectLst/>
                <a:latin typeface="Gotham Medium" pitchFamily="2" charset="0"/>
              </a:rPr>
              <a:t>2 days per week of muscle strengthening activity</a:t>
            </a:r>
            <a:r>
              <a:rPr lang="en-US">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If that’s more than you can do right now, do what you can!</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Even 5 minutes of physical activity has health benefits!</a:t>
            </a:r>
            <a:endParaRPr lang="en-US" sz="240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44" y="-76562"/>
            <a:ext cx="1050673" cy="1072115"/>
          </a:xfrm>
          <a:prstGeom prst="rect">
            <a:avLst/>
          </a:prstGeom>
        </p:spPr>
      </p:pic>
      <p:sp>
        <p:nvSpPr>
          <p:cNvPr id="5" name="TextBox 4">
            <a:extLst>
              <a:ext uri="{FF2B5EF4-FFF2-40B4-BE49-F238E27FC236}">
                <a16:creationId xmlns:a16="http://schemas.microsoft.com/office/drawing/2014/main" id="{1E549056-CBF8-3135-271E-0424842CB038}"/>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077451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3038327"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p>
          <a:p>
            <a:endParaRPr lang="en-US"/>
          </a:p>
          <a:p>
            <a:endParaRPr lang="en-US"/>
          </a:p>
          <a:p>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341097" y="472368"/>
            <a:ext cx="7886700" cy="1668132"/>
          </a:xfrm>
        </p:spPr>
        <p:txBody>
          <a:bodyPr>
            <a:normAutofit/>
          </a:bodyPr>
          <a:lstStyle/>
          <a:p>
            <a:pPr algn="ctr"/>
            <a:r>
              <a:rPr lang="en-US" sz="3200">
                <a:latin typeface="Gotham Bold" pitchFamily="50" charset="0"/>
              </a:rPr>
              <a:t>Please Complete</a:t>
            </a:r>
            <a:br>
              <a:rPr lang="en-US" sz="3200">
                <a:latin typeface="Gotham Bold" pitchFamily="50" charset="0"/>
              </a:rPr>
            </a:br>
            <a:r>
              <a:rPr lang="en-US" sz="320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235247" y="1806865"/>
            <a:ext cx="6098400" cy="1809233"/>
          </a:xfrm>
        </p:spPr>
        <p:txBody>
          <a:bodyPr anchor="t">
            <a:normAutofit/>
          </a:bodyPr>
          <a:lstStyle/>
          <a:p>
            <a:pPr marL="0" indent="0" algn="ctr">
              <a:buNone/>
            </a:pPr>
            <a:r>
              <a:rPr lang="en-US" sz="2400">
                <a:latin typeface="Gotham Medium" pitchFamily="50" charset="0"/>
              </a:rPr>
              <a:t>Register to gain access to other </a:t>
            </a:r>
            <a:r>
              <a:rPr lang="en-US" sz="2400" err="1">
                <a:latin typeface="Gotham Medium" pitchFamily="50" charset="0"/>
              </a:rPr>
              <a:t>RenewU</a:t>
            </a:r>
            <a:r>
              <a:rPr lang="en-US" sz="2400">
                <a:latin typeface="Gotham Medium" pitchFamily="50" charset="0"/>
              </a:rPr>
              <a:t> resources &amp; complete a brief post-session survey!</a:t>
            </a:r>
          </a:p>
          <a:p>
            <a:pPr marL="0" indent="0" algn="ctr">
              <a:lnSpc>
                <a:spcPct val="150000"/>
              </a:lnSpc>
              <a:buNone/>
            </a:pPr>
            <a:r>
              <a:rPr lang="en-US" sz="240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3054" y="4869803"/>
            <a:ext cx="2471175" cy="1633721"/>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235247" y="6345401"/>
            <a:ext cx="6098400"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r>
              <a:rPr lang="en-US" sz="1000" b="0" i="0">
                <a:solidFill>
                  <a:srgbClr val="898989"/>
                </a:solidFill>
                <a:effectLst/>
                <a:latin typeface="Calibri" panose="020F0502020204030204" pitchFamily="34" charset="0"/>
              </a:rPr>
              <a:t>​</a:t>
            </a:r>
            <a:endParaRPr lang="en-US" sz="1000"/>
          </a:p>
        </p:txBody>
      </p:sp>
      <p:pic>
        <p:nvPicPr>
          <p:cNvPr id="7" name="Picture 6">
            <a:extLst>
              <a:ext uri="{FF2B5EF4-FFF2-40B4-BE49-F238E27FC236}">
                <a16:creationId xmlns:a16="http://schemas.microsoft.com/office/drawing/2014/main" id="{454A190F-CC47-D710-D198-F72B7BABE0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34025" y="3455169"/>
            <a:ext cx="1495426" cy="1495426"/>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a:p>
        </p:txBody>
      </p:sp>
      <p:sp>
        <p:nvSpPr>
          <p:cNvPr id="5" name="TextBox 4">
            <a:extLst>
              <a:ext uri="{FF2B5EF4-FFF2-40B4-BE49-F238E27FC236}">
                <a16:creationId xmlns:a16="http://schemas.microsoft.com/office/drawing/2014/main" id="{F8651371-D14E-12D6-81C0-6365ACC8A28F}"/>
              </a:ext>
            </a:extLst>
          </p:cNvPr>
          <p:cNvSpPr txBox="1"/>
          <p:nvPr/>
        </p:nvSpPr>
        <p:spPr>
          <a:xfrm>
            <a:off x="3048000" y="6196944"/>
            <a:ext cx="6096000"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r>
              <a:rPr lang="en-US" sz="1000" b="0" i="0">
                <a:solidFill>
                  <a:srgbClr val="898989"/>
                </a:solidFill>
                <a:effectLst/>
                <a:latin typeface="Calibri" panose="020F0502020204030204" pitchFamily="34" charset="0"/>
              </a:rPr>
              <a:t>​</a:t>
            </a:r>
            <a:endParaRPr lang="en-US" sz="1000"/>
          </a:p>
        </p:txBody>
      </p:sp>
    </p:spTree>
    <p:extLst>
      <p:ext uri="{BB962C8B-B14F-4D97-AF65-F5344CB8AC3E}">
        <p14:creationId xmlns:p14="http://schemas.microsoft.com/office/powerpoint/2010/main" val="3673876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a:latin typeface="Gotham Bold" pitchFamily="50" charset="0"/>
              </a:rPr>
              <a:t>Important </a:t>
            </a:r>
            <a:br>
              <a:rPr lang="en-US">
                <a:latin typeface="Gotham Bold" pitchFamily="50" charset="0"/>
              </a:rPr>
            </a:br>
            <a:r>
              <a:rPr lang="en-US">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46807" y="634967"/>
            <a:ext cx="8355458" cy="5588059"/>
          </a:xfrm>
        </p:spPr>
        <p:txBody>
          <a:bodyPr anchor="ctr">
            <a:noAutofit/>
          </a:bodyPr>
          <a:lstStyle/>
          <a:p>
            <a:pPr marL="0" indent="0">
              <a:lnSpc>
                <a:spcPct val="100000"/>
              </a:lnSpc>
              <a:buNone/>
            </a:pPr>
            <a:r>
              <a:rPr lang="en-US" sz="2400" i="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7CFDFC31-3FB7-4C4B-9D87-49EFA62ADB4C}"/>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5" name="Picture 4" descr="A logo with blue circles&#10;&#10;Description automatically generated">
            <a:extLst>
              <a:ext uri="{FF2B5EF4-FFF2-40B4-BE49-F238E27FC236}">
                <a16:creationId xmlns:a16="http://schemas.microsoft.com/office/drawing/2014/main" id="{8A1F7ACA-F747-B193-4C5E-6F75B8D402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585" y="136572"/>
            <a:ext cx="2442257" cy="16194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C05A50A-489B-657E-AFB5-E162EAEFAF78}"/>
              </a:ext>
            </a:extLst>
          </p:cNvPr>
          <p:cNvSpPr txBox="1"/>
          <p:nvPr/>
        </p:nvSpPr>
        <p:spPr>
          <a:xfrm>
            <a:off x="7060556" y="946305"/>
            <a:ext cx="3078867" cy="646331"/>
          </a:xfrm>
          <a:prstGeom prst="rect">
            <a:avLst/>
          </a:prstGeom>
          <a:noFill/>
        </p:spPr>
        <p:txBody>
          <a:bodyPr wrap="square">
            <a:spAutoFit/>
          </a:bodyPr>
          <a:lstStyle/>
          <a:p>
            <a:r>
              <a:rPr lang="en-US" sz="1800" b="1" i="0" u="none" strike="noStrike" dirty="0">
                <a:solidFill>
                  <a:srgbClr val="000000"/>
                </a:solidFill>
                <a:effectLst/>
                <a:latin typeface="Gotham Medium" pitchFamily="2" charset="0"/>
              </a:rPr>
              <a:t>Materials found on</a:t>
            </a:r>
          </a:p>
          <a:p>
            <a:r>
              <a:rPr lang="en-US" sz="1800" b="1" i="0" u="none" strike="noStrike" dirty="0">
                <a:solidFill>
                  <a:srgbClr val="000000"/>
                </a:solidFill>
                <a:effectLst/>
                <a:latin typeface="Gotham Medium" pitchFamily="2" charset="0"/>
              </a:rPr>
              <a:t> </a:t>
            </a:r>
            <a:r>
              <a:rPr lang="en-US" sz="1800" b="1" i="0" u="sng" strike="noStrike" dirty="0">
                <a:solidFill>
                  <a:srgbClr val="0563C1"/>
                </a:solidFill>
                <a:effectLst/>
                <a:latin typeface="Gotham Medium" pitchFamily="2" charset="0"/>
                <a:hlinkClick r:id="rId4"/>
              </a:rPr>
              <a:t>Renewunow.org</a:t>
            </a:r>
            <a:endParaRPr lang="en-US" dirty="0"/>
          </a:p>
        </p:txBody>
      </p:sp>
    </p:spTree>
    <p:extLst>
      <p:ext uri="{BB962C8B-B14F-4D97-AF65-F5344CB8AC3E}">
        <p14:creationId xmlns:p14="http://schemas.microsoft.com/office/powerpoint/2010/main" val="309566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152650" y="602858"/>
            <a:ext cx="7886700" cy="1325563"/>
          </a:xfrm>
        </p:spPr>
        <p:txBody>
          <a:bodyPr>
            <a:normAutofit/>
          </a:bodyPr>
          <a:lstStyle/>
          <a:p>
            <a:pPr algn="ctr"/>
            <a:r>
              <a:rPr lang="en-US" sz="3600">
                <a:latin typeface="Gotham Bold" pitchFamily="50" charset="0"/>
              </a:rPr>
              <a:t>Are you signed </a:t>
            </a:r>
            <a:br>
              <a:rPr lang="en-US" sz="3600">
                <a:latin typeface="Gotham Bold" pitchFamily="50" charset="0"/>
              </a:rPr>
            </a:br>
            <a:r>
              <a:rPr lang="en-US" sz="3600">
                <a:latin typeface="Gotham Bold" pitchFamily="50" charset="0"/>
              </a:rPr>
              <a:t>up to </a:t>
            </a:r>
            <a:r>
              <a:rPr lang="en-US" sz="3600" err="1">
                <a:latin typeface="Gotham Bold" pitchFamily="50" charset="0"/>
              </a:rPr>
              <a:t>RenewU</a:t>
            </a:r>
            <a:r>
              <a:rPr lang="en-US" sz="360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2" y="2042720"/>
            <a:ext cx="5507665" cy="1458410"/>
          </a:xfrm>
        </p:spPr>
        <p:txBody>
          <a:bodyPr anchor="t">
            <a:normAutofit/>
          </a:bodyPr>
          <a:lstStyle/>
          <a:p>
            <a:pPr marL="0" indent="0" algn="ctr">
              <a:buNone/>
            </a:pPr>
            <a:r>
              <a:rPr lang="en-US" sz="2400">
                <a:latin typeface="Gotham Medium" pitchFamily="50" charset="0"/>
              </a:rPr>
              <a:t>Register here to gain access to other </a:t>
            </a:r>
            <a:r>
              <a:rPr lang="en-US" sz="2400" err="1">
                <a:latin typeface="Gotham Medium" pitchFamily="50" charset="0"/>
              </a:rPr>
              <a:t>RenewU</a:t>
            </a:r>
            <a:r>
              <a:rPr lang="en-US" sz="240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08FD1DFC-E653-C211-ED98-EC1E0D341CA5}"/>
              </a:ext>
            </a:extLst>
          </p:cNvPr>
          <p:cNvSpPr txBox="1"/>
          <p:nvPr/>
        </p:nvSpPr>
        <p:spPr>
          <a:xfrm>
            <a:off x="3154325" y="6261903"/>
            <a:ext cx="6096000"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r>
              <a:rPr lang="en-US" sz="1000" b="0" i="0">
                <a:solidFill>
                  <a:srgbClr val="898989"/>
                </a:solidFill>
                <a:effectLst/>
                <a:latin typeface="Calibri" panose="020F0502020204030204" pitchFamily="34" charset="0"/>
              </a:rPr>
              <a:t>​</a:t>
            </a:r>
            <a:endParaRPr lang="en-US" sz="1000"/>
          </a:p>
        </p:txBody>
      </p:sp>
      <p:pic>
        <p:nvPicPr>
          <p:cNvPr id="9" name="Picture 8">
            <a:extLst>
              <a:ext uri="{FF2B5EF4-FFF2-40B4-BE49-F238E27FC236}">
                <a16:creationId xmlns:a16="http://schemas.microsoft.com/office/drawing/2014/main" id="{B32BBDE0-2C76-9258-6C90-AA77DEC7D2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69764" y="3429000"/>
            <a:ext cx="1471362" cy="1471362"/>
          </a:xfrm>
          <a:prstGeom prst="rect">
            <a:avLst/>
          </a:prstGeom>
        </p:spPr>
      </p:pic>
    </p:spTree>
    <p:extLst>
      <p:ext uri="{BB962C8B-B14F-4D97-AF65-F5344CB8AC3E}">
        <p14:creationId xmlns:p14="http://schemas.microsoft.com/office/powerpoint/2010/main" val="33758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9123712" y="159650"/>
            <a:ext cx="2876111" cy="2498031"/>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171808" y="1825625"/>
            <a:ext cx="8876759" cy="4351338"/>
          </a:xfrm>
        </p:spPr>
        <p:txBody>
          <a:bodyPr>
            <a:normAutofit/>
          </a:bodyPr>
          <a:lstStyle/>
          <a:p>
            <a:pPr marL="342900" lvl="1" indent="0">
              <a:lnSpc>
                <a:spcPct val="100000"/>
              </a:lnSpc>
              <a:spcAft>
                <a:spcPts val="1200"/>
              </a:spcAft>
              <a:buNone/>
            </a:pPr>
            <a:r>
              <a:rPr lang="en-US" b="1" i="1">
                <a:latin typeface="Gotham Medium" pitchFamily="50" charset="0"/>
              </a:rPr>
              <a:t>Define </a:t>
            </a:r>
            <a:r>
              <a:rPr lang="en-US">
                <a:latin typeface="Gotham Medium" pitchFamily="50" charset="0"/>
              </a:rPr>
              <a:t>physical activity​</a:t>
            </a:r>
          </a:p>
          <a:p>
            <a:pPr marL="342900" lvl="1" indent="0">
              <a:lnSpc>
                <a:spcPct val="100000"/>
              </a:lnSpc>
              <a:spcAft>
                <a:spcPts val="1200"/>
              </a:spcAft>
              <a:buNone/>
            </a:pPr>
            <a:r>
              <a:rPr lang="en-US" b="1" i="1">
                <a:latin typeface="Gotham Medium" pitchFamily="50" charset="0"/>
              </a:rPr>
              <a:t>Discuss </a:t>
            </a:r>
            <a:r>
              <a:rPr lang="en-US">
                <a:latin typeface="Gotham Medium" pitchFamily="50" charset="0"/>
              </a:rPr>
              <a:t>why physical activity is important to health promotion</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Identify </a:t>
            </a:r>
            <a:r>
              <a:rPr lang="en-US">
                <a:latin typeface="Gotham Medium" pitchFamily="50" charset="0"/>
              </a:rPr>
              <a:t>physical activity practices​</a:t>
            </a:r>
          </a:p>
          <a:p>
            <a:pPr marL="342900" lvl="1" indent="0">
              <a:lnSpc>
                <a:spcPct val="100000"/>
              </a:lnSpc>
              <a:spcAft>
                <a:spcPts val="1200"/>
              </a:spcAft>
              <a:buNone/>
            </a:pPr>
            <a:r>
              <a:rPr lang="en-US" b="1" i="1">
                <a:latin typeface="Gotham Medium" pitchFamily="50" charset="0"/>
              </a:rPr>
              <a:t>Implement </a:t>
            </a:r>
            <a:r>
              <a:rPr lang="en-US">
                <a:latin typeface="Gotham Medium" pitchFamily="50" charset="0"/>
              </a:rPr>
              <a:t>physical activity practice activity for your health promotion​</a:t>
            </a:r>
          </a:p>
          <a:p>
            <a:pPr marL="342900" lvl="1" indent="0">
              <a:lnSpc>
                <a:spcPct val="100000"/>
              </a:lnSpc>
              <a:spcAft>
                <a:spcPts val="1200"/>
              </a:spcAft>
              <a:buNone/>
            </a:pPr>
            <a:r>
              <a:rPr lang="en-US" b="1" i="1">
                <a:latin typeface="Gotham Medium" pitchFamily="50" charset="0"/>
              </a:rPr>
              <a:t>Reflect </a:t>
            </a:r>
            <a:r>
              <a:rPr lang="en-US">
                <a:latin typeface="Gotham Medium" pitchFamily="50" charset="0"/>
              </a:rPr>
              <a:t>on experience with physical activity </a:t>
            </a:r>
            <a:endParaRPr lang="en-US">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912" y="1925975"/>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912" y="2508606"/>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912" y="3458586"/>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912" y="4078003"/>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7441" y="4952496"/>
            <a:ext cx="231562" cy="231562"/>
          </a:xfrm>
          <a:prstGeom prst="rect">
            <a:avLst/>
          </a:prstGeom>
        </p:spPr>
      </p:pic>
      <p:sp>
        <p:nvSpPr>
          <p:cNvPr id="11" name="TextBox 10">
            <a:extLst>
              <a:ext uri="{FF2B5EF4-FFF2-40B4-BE49-F238E27FC236}">
                <a16:creationId xmlns:a16="http://schemas.microsoft.com/office/drawing/2014/main" id="{3789125B-D095-CACE-E34A-2ED1069E4E2B}"/>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4">
            <a:extLst>
              <a:ext uri="{FF2B5EF4-FFF2-40B4-BE49-F238E27FC236}">
                <a16:creationId xmlns:a16="http://schemas.microsoft.com/office/drawing/2014/main" id="{DE27F4F8-6B83-9C48-5D20-F5DFB586D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6460240" y="812014"/>
            <a:ext cx="5069674" cy="5940698"/>
          </a:xfrm>
          <a:prstGeom prst="rect">
            <a:avLst/>
          </a:prstGeom>
        </p:spPr>
      </p:pic>
      <p:pic>
        <p:nvPicPr>
          <p:cNvPr id="7" name="Content Placeholder 4">
            <a:extLst>
              <a:ext uri="{FF2B5EF4-FFF2-40B4-BE49-F238E27FC236}">
                <a16:creationId xmlns:a16="http://schemas.microsoft.com/office/drawing/2014/main" id="{6926CFF3-ADFB-349A-B611-D4E58AD619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659612" y="812014"/>
            <a:ext cx="5072150" cy="5943600"/>
          </a:xfrm>
          <a:prstGeom prst="rect">
            <a:avLst/>
          </a:prstGeom>
        </p:spPr>
      </p:pic>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838200" y="194948"/>
            <a:ext cx="10515600" cy="618517"/>
          </a:xfrm>
        </p:spPr>
        <p:txBody>
          <a:bodyPr anchor="t">
            <a:normAutofit/>
          </a:bodyPr>
          <a:lstStyle/>
          <a:p>
            <a:pPr algn="ctr"/>
            <a:r>
              <a:rPr lang="en-US" sz="3600" b="1">
                <a:latin typeface="Gotham Bold" pitchFamily="2" charset="0"/>
              </a:rPr>
              <a:t>What is Physical Activity?​</a:t>
            </a:r>
          </a:p>
        </p:txBody>
      </p:sp>
      <p:sp>
        <p:nvSpPr>
          <p:cNvPr id="5" name="TextBox 4">
            <a:extLst>
              <a:ext uri="{FF2B5EF4-FFF2-40B4-BE49-F238E27FC236}">
                <a16:creationId xmlns:a16="http://schemas.microsoft.com/office/drawing/2014/main" id="{CA6C9C38-C506-E231-AD65-E796DD829101}"/>
              </a:ext>
            </a:extLst>
          </p:cNvPr>
          <p:cNvSpPr txBox="1"/>
          <p:nvPr/>
        </p:nvSpPr>
        <p:spPr>
          <a:xfrm>
            <a:off x="1489496" y="3339988"/>
            <a:ext cx="3450804" cy="2462213"/>
          </a:xfrm>
          <a:prstGeom prst="rect">
            <a:avLst/>
          </a:prstGeom>
          <a:noFill/>
        </p:spPr>
        <p:txBody>
          <a:bodyPr wrap="square" rtlCol="0">
            <a:spAutoFit/>
          </a:bodyPr>
          <a:lstStyle/>
          <a:p>
            <a:pPr algn="ctr"/>
            <a:r>
              <a:rPr lang="en-US" sz="2200">
                <a:latin typeface="Gotham Medium" pitchFamily="2" charset="0"/>
              </a:rPr>
              <a:t>Cardiovascular conditioning that strengthens both the heart and lungs and is fueled by the oxygen you get from </a:t>
            </a:r>
          </a:p>
          <a:p>
            <a:pPr algn="ctr"/>
            <a:r>
              <a:rPr lang="en-US" sz="2200">
                <a:latin typeface="Gotham Medium" pitchFamily="2" charset="0"/>
              </a:rPr>
              <a:t>beathing.</a:t>
            </a:r>
          </a:p>
        </p:txBody>
      </p:sp>
      <p:sp>
        <p:nvSpPr>
          <p:cNvPr id="6" name="TextBox 5">
            <a:extLst>
              <a:ext uri="{FF2B5EF4-FFF2-40B4-BE49-F238E27FC236}">
                <a16:creationId xmlns:a16="http://schemas.microsoft.com/office/drawing/2014/main" id="{480EF2E0-881D-BD9F-F39E-93E066E2FFFD}"/>
              </a:ext>
            </a:extLst>
          </p:cNvPr>
          <p:cNvSpPr txBox="1"/>
          <p:nvPr/>
        </p:nvSpPr>
        <p:spPr>
          <a:xfrm>
            <a:off x="7298904" y="3338537"/>
            <a:ext cx="3403600" cy="2462213"/>
          </a:xfrm>
          <a:prstGeom prst="rect">
            <a:avLst/>
          </a:prstGeom>
          <a:noFill/>
        </p:spPr>
        <p:txBody>
          <a:bodyPr wrap="square" rtlCol="0">
            <a:spAutoFit/>
          </a:bodyPr>
          <a:lstStyle/>
          <a:p>
            <a:pPr algn="ctr" rtl="0" fontAlgn="base"/>
            <a:r>
              <a:rPr lang="en-US" sz="2200" u="none" strike="noStrike">
                <a:solidFill>
                  <a:srgbClr val="000000"/>
                </a:solidFill>
                <a:effectLst/>
                <a:latin typeface="Gotham Medium" pitchFamily="2" charset="0"/>
              </a:rPr>
              <a:t>Any exercise that occurs in the absence of oxygen. Primarily strengthening </a:t>
            </a:r>
          </a:p>
          <a:p>
            <a:pPr algn="ctr" rtl="0" fontAlgn="base"/>
            <a:r>
              <a:rPr lang="en-US" sz="2200" u="none" strike="noStrike">
                <a:solidFill>
                  <a:srgbClr val="000000"/>
                </a:solidFill>
                <a:effectLst/>
                <a:latin typeface="Gotham Medium" pitchFamily="2" charset="0"/>
              </a:rPr>
              <a:t>exercises that involve </a:t>
            </a:r>
          </a:p>
          <a:p>
            <a:pPr algn="ctr" rtl="0" fontAlgn="base"/>
            <a:r>
              <a:rPr lang="en-US" sz="2200" u="none" strike="noStrike">
                <a:solidFill>
                  <a:srgbClr val="000000"/>
                </a:solidFill>
                <a:effectLst/>
                <a:latin typeface="Gotham Medium" pitchFamily="2" charset="0"/>
              </a:rPr>
              <a:t>intense, short bursts of activity. </a:t>
            </a:r>
            <a:endParaRPr lang="en-US" sz="2200">
              <a:solidFill>
                <a:srgbClr val="000000"/>
              </a:solidFill>
              <a:effectLst/>
              <a:latin typeface="Gotham Medium" pitchFamily="2" charset="0"/>
            </a:endParaRPr>
          </a:p>
        </p:txBody>
      </p:sp>
      <p:sp>
        <p:nvSpPr>
          <p:cNvPr id="8" name="TextBox 7">
            <a:extLst>
              <a:ext uri="{FF2B5EF4-FFF2-40B4-BE49-F238E27FC236}">
                <a16:creationId xmlns:a16="http://schemas.microsoft.com/office/drawing/2014/main" id="{0F41D732-AC11-0C91-8526-FC16F97CD990}"/>
              </a:ext>
            </a:extLst>
          </p:cNvPr>
          <p:cNvSpPr txBox="1"/>
          <p:nvPr/>
        </p:nvSpPr>
        <p:spPr>
          <a:xfrm>
            <a:off x="2235019" y="1659776"/>
            <a:ext cx="1934561" cy="830997"/>
          </a:xfrm>
          <a:prstGeom prst="rect">
            <a:avLst/>
          </a:prstGeom>
          <a:noFill/>
        </p:spPr>
        <p:txBody>
          <a:bodyPr wrap="square" rtlCol="0">
            <a:spAutoFit/>
          </a:bodyPr>
          <a:lstStyle/>
          <a:p>
            <a:pPr algn="ctr"/>
            <a:r>
              <a:rPr lang="en-US" sz="2400" b="1">
                <a:latin typeface="Gotham Medium" pitchFamily="2" charset="0"/>
              </a:rPr>
              <a:t>Aerobic Exercise </a:t>
            </a:r>
          </a:p>
        </p:txBody>
      </p:sp>
      <p:sp>
        <p:nvSpPr>
          <p:cNvPr id="10" name="TextBox 9">
            <a:extLst>
              <a:ext uri="{FF2B5EF4-FFF2-40B4-BE49-F238E27FC236}">
                <a16:creationId xmlns:a16="http://schemas.microsoft.com/office/drawing/2014/main" id="{29481CE9-4C8C-7295-42FC-64A4EC4AFE05}"/>
              </a:ext>
            </a:extLst>
          </p:cNvPr>
          <p:cNvSpPr txBox="1"/>
          <p:nvPr/>
        </p:nvSpPr>
        <p:spPr>
          <a:xfrm>
            <a:off x="7978393" y="1659777"/>
            <a:ext cx="2033368" cy="830997"/>
          </a:xfrm>
          <a:prstGeom prst="rect">
            <a:avLst/>
          </a:prstGeom>
          <a:noFill/>
        </p:spPr>
        <p:txBody>
          <a:bodyPr wrap="square" rtlCol="0">
            <a:spAutoFit/>
          </a:bodyPr>
          <a:lstStyle/>
          <a:p>
            <a:pPr algn="ctr" rtl="0" fontAlgn="base"/>
            <a:r>
              <a:rPr lang="en-US" sz="2400" b="1" u="none" strike="noStrike">
                <a:solidFill>
                  <a:srgbClr val="000000"/>
                </a:solidFill>
                <a:effectLst/>
                <a:latin typeface="Gotham Medium" pitchFamily="2" charset="0"/>
              </a:rPr>
              <a:t>Anaerobic Exercise</a:t>
            </a:r>
            <a:r>
              <a:rPr lang="en-US" sz="2400" b="1">
                <a:solidFill>
                  <a:srgbClr val="000000"/>
                </a:solidFill>
                <a:effectLst/>
                <a:latin typeface="Gotham Medium" pitchFamily="2" charset="0"/>
              </a:rPr>
              <a:t>​</a:t>
            </a:r>
          </a:p>
        </p:txBody>
      </p:sp>
      <p:sp>
        <p:nvSpPr>
          <p:cNvPr id="11" name="TextBox 10">
            <a:extLst>
              <a:ext uri="{FF2B5EF4-FFF2-40B4-BE49-F238E27FC236}">
                <a16:creationId xmlns:a16="http://schemas.microsoft.com/office/drawing/2014/main" id="{EE3D63CE-E2DD-9F38-293D-2F1CA9FA5C95}"/>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547977" y="1252186"/>
            <a:ext cx="6186823" cy="1166479"/>
          </a:xfrm>
        </p:spPr>
        <p:txBody>
          <a:bodyPr>
            <a:normAutofit/>
          </a:body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Exercise increases well-being while decreasing stress and emotional exhaustion</a:t>
            </a:r>
          </a:p>
        </p:txBody>
      </p:sp>
      <p:sp>
        <p:nvSpPr>
          <p:cNvPr id="6" name="Oval 5">
            <a:extLst>
              <a:ext uri="{FF2B5EF4-FFF2-40B4-BE49-F238E27FC236}">
                <a16:creationId xmlns:a16="http://schemas.microsoft.com/office/drawing/2014/main" id="{22DA058F-D6F5-5FDA-E841-59C00D11DC09}"/>
              </a:ext>
            </a:extLst>
          </p:cNvPr>
          <p:cNvSpPr/>
          <p:nvPr/>
        </p:nvSpPr>
        <p:spPr>
          <a:xfrm>
            <a:off x="1067282" y="271966"/>
            <a:ext cx="4389120" cy="4389120"/>
          </a:xfrm>
          <a:prstGeom prst="ellipse">
            <a:avLst/>
          </a:prstGeom>
          <a:solidFill>
            <a:srgbClr val="00968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428126" y="710505"/>
            <a:ext cx="3667432" cy="3416320"/>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Why is Physical Activity Important for Health Promotion?</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4182110" y="4435153"/>
            <a:ext cx="7552689" cy="11853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Physical activity can improve immunity, which deters the effects of stress on the body</a:t>
            </a:r>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Content Placeholder 2">
            <a:extLst>
              <a:ext uri="{FF2B5EF4-FFF2-40B4-BE49-F238E27FC236}">
                <a16:creationId xmlns:a16="http://schemas.microsoft.com/office/drawing/2014/main" id="{C3A53DD7-8A85-1973-5D5D-65FA47B27B1B}"/>
              </a:ext>
            </a:extLst>
          </p:cNvPr>
          <p:cNvSpPr txBox="1">
            <a:spLocks/>
          </p:cNvSpPr>
          <p:nvPr/>
        </p:nvSpPr>
        <p:spPr>
          <a:xfrm>
            <a:off x="5531145" y="2845760"/>
            <a:ext cx="6203655" cy="11664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Physical activity can protect against stress-related mental disorders</a:t>
            </a:r>
          </a:p>
        </p:txBody>
      </p:sp>
      <p:sp>
        <p:nvSpPr>
          <p:cNvPr id="4" name="TextBox 3">
            <a:extLst>
              <a:ext uri="{FF2B5EF4-FFF2-40B4-BE49-F238E27FC236}">
                <a16:creationId xmlns:a16="http://schemas.microsoft.com/office/drawing/2014/main" id="{5B06566A-B316-EE4C-0B13-BAF9692C02BB}"/>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76654" y="219918"/>
            <a:ext cx="10138946" cy="1325563"/>
          </a:xfrm>
        </p:spPr>
        <p:txBody>
          <a:bodyPr>
            <a:normAutofit/>
          </a:bodyPr>
          <a:lstStyle/>
          <a:p>
            <a:pPr algn="ctr"/>
            <a:r>
              <a:rPr lang="en-US" sz="3600">
                <a:latin typeface="Gotham Bold" pitchFamily="50" charset="0"/>
              </a:rPr>
              <a:t>What are Physical Activity Recommendations?</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3" name="Picture 2">
            <a:extLst>
              <a:ext uri="{FF2B5EF4-FFF2-40B4-BE49-F238E27FC236}">
                <a16:creationId xmlns:a16="http://schemas.microsoft.com/office/drawing/2014/main" id="{632B84B4-D417-7F9A-C5CE-34E7B4ED46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911" y="2237329"/>
            <a:ext cx="3842670" cy="3842670"/>
          </a:xfrm>
          <a:prstGeom prst="rect">
            <a:avLst/>
          </a:prstGeom>
        </p:spPr>
      </p:pic>
      <p:pic>
        <p:nvPicPr>
          <p:cNvPr id="4" name="Picture 3">
            <a:extLst>
              <a:ext uri="{FF2B5EF4-FFF2-40B4-BE49-F238E27FC236}">
                <a16:creationId xmlns:a16="http://schemas.microsoft.com/office/drawing/2014/main" id="{88F0E178-5568-2723-E500-7E3A85998F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60805" y="2237330"/>
            <a:ext cx="3842669" cy="3842669"/>
          </a:xfrm>
          <a:prstGeom prst="rect">
            <a:avLst/>
          </a:prstGeom>
        </p:spPr>
      </p:pic>
      <p:pic>
        <p:nvPicPr>
          <p:cNvPr id="15" name="Picture 14">
            <a:extLst>
              <a:ext uri="{FF2B5EF4-FFF2-40B4-BE49-F238E27FC236}">
                <a16:creationId xmlns:a16="http://schemas.microsoft.com/office/drawing/2014/main" id="{34BFB203-2AC5-94B6-FC73-329747C538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49975" y="2237331"/>
            <a:ext cx="3842668" cy="3842668"/>
          </a:xfrm>
          <a:prstGeom prst="rect">
            <a:avLst/>
          </a:prstGeom>
        </p:spPr>
      </p:pic>
      <p:sp>
        <p:nvSpPr>
          <p:cNvPr id="17" name="TextBox 16">
            <a:extLst>
              <a:ext uri="{FF2B5EF4-FFF2-40B4-BE49-F238E27FC236}">
                <a16:creationId xmlns:a16="http://schemas.microsoft.com/office/drawing/2014/main" id="{54FD8514-C9CD-D83C-9AF9-B309CC083EE3}"/>
              </a:ext>
            </a:extLst>
          </p:cNvPr>
          <p:cNvSpPr txBox="1"/>
          <p:nvPr/>
        </p:nvSpPr>
        <p:spPr>
          <a:xfrm>
            <a:off x="650079" y="3261817"/>
            <a:ext cx="3065929" cy="1938992"/>
          </a:xfrm>
          <a:prstGeom prst="rect">
            <a:avLst/>
          </a:prstGeom>
          <a:noFill/>
        </p:spPr>
        <p:txBody>
          <a:bodyPr wrap="square">
            <a:spAutoFit/>
          </a:bodyPr>
          <a:lstStyle/>
          <a:p>
            <a:pPr marL="342900" indent="-342900" fontAlgn="base">
              <a:buFont typeface="Arial" panose="020B0604020202020204" pitchFamily="34" charset="0"/>
              <a:buChar char="•"/>
            </a:pPr>
            <a:r>
              <a:rPr lang="en-US" sz="2400" u="none" strike="noStrike">
                <a:solidFill>
                  <a:srgbClr val="000000"/>
                </a:solidFill>
                <a:effectLst/>
                <a:latin typeface="Gotham Medium" pitchFamily="2" charset="0"/>
              </a:rPr>
              <a:t>Walking at a slow pace</a:t>
            </a:r>
            <a:r>
              <a:rPr lang="en-US" sz="2400">
                <a:solidFill>
                  <a:srgbClr val="000000"/>
                </a:solidFill>
                <a:effectLst/>
                <a:latin typeface="Gotham Medium" pitchFamily="2" charset="0"/>
              </a:rPr>
              <a:t>​</a:t>
            </a:r>
          </a:p>
          <a:p>
            <a:pPr marL="342900" indent="-342900" fontAlgn="base">
              <a:buFont typeface="Arial" panose="020B0604020202020204" pitchFamily="34" charset="0"/>
              <a:buChar char="•"/>
            </a:pPr>
            <a:r>
              <a:rPr lang="en-US" sz="2400" u="none" strike="noStrike">
                <a:solidFill>
                  <a:srgbClr val="000000"/>
                </a:solidFill>
                <a:effectLst/>
                <a:latin typeface="Gotham Medium" pitchFamily="2" charset="0"/>
              </a:rPr>
              <a:t>Cooking </a:t>
            </a:r>
            <a:r>
              <a:rPr lang="en-US" sz="2400">
                <a:solidFill>
                  <a:srgbClr val="000000"/>
                </a:solidFill>
                <a:effectLst/>
                <a:latin typeface="Gotham Medium" pitchFamily="2" charset="0"/>
              </a:rPr>
              <a:t>​</a:t>
            </a:r>
          </a:p>
          <a:p>
            <a:pPr marL="342900" indent="-342900" fontAlgn="base">
              <a:buFont typeface="Arial" panose="020B0604020202020204" pitchFamily="34" charset="0"/>
              <a:buChar char="•"/>
            </a:pPr>
            <a:r>
              <a:rPr lang="en-US" sz="2400" u="none" strike="noStrike">
                <a:solidFill>
                  <a:srgbClr val="000000"/>
                </a:solidFill>
                <a:effectLst/>
                <a:latin typeface="Gotham Medium" pitchFamily="2" charset="0"/>
              </a:rPr>
              <a:t>Light household chores</a:t>
            </a:r>
            <a:endParaRPr lang="en-US" sz="2400">
              <a:solidFill>
                <a:srgbClr val="000000"/>
              </a:solidFill>
              <a:effectLst/>
              <a:latin typeface="Gotham Medium" pitchFamily="2" charset="0"/>
            </a:endParaRPr>
          </a:p>
        </p:txBody>
      </p:sp>
      <p:sp>
        <p:nvSpPr>
          <p:cNvPr id="18" name="TextBox 17">
            <a:extLst>
              <a:ext uri="{FF2B5EF4-FFF2-40B4-BE49-F238E27FC236}">
                <a16:creationId xmlns:a16="http://schemas.microsoft.com/office/drawing/2014/main" id="{8B4456AA-4678-5402-C6B8-BA617D4111AD}"/>
              </a:ext>
            </a:extLst>
          </p:cNvPr>
          <p:cNvSpPr txBox="1"/>
          <p:nvPr/>
        </p:nvSpPr>
        <p:spPr>
          <a:xfrm>
            <a:off x="4552633" y="3261817"/>
            <a:ext cx="3149599" cy="1877437"/>
          </a:xfrm>
          <a:prstGeom prst="rect">
            <a:avLst/>
          </a:prstGeom>
          <a:noFill/>
        </p:spPr>
        <p:txBody>
          <a:bodyPr wrap="square">
            <a:spAutoFit/>
          </a:bodyPr>
          <a:lstStyle/>
          <a:p>
            <a:pPr marL="285750" indent="-285750" rtl="0" fontAlgn="base">
              <a:buFont typeface="Arial" panose="020B0604020202020204" pitchFamily="34" charset="0"/>
              <a:buChar char="•"/>
            </a:pPr>
            <a:r>
              <a:rPr lang="en-US" sz="2400" u="none" strike="noStrike">
                <a:solidFill>
                  <a:srgbClr val="000000"/>
                </a:solidFill>
                <a:effectLst/>
                <a:latin typeface="Gotham Medium" pitchFamily="2" charset="0"/>
              </a:rPr>
              <a:t>​Brisk walking</a:t>
            </a:r>
          </a:p>
          <a:p>
            <a:pPr marL="285750" indent="-285750" rtl="0" fontAlgn="base">
              <a:buFont typeface="Arial" panose="020B0604020202020204" pitchFamily="34" charset="0"/>
              <a:buChar char="•"/>
            </a:pPr>
            <a:r>
              <a:rPr lang="en-US" sz="2400" u="none" strike="noStrike">
                <a:solidFill>
                  <a:srgbClr val="000000"/>
                </a:solidFill>
                <a:effectLst/>
                <a:latin typeface="Gotham Medium" pitchFamily="2" charset="0"/>
              </a:rPr>
              <a:t>Playing doubles tennis​</a:t>
            </a:r>
          </a:p>
          <a:p>
            <a:pPr marL="285750" indent="-285750" rtl="0" fontAlgn="base">
              <a:buFont typeface="Arial" panose="020B0604020202020204" pitchFamily="34" charset="0"/>
              <a:buChar char="•"/>
            </a:pPr>
            <a:r>
              <a:rPr lang="en-US" sz="2400" u="none" strike="noStrike">
                <a:solidFill>
                  <a:srgbClr val="000000"/>
                </a:solidFill>
                <a:effectLst/>
                <a:latin typeface="Gotham Medium" pitchFamily="2" charset="0"/>
              </a:rPr>
              <a:t>Raking the yard</a:t>
            </a:r>
          </a:p>
          <a:p>
            <a:pPr algn="ctr" rtl="0" fontAlgn="base"/>
            <a:r>
              <a:rPr lang="en-US" sz="2000" u="none" strike="noStrike">
                <a:solidFill>
                  <a:srgbClr val="000000"/>
                </a:solidFill>
                <a:effectLst/>
                <a:latin typeface="Gotham Medium" pitchFamily="2" charset="0"/>
              </a:rPr>
              <a:t> (150 min. per week) </a:t>
            </a:r>
            <a:endParaRPr lang="en-US" sz="2000">
              <a:solidFill>
                <a:srgbClr val="000000"/>
              </a:solidFill>
              <a:effectLst/>
              <a:latin typeface="Gotham Medium" pitchFamily="2" charset="0"/>
            </a:endParaRPr>
          </a:p>
        </p:txBody>
      </p:sp>
      <p:sp>
        <p:nvSpPr>
          <p:cNvPr id="22" name="TextBox 21">
            <a:extLst>
              <a:ext uri="{FF2B5EF4-FFF2-40B4-BE49-F238E27FC236}">
                <a16:creationId xmlns:a16="http://schemas.microsoft.com/office/drawing/2014/main" id="{93CE5E45-4079-DAB9-26E5-E2938080C96E}"/>
              </a:ext>
            </a:extLst>
          </p:cNvPr>
          <p:cNvSpPr txBox="1"/>
          <p:nvPr/>
        </p:nvSpPr>
        <p:spPr>
          <a:xfrm>
            <a:off x="8670845" y="3128765"/>
            <a:ext cx="3022600" cy="2554545"/>
          </a:xfrm>
          <a:prstGeom prst="rect">
            <a:avLst/>
          </a:prstGeom>
          <a:noFill/>
        </p:spPr>
        <p:txBody>
          <a:bodyPr wrap="square">
            <a:spAutoFit/>
          </a:bodyPr>
          <a:lstStyle/>
          <a:p>
            <a:pPr marL="342900" indent="-342900" rtl="0" fontAlgn="base">
              <a:buFont typeface="Arial" panose="020B0604020202020204" pitchFamily="34" charset="0"/>
              <a:buChar char="•"/>
            </a:pPr>
            <a:r>
              <a:rPr lang="en-US" sz="2400" u="none" strike="noStrike">
                <a:solidFill>
                  <a:srgbClr val="000000"/>
                </a:solidFill>
                <a:effectLst/>
                <a:latin typeface="Gotham Medium" pitchFamily="2" charset="0"/>
              </a:rPr>
              <a:t>Running</a:t>
            </a:r>
            <a:r>
              <a:rPr lang="en-US" sz="2400">
                <a:solidFill>
                  <a:srgbClr val="000000"/>
                </a:solidFill>
                <a:effectLst/>
                <a:latin typeface="Gotham Medium" pitchFamily="2" charset="0"/>
              </a:rPr>
              <a:t>​</a:t>
            </a:r>
          </a:p>
          <a:p>
            <a:pPr marL="342900" indent="-342900" rtl="0" fontAlgn="base">
              <a:buFont typeface="Arial" panose="020B0604020202020204" pitchFamily="34" charset="0"/>
              <a:buChar char="•"/>
            </a:pPr>
            <a:r>
              <a:rPr lang="en-US" sz="2400" u="none" strike="noStrike">
                <a:solidFill>
                  <a:srgbClr val="000000"/>
                </a:solidFill>
                <a:effectLst/>
                <a:latin typeface="Gotham Medium" pitchFamily="2" charset="0"/>
              </a:rPr>
              <a:t>Shoveling snow </a:t>
            </a:r>
            <a:r>
              <a:rPr lang="en-US" sz="2400">
                <a:solidFill>
                  <a:srgbClr val="000000"/>
                </a:solidFill>
                <a:effectLst/>
                <a:latin typeface="Gotham Medium" pitchFamily="2" charset="0"/>
              </a:rPr>
              <a:t>​</a:t>
            </a:r>
          </a:p>
          <a:p>
            <a:pPr marL="342900" indent="-342900" rtl="0" fontAlgn="base">
              <a:buFont typeface="Arial" panose="020B0604020202020204" pitchFamily="34" charset="0"/>
              <a:buChar char="•"/>
            </a:pPr>
            <a:r>
              <a:rPr lang="en-US" sz="2400" u="none" strike="noStrike">
                <a:solidFill>
                  <a:srgbClr val="000000"/>
                </a:solidFill>
                <a:effectLst/>
                <a:latin typeface="Gotham Medium" pitchFamily="2" charset="0"/>
              </a:rPr>
              <a:t>Strenuous fitness class</a:t>
            </a:r>
          </a:p>
          <a:p>
            <a:pPr algn="ctr" fontAlgn="base"/>
            <a:r>
              <a:rPr lang="en-US" sz="2000" u="none" strike="noStrike">
                <a:solidFill>
                  <a:srgbClr val="000000"/>
                </a:solidFill>
                <a:effectLst/>
                <a:latin typeface="Gotham Medium" pitchFamily="2" charset="0"/>
              </a:rPr>
              <a:t>(75 min. </a:t>
            </a:r>
          </a:p>
          <a:p>
            <a:pPr algn="ctr" fontAlgn="base"/>
            <a:r>
              <a:rPr lang="en-US" sz="2000" u="none" strike="noStrike">
                <a:solidFill>
                  <a:srgbClr val="000000"/>
                </a:solidFill>
                <a:effectLst/>
                <a:latin typeface="Gotham Medium" pitchFamily="2" charset="0"/>
              </a:rPr>
              <a:t>per week)</a:t>
            </a:r>
            <a:r>
              <a:rPr lang="en-US" sz="2000">
                <a:solidFill>
                  <a:srgbClr val="000000"/>
                </a:solidFill>
                <a:effectLst/>
                <a:latin typeface="Gotham Medium" pitchFamily="2" charset="0"/>
              </a:rPr>
              <a:t>​</a:t>
            </a:r>
          </a:p>
        </p:txBody>
      </p:sp>
      <p:sp>
        <p:nvSpPr>
          <p:cNvPr id="23" name="TextBox 22">
            <a:extLst>
              <a:ext uri="{FF2B5EF4-FFF2-40B4-BE49-F238E27FC236}">
                <a16:creationId xmlns:a16="http://schemas.microsoft.com/office/drawing/2014/main" id="{D0A789CE-8F64-3B83-EED9-B0CC3270CE15}"/>
              </a:ext>
            </a:extLst>
          </p:cNvPr>
          <p:cNvSpPr txBox="1"/>
          <p:nvPr/>
        </p:nvSpPr>
        <p:spPr>
          <a:xfrm>
            <a:off x="2667000" y="6192478"/>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
        <p:nvSpPr>
          <p:cNvPr id="6" name="TextBox 5">
            <a:extLst>
              <a:ext uri="{FF2B5EF4-FFF2-40B4-BE49-F238E27FC236}">
                <a16:creationId xmlns:a16="http://schemas.microsoft.com/office/drawing/2014/main" id="{49212FD5-0013-4845-A37E-8AC1B89FA03F}"/>
              </a:ext>
            </a:extLst>
          </p:cNvPr>
          <p:cNvSpPr txBox="1"/>
          <p:nvPr/>
        </p:nvSpPr>
        <p:spPr>
          <a:xfrm>
            <a:off x="180301" y="2049448"/>
            <a:ext cx="3892944" cy="3130789"/>
          </a:xfrm>
          <a:prstGeom prst="rect">
            <a:avLst/>
          </a:prstGeom>
          <a:noFill/>
        </p:spPr>
        <p:txBody>
          <a:bodyPr wrap="square">
            <a:prstTxWarp prst="textArchUp">
              <a:avLst>
                <a:gd name="adj" fmla="val 10985678"/>
              </a:avLst>
            </a:prstTxWarp>
            <a:spAutoFit/>
          </a:bodyPr>
          <a:lstStyle/>
          <a:p>
            <a:pPr algn="ctr" rtl="0" fontAlgn="base"/>
            <a:r>
              <a:rPr lang="en-US" sz="2400" b="1" u="none" strike="noStrike">
                <a:solidFill>
                  <a:srgbClr val="000000"/>
                </a:solidFill>
                <a:effectLst/>
                <a:latin typeface="Gotham Medium" pitchFamily="2" charset="0"/>
              </a:rPr>
              <a:t>Light-intensity activity</a:t>
            </a:r>
            <a:r>
              <a:rPr lang="en-US" sz="2400" b="1">
                <a:solidFill>
                  <a:srgbClr val="000000"/>
                </a:solidFill>
                <a:effectLst/>
                <a:latin typeface="Gotham Medium" pitchFamily="2" charset="0"/>
              </a:rPr>
              <a:t>​</a:t>
            </a:r>
          </a:p>
        </p:txBody>
      </p:sp>
      <p:sp>
        <p:nvSpPr>
          <p:cNvPr id="8" name="TextBox 7">
            <a:extLst>
              <a:ext uri="{FF2B5EF4-FFF2-40B4-BE49-F238E27FC236}">
                <a16:creationId xmlns:a16="http://schemas.microsoft.com/office/drawing/2014/main" id="{897114DF-0E65-0ED8-7A75-0906AD5F97C8}"/>
              </a:ext>
            </a:extLst>
          </p:cNvPr>
          <p:cNvSpPr txBox="1"/>
          <p:nvPr/>
        </p:nvSpPr>
        <p:spPr>
          <a:xfrm>
            <a:off x="4169469" y="2043353"/>
            <a:ext cx="3892944" cy="3130789"/>
          </a:xfrm>
          <a:prstGeom prst="rect">
            <a:avLst/>
          </a:prstGeom>
          <a:noFill/>
        </p:spPr>
        <p:txBody>
          <a:bodyPr wrap="square">
            <a:prstTxWarp prst="textArchUp">
              <a:avLst>
                <a:gd name="adj" fmla="val 10985678"/>
              </a:avLst>
            </a:prstTxWarp>
            <a:spAutoFit/>
          </a:bodyPr>
          <a:lstStyle/>
          <a:p>
            <a:pPr algn="ctr" rtl="0" fontAlgn="base"/>
            <a:r>
              <a:rPr lang="en-US" sz="2400" b="1" u="none" strike="noStrike">
                <a:solidFill>
                  <a:srgbClr val="000000"/>
                </a:solidFill>
                <a:effectLst/>
                <a:latin typeface="Gotham Medium" pitchFamily="2" charset="0"/>
              </a:rPr>
              <a:t>Moderate-intensity activity</a:t>
            </a:r>
            <a:r>
              <a:rPr lang="en-US" sz="2400" b="1">
                <a:solidFill>
                  <a:srgbClr val="000000"/>
                </a:solidFill>
                <a:effectLst/>
                <a:latin typeface="Gotham Medium" pitchFamily="2" charset="0"/>
              </a:rPr>
              <a:t>​</a:t>
            </a:r>
          </a:p>
        </p:txBody>
      </p:sp>
      <p:sp>
        <p:nvSpPr>
          <p:cNvPr id="9" name="TextBox 8">
            <a:extLst>
              <a:ext uri="{FF2B5EF4-FFF2-40B4-BE49-F238E27FC236}">
                <a16:creationId xmlns:a16="http://schemas.microsoft.com/office/drawing/2014/main" id="{D06D352E-714C-96E9-CCA9-145DACE5E705}"/>
              </a:ext>
            </a:extLst>
          </p:cNvPr>
          <p:cNvSpPr txBox="1"/>
          <p:nvPr/>
        </p:nvSpPr>
        <p:spPr>
          <a:xfrm>
            <a:off x="8094060" y="2043353"/>
            <a:ext cx="3892944" cy="3130789"/>
          </a:xfrm>
          <a:prstGeom prst="rect">
            <a:avLst/>
          </a:prstGeom>
          <a:noFill/>
        </p:spPr>
        <p:txBody>
          <a:bodyPr wrap="square">
            <a:prstTxWarp prst="textArchUp">
              <a:avLst>
                <a:gd name="adj" fmla="val 10985678"/>
              </a:avLst>
            </a:prstTxWarp>
            <a:spAutoFit/>
          </a:bodyPr>
          <a:lstStyle/>
          <a:p>
            <a:pPr algn="ctr" rtl="0" fontAlgn="base"/>
            <a:r>
              <a:rPr lang="en-US" sz="2400" b="1" u="none" strike="noStrike">
                <a:solidFill>
                  <a:srgbClr val="000000"/>
                </a:solidFill>
                <a:effectLst/>
                <a:latin typeface="Gotham Medium" pitchFamily="2" charset="0"/>
              </a:rPr>
              <a:t>Vigorous-intensity activity</a:t>
            </a:r>
            <a:r>
              <a:rPr lang="en-US" sz="2400" b="1">
                <a:solidFill>
                  <a:srgbClr val="000000"/>
                </a:solidFill>
                <a:effectLst/>
                <a:latin typeface="Gotham Medium" pitchFamily="2" charset="0"/>
              </a:rPr>
              <a:t>​</a:t>
            </a:r>
          </a:p>
        </p:txBody>
      </p:sp>
    </p:spTree>
    <p:extLst>
      <p:ext uri="{BB962C8B-B14F-4D97-AF65-F5344CB8AC3E}">
        <p14:creationId xmlns:p14="http://schemas.microsoft.com/office/powerpoint/2010/main" val="2900003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D6FBB79-033B-D76F-D57B-9CA53608CAD5}"/>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5400000">
            <a:off x="-2615949" y="531541"/>
            <a:ext cx="6860385" cy="5797296"/>
          </a:xfrm>
          <a:prstGeom prst="rect">
            <a:avLst/>
          </a:prstGeom>
        </p:spPr>
      </p:pic>
      <p:pic>
        <p:nvPicPr>
          <p:cNvPr id="4" name="Picture 3">
            <a:extLst>
              <a:ext uri="{FF2B5EF4-FFF2-40B4-BE49-F238E27FC236}">
                <a16:creationId xmlns:a16="http://schemas.microsoft.com/office/drawing/2014/main" id="{AA1390E9-916B-8F6B-C4C7-E4A452551067}"/>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201962"/>
            <a:ext cx="7641466" cy="6636954"/>
          </a:xfrm>
          <a:prstGeom prst="rect">
            <a:avLst/>
          </a:prstGeom>
        </p:spPr>
      </p:pic>
      <p:sp>
        <p:nvSpPr>
          <p:cNvPr id="2" name="Title 1">
            <a:extLst>
              <a:ext uri="{FF2B5EF4-FFF2-40B4-BE49-F238E27FC236}">
                <a16:creationId xmlns:a16="http://schemas.microsoft.com/office/drawing/2014/main" id="{77FA9B82-0B80-C24E-6C70-3D556A95B50C}"/>
              </a:ext>
            </a:extLst>
          </p:cNvPr>
          <p:cNvSpPr>
            <a:spLocks noGrp="1"/>
          </p:cNvSpPr>
          <p:nvPr>
            <p:ph type="title"/>
          </p:nvPr>
        </p:nvSpPr>
        <p:spPr>
          <a:xfrm>
            <a:off x="2244725" y="204932"/>
            <a:ext cx="7700962" cy="1325563"/>
          </a:xfrm>
        </p:spPr>
        <p:txBody>
          <a:bodyPr/>
          <a:lstStyle/>
          <a:p>
            <a:pPr algn="ctr"/>
            <a:r>
              <a:rPr lang="en-US" sz="3600" dirty="0">
                <a:latin typeface="Gotham Bold" pitchFamily="50" charset="0"/>
              </a:rPr>
              <a:t>How to Take Your Pulse to </a:t>
            </a:r>
            <a:br>
              <a:rPr lang="en-US" sz="3600" dirty="0">
                <a:latin typeface="Gotham Bold" pitchFamily="50" charset="0"/>
              </a:rPr>
            </a:br>
            <a:r>
              <a:rPr lang="en-US" sz="3600" dirty="0">
                <a:latin typeface="Gotham Bold" pitchFamily="50" charset="0"/>
              </a:rPr>
              <a:t>Determine Heart Rate</a:t>
            </a:r>
          </a:p>
        </p:txBody>
      </p:sp>
      <p:pic>
        <p:nvPicPr>
          <p:cNvPr id="6" name="Online Media 5" descr="Physical Activity: Heart Rate">
            <a:hlinkClick r:id="" action="ppaction://media"/>
            <a:extLst>
              <a:ext uri="{FF2B5EF4-FFF2-40B4-BE49-F238E27FC236}">
                <a16:creationId xmlns:a16="http://schemas.microsoft.com/office/drawing/2014/main" id="{C42D222C-6782-0DA6-BBD2-24EB2D50E04E}"/>
              </a:ext>
            </a:extLst>
          </p:cNvPr>
          <p:cNvPicPr>
            <a:picLocks noGrp="1" noRot="1" noChangeAspect="1"/>
          </p:cNvPicPr>
          <p:nvPr>
            <p:ph idx="1"/>
            <a:videoFile r:link="rId1"/>
          </p:nvPr>
        </p:nvPicPr>
        <p:blipFill>
          <a:blip r:embed="rId6"/>
          <a:stretch>
            <a:fillRect/>
          </a:stretch>
        </p:blipFill>
        <p:spPr>
          <a:xfrm>
            <a:off x="2244725" y="1530495"/>
            <a:ext cx="7700962" cy="4351338"/>
          </a:xfrm>
          <a:prstGeom prst="rect">
            <a:avLst/>
          </a:prstGeom>
        </p:spPr>
      </p:pic>
      <p:sp>
        <p:nvSpPr>
          <p:cNvPr id="7" name="TextBox 6">
            <a:extLst>
              <a:ext uri="{FF2B5EF4-FFF2-40B4-BE49-F238E27FC236}">
                <a16:creationId xmlns:a16="http://schemas.microsoft.com/office/drawing/2014/main" id="{7E1BE5BC-81FC-CF4B-DD97-045EFE5A4B04}"/>
              </a:ext>
            </a:extLst>
          </p:cNvPr>
          <p:cNvSpPr txBox="1"/>
          <p:nvPr/>
        </p:nvSpPr>
        <p:spPr>
          <a:xfrm>
            <a:off x="2667000" y="6376069"/>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
        <p:nvSpPr>
          <p:cNvPr id="8" name="TextBox 7">
            <a:extLst>
              <a:ext uri="{FF2B5EF4-FFF2-40B4-BE49-F238E27FC236}">
                <a16:creationId xmlns:a16="http://schemas.microsoft.com/office/drawing/2014/main" id="{772792C2-C11A-7702-680C-6C4E7886531B}"/>
              </a:ext>
            </a:extLst>
          </p:cNvPr>
          <p:cNvSpPr txBox="1"/>
          <p:nvPr/>
        </p:nvSpPr>
        <p:spPr>
          <a:xfrm>
            <a:off x="2146141" y="5915591"/>
            <a:ext cx="7898130" cy="369332"/>
          </a:xfrm>
          <a:prstGeom prst="rect">
            <a:avLst/>
          </a:prstGeom>
          <a:noFill/>
        </p:spPr>
        <p:txBody>
          <a:bodyPr wrap="square">
            <a:spAutoFit/>
          </a:bodyPr>
          <a:lstStyle/>
          <a:p>
            <a:pPr algn="ctr"/>
            <a:r>
              <a:rPr lang="en-US" dirty="0">
                <a:solidFill>
                  <a:srgbClr val="009681"/>
                </a:solidFill>
                <a:latin typeface="Gotham Medium" pitchFamily="2" charset="0"/>
                <a:hlinkClick r:id="rId7"/>
              </a:rPr>
              <a:t>https://www.youtube.com/watch?v=N2Rppkpbj0I</a:t>
            </a:r>
            <a:r>
              <a:rPr lang="en-US" dirty="0">
                <a:solidFill>
                  <a:srgbClr val="009681"/>
                </a:solidFill>
                <a:latin typeface="Gotham Medium" pitchFamily="2" charset="0"/>
              </a:rPr>
              <a:t> </a:t>
            </a:r>
          </a:p>
        </p:txBody>
      </p:sp>
    </p:spTree>
    <p:extLst>
      <p:ext uri="{BB962C8B-B14F-4D97-AF65-F5344CB8AC3E}">
        <p14:creationId xmlns:p14="http://schemas.microsoft.com/office/powerpoint/2010/main" val="266214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528381" y="503298"/>
            <a:ext cx="9072819" cy="1325563"/>
          </a:xfrm>
        </p:spPr>
        <p:txBody>
          <a:bodyPr anchor="t">
            <a:normAutofit/>
          </a:bodyPr>
          <a:lstStyle/>
          <a:p>
            <a:r>
              <a:rPr lang="en-US" sz="3600">
                <a:latin typeface="Gotham Bold" pitchFamily="50" charset="0"/>
                <a:ea typeface="Calibri" panose="020F0502020204030204" pitchFamily="34" charset="0"/>
                <a:cs typeface="Calibri"/>
              </a:rPr>
              <a:t>How to Determine Personal Heart Rate Zones</a:t>
            </a:r>
            <a:endParaRPr lang="en-US" sz="3600">
              <a:latin typeface="Gotham Bold" pitchFamily="50" charset="0"/>
            </a:endParaRP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056762" y="1828861"/>
            <a:ext cx="11135238" cy="4771701"/>
          </a:xfrm>
        </p:spPr>
        <p:txBody>
          <a:bodyPr>
            <a:normAutofit/>
          </a:bodyPr>
          <a:lstStyle/>
          <a:p>
            <a:pPr marL="0" indent="0" algn="l" rtl="0" fontAlgn="base">
              <a:buNone/>
            </a:pPr>
            <a:r>
              <a:rPr lang="en-US" sz="2400">
                <a:effectLst/>
                <a:latin typeface="Gotham Medium" pitchFamily="2" charset="0"/>
              </a:rPr>
              <a:t>Age-predicted maximal heart rate = 220 – age ​</a:t>
            </a:r>
          </a:p>
          <a:p>
            <a:pPr marL="0" indent="0" algn="l" rtl="0" fontAlgn="base">
              <a:buNone/>
            </a:pPr>
            <a:r>
              <a:rPr lang="en-US" sz="2400">
                <a:effectLst/>
                <a:latin typeface="Gotham Medium" pitchFamily="2" charset="0"/>
              </a:rPr>
              <a:t>ACSM's recommendations for target workout zone​</a:t>
            </a:r>
          </a:p>
          <a:p>
            <a:pPr lvl="1" fontAlgn="base"/>
            <a:r>
              <a:rPr lang="en-US" sz="2200" b="1">
                <a:effectLst/>
                <a:latin typeface="Gotham Medium" pitchFamily="2" charset="0"/>
              </a:rPr>
              <a:t>Vigorous</a:t>
            </a:r>
            <a:r>
              <a:rPr lang="en-US" sz="2200">
                <a:effectLst/>
                <a:latin typeface="Gotham Medium" pitchFamily="2" charset="0"/>
              </a:rPr>
              <a:t> – 77-95%​</a:t>
            </a:r>
          </a:p>
          <a:p>
            <a:pPr lvl="1" fontAlgn="base"/>
            <a:r>
              <a:rPr lang="en-US" sz="2200" b="1">
                <a:effectLst/>
                <a:latin typeface="Gotham Medium" pitchFamily="2" charset="0"/>
              </a:rPr>
              <a:t>Moderate</a:t>
            </a:r>
            <a:r>
              <a:rPr lang="en-US" sz="2200">
                <a:effectLst/>
                <a:latin typeface="Gotham Medium" pitchFamily="2" charset="0"/>
              </a:rPr>
              <a:t> – 64-76%​</a:t>
            </a:r>
          </a:p>
          <a:p>
            <a:pPr lvl="1" fontAlgn="base"/>
            <a:r>
              <a:rPr lang="en-US" sz="2200" b="1">
                <a:effectLst/>
                <a:latin typeface="Gotham Medium" pitchFamily="2" charset="0"/>
              </a:rPr>
              <a:t>Light</a:t>
            </a:r>
            <a:r>
              <a:rPr lang="en-US" sz="2200">
                <a:effectLst/>
                <a:latin typeface="Gotham Medium" pitchFamily="2" charset="0"/>
              </a:rPr>
              <a:t> – 57-63%​</a:t>
            </a:r>
          </a:p>
          <a:p>
            <a:pPr marL="0" indent="0" algn="l" rtl="0" fontAlgn="base">
              <a:buNone/>
            </a:pPr>
            <a:r>
              <a:rPr lang="en-US" sz="2400">
                <a:effectLst/>
                <a:latin typeface="Gotham Medium" pitchFamily="2" charset="0"/>
              </a:rPr>
              <a:t>Formula for finding your heart rate zone: ​</a:t>
            </a:r>
          </a:p>
          <a:p>
            <a:pPr lvl="1" fontAlgn="base"/>
            <a:r>
              <a:rPr lang="en-US" sz="2200">
                <a:effectLst/>
                <a:latin typeface="Gotham Medium" pitchFamily="2" charset="0"/>
              </a:rPr>
              <a:t>Age-predicted maximal heart rate x Target workout zone ​</a:t>
            </a:r>
          </a:p>
          <a:p>
            <a:pPr lvl="1" fontAlgn="base"/>
            <a:r>
              <a:rPr lang="en-US" sz="2200">
                <a:effectLst/>
                <a:latin typeface="Gotham Medium" pitchFamily="2" charset="0"/>
              </a:rPr>
              <a:t>Example moderate target heart rate zone for a 25-year-old.​</a:t>
            </a:r>
          </a:p>
          <a:p>
            <a:pPr lvl="2" fontAlgn="base"/>
            <a:r>
              <a:rPr lang="en-US" sz="2200">
                <a:effectLst/>
                <a:latin typeface="Gotham Medium" pitchFamily="2" charset="0"/>
              </a:rPr>
              <a:t>(220 - 25)0.64 = 124.8 beats per minute (BPM)​</a:t>
            </a:r>
          </a:p>
          <a:p>
            <a:pPr lvl="2" fontAlgn="base"/>
            <a:r>
              <a:rPr lang="en-US" sz="2200">
                <a:effectLst/>
                <a:latin typeface="Gotham Medium" pitchFamily="2" charset="0"/>
              </a:rPr>
              <a:t>(220 - 25)0.76 = 148.2 BPM​</a:t>
            </a:r>
          </a:p>
          <a:p>
            <a:pPr lvl="2" fontAlgn="base"/>
            <a:r>
              <a:rPr lang="en-US" sz="2200">
                <a:effectLst/>
                <a:latin typeface="Gotham Medium" pitchFamily="2" charset="0"/>
              </a:rPr>
              <a:t>Moderate-intensity target heart rate zone = 124.8 - 148.2 BPM</a:t>
            </a:r>
          </a:p>
          <a:p>
            <a:pPr marL="342900" lvl="1" indent="0">
              <a:lnSpc>
                <a:spcPct val="100000"/>
              </a:lnSpc>
              <a:spcAft>
                <a:spcPts val="1200"/>
              </a:spcAft>
              <a:buNone/>
            </a:pPr>
            <a:endParaRPr lang="en-US">
              <a:latin typeface="Gotham Medium" pitchFamily="50" charset="0"/>
            </a:endParaRPr>
          </a:p>
        </p:txBody>
      </p:sp>
      <p:pic>
        <p:nvPicPr>
          <p:cNvPr id="5" name="Picture 4">
            <a:extLst>
              <a:ext uri="{FF2B5EF4-FFF2-40B4-BE49-F238E27FC236}">
                <a16:creationId xmlns:a16="http://schemas.microsoft.com/office/drawing/2014/main" id="{399C1812-F2C0-6F0E-BCFE-08EA5B6730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960" y="1828860"/>
            <a:ext cx="347472" cy="347472"/>
          </a:xfrm>
          <a:prstGeom prst="rect">
            <a:avLst/>
          </a:prstGeom>
        </p:spPr>
      </p:pic>
      <p:pic>
        <p:nvPicPr>
          <p:cNvPr id="11" name="Picture 10">
            <a:extLst>
              <a:ext uri="{FF2B5EF4-FFF2-40B4-BE49-F238E27FC236}">
                <a16:creationId xmlns:a16="http://schemas.microsoft.com/office/drawing/2014/main" id="{19D04DB7-DB4B-AB16-28C2-761B80339F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960" y="2341478"/>
            <a:ext cx="347472" cy="347472"/>
          </a:xfrm>
          <a:prstGeom prst="rect">
            <a:avLst/>
          </a:prstGeom>
        </p:spPr>
      </p:pic>
      <p:pic>
        <p:nvPicPr>
          <p:cNvPr id="12" name="Picture 11">
            <a:extLst>
              <a:ext uri="{FF2B5EF4-FFF2-40B4-BE49-F238E27FC236}">
                <a16:creationId xmlns:a16="http://schemas.microsoft.com/office/drawing/2014/main" id="{EB9026EA-486C-2054-A767-BAD14998FA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960" y="3854494"/>
            <a:ext cx="347472" cy="347472"/>
          </a:xfrm>
          <a:prstGeom prst="rect">
            <a:avLst/>
          </a:prstGeom>
        </p:spPr>
      </p:pic>
      <p:sp>
        <p:nvSpPr>
          <p:cNvPr id="13" name="TextBox 12">
            <a:extLst>
              <a:ext uri="{FF2B5EF4-FFF2-40B4-BE49-F238E27FC236}">
                <a16:creationId xmlns:a16="http://schemas.microsoft.com/office/drawing/2014/main" id="{0C3B5E4B-09C4-9BA6-FC85-82A0436AA74A}"/>
              </a:ext>
            </a:extLst>
          </p:cNvPr>
          <p:cNvSpPr txBox="1"/>
          <p:nvPr/>
        </p:nvSpPr>
        <p:spPr>
          <a:xfrm>
            <a:off x="2667000" y="63235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6" name="Picture 5">
            <a:extLst>
              <a:ext uri="{FF2B5EF4-FFF2-40B4-BE49-F238E27FC236}">
                <a16:creationId xmlns:a16="http://schemas.microsoft.com/office/drawing/2014/main" id="{D1A35814-0B53-E3F3-3818-9538CC6EE5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0459" y="561129"/>
            <a:ext cx="2739698" cy="2739698"/>
          </a:xfrm>
          <a:prstGeom prst="rect">
            <a:avLst/>
          </a:prstGeom>
        </p:spPr>
      </p:pic>
      <p:pic>
        <p:nvPicPr>
          <p:cNvPr id="7" name="Picture 6">
            <a:extLst>
              <a:ext uri="{FF2B5EF4-FFF2-40B4-BE49-F238E27FC236}">
                <a16:creationId xmlns:a16="http://schemas.microsoft.com/office/drawing/2014/main" id="{87163B8A-E51F-A6BB-41C0-9D8374E66EB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93289" y="1166079"/>
            <a:ext cx="1534038" cy="1534038"/>
          </a:xfrm>
          <a:prstGeom prst="rect">
            <a:avLst/>
          </a:prstGeom>
        </p:spPr>
      </p:pic>
    </p:spTree>
    <p:extLst>
      <p:ext uri="{BB962C8B-B14F-4D97-AF65-F5344CB8AC3E}">
        <p14:creationId xmlns:p14="http://schemas.microsoft.com/office/powerpoint/2010/main" val="243821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EC05B4-77C6-4DF3-AE64-DDC171851178}">
  <ds:schemaRefs>
    <ds:schemaRef ds:uri="304611c7-b834-4876-a5e6-7499996ddc78"/>
    <ds:schemaRef ds:uri="5e3f80e7-3e98-481c-af15-c8743e5934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95B5778-60BE-4403-BD4C-9058F2B46EE6}">
  <ds:schemaRefs>
    <ds:schemaRef ds:uri="304611c7-b834-4876-a5e6-7499996ddc78"/>
    <ds:schemaRef ds:uri="5e3f80e7-3e98-481c-af15-c8743e5934b5"/>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27D957D-7D13-4D39-AD2B-D6B24368BA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TotalTime>
  <Words>1237</Words>
  <Application>Microsoft Macintosh PowerPoint</Application>
  <PresentationFormat>Widescreen</PresentationFormat>
  <Paragraphs>135</Paragraphs>
  <Slides>14</Slides>
  <Notes>10</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Gotham Black</vt:lpstr>
      <vt:lpstr>Gotham Bold</vt:lpstr>
      <vt:lpstr>Gotham Medium</vt:lpstr>
      <vt:lpstr>Gotham Thin</vt:lpstr>
      <vt:lpstr>Office Theme</vt:lpstr>
      <vt:lpstr>Renew My Body:  Physical Activity for Health Promotion​</vt:lpstr>
      <vt:lpstr>Important  Disclosures</vt:lpstr>
      <vt:lpstr>Are you signed  up to RenewU?</vt:lpstr>
      <vt:lpstr>Objectives</vt:lpstr>
      <vt:lpstr>What is Physical Activity?​</vt:lpstr>
      <vt:lpstr>PowerPoint Presentation</vt:lpstr>
      <vt:lpstr>What are Physical Activity Recommendations?</vt:lpstr>
      <vt:lpstr>How to Take Your Pulse to  Determine Heart Rate</vt:lpstr>
      <vt:lpstr>How to Determine Personal Heart Rate Zones</vt:lpstr>
      <vt:lpstr>Small Group Practice Activities</vt:lpstr>
      <vt:lpstr>Small Group Reflection</vt:lpstr>
      <vt:lpstr>Conclusion</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7</cp:revision>
  <dcterms:created xsi:type="dcterms:W3CDTF">2023-07-29T19:26:57Z</dcterms:created>
  <dcterms:modified xsi:type="dcterms:W3CDTF">2024-01-08T23:53:28Z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