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60" r:id="rId5"/>
    <p:sldId id="262" r:id="rId6"/>
    <p:sldId id="306" r:id="rId7"/>
    <p:sldId id="295" r:id="rId8"/>
    <p:sldId id="267" r:id="rId9"/>
    <p:sldId id="297" r:id="rId10"/>
    <p:sldId id="313" r:id="rId11"/>
    <p:sldId id="338" r:id="rId12"/>
    <p:sldId id="334" r:id="rId13"/>
    <p:sldId id="317" r:id="rId14"/>
    <p:sldId id="335" r:id="rId15"/>
    <p:sldId id="336" r:id="rId16"/>
    <p:sldId id="337" r:id="rId17"/>
    <p:sldId id="339" r:id="rId18"/>
    <p:sldId id="333" r:id="rId19"/>
    <p:sldId id="264" r:id="rId20"/>
    <p:sldId id="340" r:id="rId21"/>
    <p:sldId id="301" r:id="rId22"/>
    <p:sldId id="265" r:id="rId23"/>
    <p:sldId id="296" r:id="rId24"/>
    <p:sldId id="305" r:id="rId25"/>
    <p:sldId id="324" r:id="rId26"/>
    <p:sldId id="311" r:id="rId27"/>
    <p:sldId id="30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04" autoAdjust="0"/>
    <p:restoredTop sz="77013"/>
  </p:normalViewPr>
  <p:slideViewPr>
    <p:cSldViewPr snapToGrid="0">
      <p:cViewPr varScale="1">
        <p:scale>
          <a:sx n="90" d="100"/>
          <a:sy n="90" d="100"/>
        </p:scale>
        <p:origin x="15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Bailey" userId="S::mo803649@ucf.edu::074aace1-a02f-4b32-b10d-0f0d559392d2" providerId="AD" clId="Web-{BA03F167-7ACD-473F-A717-6E4BE1F7D497}"/>
    <pc:docChg chg="modSld">
      <pc:chgData name="Monica Bailey" userId="S::mo803649@ucf.edu::074aace1-a02f-4b32-b10d-0f0d559392d2" providerId="AD" clId="Web-{BA03F167-7ACD-473F-A717-6E4BE1F7D497}" dt="2023-11-30T10:21:18.380" v="70" actId="1076"/>
      <pc:docMkLst>
        <pc:docMk/>
      </pc:docMkLst>
      <pc:sldChg chg="addSp delSp modSp">
        <pc:chgData name="Monica Bailey" userId="S::mo803649@ucf.edu::074aace1-a02f-4b32-b10d-0f0d559392d2" providerId="AD" clId="Web-{BA03F167-7ACD-473F-A717-6E4BE1F7D497}" dt="2023-11-30T10:21:18.380" v="70" actId="1076"/>
        <pc:sldMkLst>
          <pc:docMk/>
          <pc:sldMk cId="1916377621" sldId="333"/>
        </pc:sldMkLst>
        <pc:spChg chg="mod">
          <ac:chgData name="Monica Bailey" userId="S::mo803649@ucf.edu::074aace1-a02f-4b32-b10d-0f0d559392d2" providerId="AD" clId="Web-{BA03F167-7ACD-473F-A717-6E4BE1F7D497}" dt="2023-11-30T10:20:43.207" v="68" actId="1076"/>
          <ac:spMkLst>
            <pc:docMk/>
            <pc:sldMk cId="1916377621" sldId="333"/>
            <ac:spMk id="12" creationId="{A071BC8C-85EF-3131-8659-D317830CBFEC}"/>
          </ac:spMkLst>
        </pc:spChg>
        <pc:spChg chg="mod">
          <ac:chgData name="Monica Bailey" userId="S::mo803649@ucf.edu::074aace1-a02f-4b32-b10d-0f0d559392d2" providerId="AD" clId="Web-{BA03F167-7ACD-473F-A717-6E4BE1F7D497}" dt="2023-11-30T10:18:19.437" v="49" actId="1076"/>
          <ac:spMkLst>
            <pc:docMk/>
            <pc:sldMk cId="1916377621" sldId="333"/>
            <ac:spMk id="13" creationId="{ED92DA84-3FE2-733B-755A-292262EC33D1}"/>
          </ac:spMkLst>
        </pc:spChg>
        <pc:spChg chg="mod">
          <ac:chgData name="Monica Bailey" userId="S::mo803649@ucf.edu::074aace1-a02f-4b32-b10d-0f0d559392d2" providerId="AD" clId="Web-{BA03F167-7ACD-473F-A717-6E4BE1F7D497}" dt="2023-11-30T10:14:18.742" v="1" actId="1076"/>
          <ac:spMkLst>
            <pc:docMk/>
            <pc:sldMk cId="1916377621" sldId="333"/>
            <ac:spMk id="14" creationId="{97FC5186-3C54-3337-C5E4-13B0E6184F21}"/>
          </ac:spMkLst>
        </pc:spChg>
        <pc:spChg chg="mod">
          <ac:chgData name="Monica Bailey" userId="S::mo803649@ucf.edu::074aace1-a02f-4b32-b10d-0f0d559392d2" providerId="AD" clId="Web-{BA03F167-7ACD-473F-A717-6E4BE1F7D497}" dt="2023-11-30T10:21:18.380" v="70" actId="1076"/>
          <ac:spMkLst>
            <pc:docMk/>
            <pc:sldMk cId="1916377621" sldId="333"/>
            <ac:spMk id="19" creationId="{07EE260E-3BA1-AF33-C28E-5E0CA489CA59}"/>
          </ac:spMkLst>
        </pc:spChg>
        <pc:spChg chg="mod">
          <ac:chgData name="Monica Bailey" userId="S::mo803649@ucf.edu::074aace1-a02f-4b32-b10d-0f0d559392d2" providerId="AD" clId="Web-{BA03F167-7ACD-473F-A717-6E4BE1F7D497}" dt="2023-11-30T10:17:57.436" v="46" actId="1076"/>
          <ac:spMkLst>
            <pc:docMk/>
            <pc:sldMk cId="1916377621" sldId="333"/>
            <ac:spMk id="21" creationId="{FE6A1DCE-DBEC-8513-404A-C522E10FE5D1}"/>
          </ac:spMkLst>
        </pc:spChg>
        <pc:spChg chg="mod">
          <ac:chgData name="Monica Bailey" userId="S::mo803649@ucf.edu::074aace1-a02f-4b32-b10d-0f0d559392d2" providerId="AD" clId="Web-{BA03F167-7ACD-473F-A717-6E4BE1F7D497}" dt="2023-11-30T10:18:26.812" v="50" actId="1076"/>
          <ac:spMkLst>
            <pc:docMk/>
            <pc:sldMk cId="1916377621" sldId="333"/>
            <ac:spMk id="23" creationId="{658D0E57-2BEE-182D-7729-7385A2F1445B}"/>
          </ac:spMkLst>
        </pc:spChg>
        <pc:spChg chg="mod">
          <ac:chgData name="Monica Bailey" userId="S::mo803649@ucf.edu::074aace1-a02f-4b32-b10d-0f0d559392d2" providerId="AD" clId="Web-{BA03F167-7ACD-473F-A717-6E4BE1F7D497}" dt="2023-11-30T10:17:19.951" v="40" actId="1076"/>
          <ac:spMkLst>
            <pc:docMk/>
            <pc:sldMk cId="1916377621" sldId="333"/>
            <ac:spMk id="26" creationId="{BDA7FAE4-DBB4-B640-9F40-3D1B68610D4C}"/>
          </ac:spMkLst>
        </pc:spChg>
        <pc:picChg chg="mod">
          <ac:chgData name="Monica Bailey" userId="S::mo803649@ucf.edu::074aace1-a02f-4b32-b10d-0f0d559392d2" providerId="AD" clId="Web-{BA03F167-7ACD-473F-A717-6E4BE1F7D497}" dt="2023-11-30T10:19:27.048" v="56" actId="14100"/>
          <ac:picMkLst>
            <pc:docMk/>
            <pc:sldMk cId="1916377621" sldId="333"/>
            <ac:picMk id="3" creationId="{F5BAEFAA-8360-F5B0-7DE4-A8843A14837E}"/>
          </ac:picMkLst>
        </pc:picChg>
        <pc:picChg chg="mod">
          <ac:chgData name="Monica Bailey" userId="S::mo803649@ucf.edu::074aace1-a02f-4b32-b10d-0f0d559392d2" providerId="AD" clId="Web-{BA03F167-7ACD-473F-A717-6E4BE1F7D497}" dt="2023-11-30T10:18:13.640" v="48" actId="1076"/>
          <ac:picMkLst>
            <pc:docMk/>
            <pc:sldMk cId="1916377621" sldId="333"/>
            <ac:picMk id="4" creationId="{254FB87D-17CF-D7BA-9330-2753E325039C}"/>
          </ac:picMkLst>
        </pc:picChg>
        <pc:picChg chg="del mod">
          <ac:chgData name="Monica Bailey" userId="S::mo803649@ucf.edu::074aace1-a02f-4b32-b10d-0f0d559392d2" providerId="AD" clId="Web-{BA03F167-7ACD-473F-A717-6E4BE1F7D497}" dt="2023-11-30T10:19:16.720" v="55"/>
          <ac:picMkLst>
            <pc:docMk/>
            <pc:sldMk cId="1916377621" sldId="333"/>
            <ac:picMk id="5" creationId="{B4C437A9-DFB5-C791-01CF-C61A930BB5BA}"/>
          </ac:picMkLst>
        </pc:picChg>
        <pc:picChg chg="del mod">
          <ac:chgData name="Monica Bailey" userId="S::mo803649@ucf.edu::074aace1-a02f-4b32-b10d-0f0d559392d2" providerId="AD" clId="Web-{BA03F167-7ACD-473F-A717-6E4BE1F7D497}" dt="2023-11-30T10:19:39.143" v="59"/>
          <ac:picMkLst>
            <pc:docMk/>
            <pc:sldMk cId="1916377621" sldId="333"/>
            <ac:picMk id="6" creationId="{A015C76C-01C7-5708-9F65-704976F3D7E9}"/>
          </ac:picMkLst>
        </pc:picChg>
        <pc:picChg chg="mod">
          <ac:chgData name="Monica Bailey" userId="S::mo803649@ucf.edu::074aace1-a02f-4b32-b10d-0f0d559392d2" providerId="AD" clId="Web-{BA03F167-7ACD-473F-A717-6E4BE1F7D497}" dt="2023-11-30T10:21:11.458" v="69" actId="14100"/>
          <ac:picMkLst>
            <pc:docMk/>
            <pc:sldMk cId="1916377621" sldId="333"/>
            <ac:picMk id="7" creationId="{198347CF-9C1B-7901-4520-F672C3662551}"/>
          </ac:picMkLst>
        </pc:picChg>
        <pc:picChg chg="mod">
          <ac:chgData name="Monica Bailey" userId="S::mo803649@ucf.edu::074aace1-a02f-4b32-b10d-0f0d559392d2" providerId="AD" clId="Web-{BA03F167-7ACD-473F-A717-6E4BE1F7D497}" dt="2023-11-30T10:17:53.436" v="45" actId="1076"/>
          <ac:picMkLst>
            <pc:docMk/>
            <pc:sldMk cId="1916377621" sldId="333"/>
            <ac:picMk id="8" creationId="{1B5FD567-475A-D99B-426B-6DE551445D9D}"/>
          </ac:picMkLst>
        </pc:picChg>
        <pc:picChg chg="add mod">
          <ac:chgData name="Monica Bailey" userId="S::mo803649@ucf.edu::074aace1-a02f-4b32-b10d-0f0d559392d2" providerId="AD" clId="Web-{BA03F167-7ACD-473F-A717-6E4BE1F7D497}" dt="2023-11-30T10:20:36.676" v="67" actId="1076"/>
          <ac:picMkLst>
            <pc:docMk/>
            <pc:sldMk cId="1916377621" sldId="333"/>
            <ac:picMk id="16" creationId="{46941EA0-37BA-76A6-D29F-EAED13DE2EB9}"/>
          </ac:picMkLst>
        </pc:picChg>
        <pc:picChg chg="add mod">
          <ac:chgData name="Monica Bailey" userId="S::mo803649@ucf.edu::074aace1-a02f-4b32-b10d-0f0d559392d2" providerId="AD" clId="Web-{BA03F167-7ACD-473F-A717-6E4BE1F7D497}" dt="2023-11-30T10:19:49.643" v="61" actId="1076"/>
          <ac:picMkLst>
            <pc:docMk/>
            <pc:sldMk cId="1916377621" sldId="333"/>
            <ac:picMk id="17" creationId="{61D0FAB4-FF37-DE5E-22F5-01D4370AD95E}"/>
          </ac:picMkLst>
        </pc:picChg>
        <pc:picChg chg="mod">
          <ac:chgData name="Monica Bailey" userId="S::mo803649@ucf.edu::074aace1-a02f-4b32-b10d-0f0d559392d2" providerId="AD" clId="Web-{BA03F167-7ACD-473F-A717-6E4BE1F7D497}" dt="2023-11-30T10:14:15.117" v="0" actId="1076"/>
          <ac:picMkLst>
            <pc:docMk/>
            <pc:sldMk cId="1916377621" sldId="333"/>
            <ac:picMk id="22" creationId="{2C1B8B67-4E4E-D441-F057-87E07BB45524}"/>
          </ac:picMkLst>
        </pc:picChg>
      </pc:sldChg>
    </pc:docChg>
  </pc:docChgLst>
  <pc:docChgLst>
    <pc:chgData name="Karla Rosario" userId="003cb3b7-bc10-4f02-a2b7-728ff5158fe3" providerId="ADAL" clId="{4E7D7D46-FE50-1849-900C-098DE4E97998}"/>
    <pc:docChg chg="undo custSel addSld modSld sldOrd">
      <pc:chgData name="Karla Rosario" userId="003cb3b7-bc10-4f02-a2b7-728ff5158fe3" providerId="ADAL" clId="{4E7D7D46-FE50-1849-900C-098DE4E97998}" dt="2023-12-01T15:44:52.989" v="61" actId="1076"/>
      <pc:docMkLst>
        <pc:docMk/>
      </pc:docMkLst>
      <pc:sldChg chg="modNotesTx">
        <pc:chgData name="Karla Rosario" userId="003cb3b7-bc10-4f02-a2b7-728ff5158fe3" providerId="ADAL" clId="{4E7D7D46-FE50-1849-900C-098DE4E97998}" dt="2023-12-01T15:41:30.531" v="2" actId="20577"/>
        <pc:sldMkLst>
          <pc:docMk/>
          <pc:sldMk cId="3769487385" sldId="313"/>
        </pc:sldMkLst>
      </pc:sldChg>
      <pc:sldChg chg="modSp add mod ord">
        <pc:chgData name="Karla Rosario" userId="003cb3b7-bc10-4f02-a2b7-728ff5158fe3" providerId="ADAL" clId="{4E7D7D46-FE50-1849-900C-098DE4E97998}" dt="2023-12-01T15:42:51.038" v="29" actId="20577"/>
        <pc:sldMkLst>
          <pc:docMk/>
          <pc:sldMk cId="1906901626" sldId="338"/>
        </pc:sldMkLst>
        <pc:spChg chg="mod">
          <ac:chgData name="Karla Rosario" userId="003cb3b7-bc10-4f02-a2b7-728ff5158fe3" providerId="ADAL" clId="{4E7D7D46-FE50-1849-900C-098DE4E97998}" dt="2023-12-01T15:42:51.038" v="29" actId="20577"/>
          <ac:spMkLst>
            <pc:docMk/>
            <pc:sldMk cId="1906901626" sldId="338"/>
            <ac:spMk id="2" creationId="{167FC240-EA80-D602-2CE3-0735A7A3A7F4}"/>
          </ac:spMkLst>
        </pc:spChg>
        <pc:spChg chg="mod">
          <ac:chgData name="Karla Rosario" userId="003cb3b7-bc10-4f02-a2b7-728ff5158fe3" providerId="ADAL" clId="{4E7D7D46-FE50-1849-900C-098DE4E97998}" dt="2023-12-01T15:42:31.400" v="24" actId="14100"/>
          <ac:spMkLst>
            <pc:docMk/>
            <pc:sldMk cId="1906901626" sldId="338"/>
            <ac:spMk id="4" creationId="{932184D3-4D8B-3FD3-B46A-512F5B4CA80D}"/>
          </ac:spMkLst>
        </pc:spChg>
      </pc:sldChg>
      <pc:sldChg chg="modSp add mod ord modNotesTx">
        <pc:chgData name="Karla Rosario" userId="003cb3b7-bc10-4f02-a2b7-728ff5158fe3" providerId="ADAL" clId="{4E7D7D46-FE50-1849-900C-098DE4E97998}" dt="2023-12-01T15:44:52.989" v="61" actId="1076"/>
        <pc:sldMkLst>
          <pc:docMk/>
          <pc:sldMk cId="968535710" sldId="339"/>
        </pc:sldMkLst>
        <pc:spChg chg="mod">
          <ac:chgData name="Karla Rosario" userId="003cb3b7-bc10-4f02-a2b7-728ff5158fe3" providerId="ADAL" clId="{4E7D7D46-FE50-1849-900C-098DE4E97998}" dt="2023-12-01T15:44:48.334" v="60" actId="1076"/>
          <ac:spMkLst>
            <pc:docMk/>
            <pc:sldMk cId="968535710" sldId="339"/>
            <ac:spMk id="2" creationId="{167FC240-EA80-D602-2CE3-0735A7A3A7F4}"/>
          </ac:spMkLst>
        </pc:spChg>
        <pc:spChg chg="mod">
          <ac:chgData name="Karla Rosario" userId="003cb3b7-bc10-4f02-a2b7-728ff5158fe3" providerId="ADAL" clId="{4E7D7D46-FE50-1849-900C-098DE4E97998}" dt="2023-12-01T15:44:52.989" v="61" actId="1076"/>
          <ac:spMkLst>
            <pc:docMk/>
            <pc:sldMk cId="968535710" sldId="339"/>
            <ac:spMk id="4" creationId="{932184D3-4D8B-3FD3-B46A-512F5B4CA80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media.hypersites.com/clients/1235/filemanager/MHC/METs.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youtu.be/N2Rppkpbj0I"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a:t>
            </a:fld>
            <a:endParaRPr lang="en-US"/>
          </a:p>
        </p:txBody>
      </p:sp>
    </p:spTree>
    <p:extLst>
      <p:ext uri="{BB962C8B-B14F-4D97-AF65-F5344CB8AC3E}">
        <p14:creationId xmlns:p14="http://schemas.microsoft.com/office/powerpoint/2010/main" val="27922158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a:t>
            </a:r>
          </a:p>
          <a:p>
            <a:pPr algn="l" fontAlgn="base"/>
            <a:r>
              <a:rPr lang="en-US" b="1" i="0" dirty="0">
                <a:solidFill>
                  <a:srgbClr val="000000"/>
                </a:solidFill>
                <a:effectLst/>
                <a:latin typeface="var(--font-family-body)"/>
              </a:rPr>
              <a:t>Study Design</a:t>
            </a:r>
            <a:r>
              <a:rPr lang="en-US" b="0" i="0" dirty="0">
                <a:solidFill>
                  <a:srgbClr val="000000"/>
                </a:solidFill>
                <a:effectLst/>
                <a:latin typeface="GothamReg"/>
              </a:rPr>
              <a:t>: </a:t>
            </a:r>
          </a:p>
          <a:p>
            <a:pPr algn="l" fontAlgn="base"/>
            <a:r>
              <a:rPr lang="en-US" b="0" i="0" dirty="0">
                <a:solidFill>
                  <a:srgbClr val="000000"/>
                </a:solidFill>
                <a:effectLst/>
                <a:latin typeface="GothamReg"/>
              </a:rPr>
              <a:t>42 participants following the American College of Sports Medicine guidelines for moderate and vigorous activity:</a:t>
            </a:r>
          </a:p>
          <a:p>
            <a:pPr algn="l" fontAlgn="base">
              <a:buFont typeface="Arial" panose="020B0604020202020204" pitchFamily="34" charset="0"/>
              <a:buChar char="•"/>
            </a:pPr>
            <a:r>
              <a:rPr lang="en-US" b="0" i="0" dirty="0">
                <a:solidFill>
                  <a:srgbClr val="000000"/>
                </a:solidFill>
                <a:effectLst/>
                <a:latin typeface="merriweather" pitchFamily="2" charset="77"/>
              </a:rPr>
              <a:t>Moderate intensity only (n=23)</a:t>
            </a:r>
          </a:p>
          <a:p>
            <a:pPr algn="l" fontAlgn="base">
              <a:buFont typeface="Arial" panose="020B0604020202020204" pitchFamily="34" charset="0"/>
              <a:buChar char="•"/>
            </a:pPr>
            <a:r>
              <a:rPr lang="en-US" b="0" i="0" dirty="0">
                <a:solidFill>
                  <a:srgbClr val="000000"/>
                </a:solidFill>
                <a:effectLst/>
                <a:latin typeface="merriweather" pitchFamily="2" charset="77"/>
              </a:rPr>
              <a:t>Vigorous and moderate intensity (n=19)</a:t>
            </a:r>
          </a:p>
          <a:p>
            <a:pPr algn="l" fontAlgn="base"/>
            <a:r>
              <a:rPr lang="en-US" b="0" i="0" dirty="0">
                <a:solidFill>
                  <a:srgbClr val="000000"/>
                </a:solidFill>
                <a:effectLst/>
                <a:latin typeface="GothamReg"/>
              </a:rPr>
              <a:t>Both groups used the Perceived Stress Scale and Beck Depression Scale to measure changes.</a:t>
            </a:r>
          </a:p>
          <a:p>
            <a:pPr algn="l" fontAlgn="base"/>
            <a:r>
              <a:rPr lang="en-US" b="1" i="0" dirty="0">
                <a:solidFill>
                  <a:srgbClr val="000000"/>
                </a:solidFill>
                <a:effectLst/>
                <a:latin typeface="var(--font-family-body)"/>
              </a:rPr>
              <a:t>Results</a:t>
            </a:r>
            <a:r>
              <a:rPr lang="en-US" b="0" i="0" dirty="0">
                <a:solidFill>
                  <a:srgbClr val="000000"/>
                </a:solidFill>
                <a:effectLst/>
                <a:latin typeface="GothamReg"/>
              </a:rPr>
              <a:t>: </a:t>
            </a:r>
          </a:p>
          <a:p>
            <a:pPr algn="l" fontAlgn="base"/>
            <a:r>
              <a:rPr lang="en-US" b="0" i="0" dirty="0">
                <a:solidFill>
                  <a:srgbClr val="000000"/>
                </a:solidFill>
                <a:effectLst/>
                <a:latin typeface="GothamReg"/>
              </a:rPr>
              <a:t>Participants participating in vigorous activity perceived less stress (p=0.048) and experienced fewer depressive symptoms (p=0.098); Moderate effect size.</a:t>
            </a:r>
          </a:p>
          <a:p>
            <a:pPr algn="l" fontAlgn="base"/>
            <a:r>
              <a:rPr lang="en-US" b="0" i="0" dirty="0">
                <a:solidFill>
                  <a:srgbClr val="000000"/>
                </a:solidFill>
                <a:effectLst/>
                <a:latin typeface="GothamReg"/>
              </a:rPr>
              <a:t>Vigorous-intensity physical activity, in addition to moderate-intensity physical activity, is associated with improved mental health, less perceived stress and fewer depressive symptoms.</a:t>
            </a:r>
          </a:p>
          <a:p>
            <a:pPr algn="l" fontAlgn="base" latinLnBrk="0"/>
            <a:br>
              <a:rPr lang="en-US" b="1" i="0" dirty="0">
                <a:solidFill>
                  <a:srgbClr val="000000"/>
                </a:solidFill>
                <a:effectLst/>
                <a:latin typeface="var(--font-family-head)"/>
              </a:rPr>
            </a:br>
            <a:endParaRPr lang="en-US" b="1" i="0" dirty="0">
              <a:solidFill>
                <a:srgbClr val="000000"/>
              </a:solidFill>
              <a:effectLst/>
              <a:latin typeface="var(--font-family-head)"/>
            </a:endParaRP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13</a:t>
            </a:fld>
            <a:endParaRPr lang="en-US"/>
          </a:p>
        </p:txBody>
      </p:sp>
    </p:spTree>
    <p:extLst>
      <p:ext uri="{BB962C8B-B14F-4D97-AF65-F5344CB8AC3E}">
        <p14:creationId xmlns:p14="http://schemas.microsoft.com/office/powerpoint/2010/main" val="3773489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article findings</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14</a:t>
            </a:fld>
            <a:endParaRPr lang="en-US"/>
          </a:p>
        </p:txBody>
      </p:sp>
    </p:spTree>
    <p:extLst>
      <p:ext uri="{BB962C8B-B14F-4D97-AF65-F5344CB8AC3E}">
        <p14:creationId xmlns:p14="http://schemas.microsoft.com/office/powerpoint/2010/main" val="33502664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a:t>
            </a:r>
          </a:p>
          <a:p>
            <a:pPr marL="228600" indent="-228600" algn="l" rtl="0" fontAlgn="base">
              <a:buAutoNum type="arabicPeriod"/>
            </a:pPr>
            <a:r>
              <a:rPr lang="en-US" b="0" i="0" dirty="0">
                <a:solidFill>
                  <a:srgbClr val="000000"/>
                </a:solidFill>
                <a:effectLst/>
                <a:latin typeface="GothamReg"/>
              </a:rPr>
              <a:t>Immunity is improved by reducing adipocytes and improving the response of cytokines, which deters the effects of stress on the body.</a:t>
            </a:r>
            <a:endParaRPr lang="en-US" b="0" i="0" dirty="0">
              <a:solidFill>
                <a:srgbClr val="000000"/>
              </a:solidFill>
              <a:effectLst/>
              <a:latin typeface="merriweather" pitchFamily="2" charset="77"/>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r>
              <a:rPr lang="en-US" b="0" i="0" dirty="0">
                <a:solidFill>
                  <a:srgbClr val="000000"/>
                </a:solidFill>
                <a:effectLst/>
                <a:latin typeface="GothamReg"/>
              </a:rPr>
              <a:t>Physiological responses to physical activity are release of positive hormones, such as endorphins. It also increases mitochondria in the cells, making energy production more effective.</a:t>
            </a: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r>
              <a:rPr lang="en-US" b="0" i="0" dirty="0">
                <a:solidFill>
                  <a:srgbClr val="000000"/>
                </a:solidFill>
                <a:effectLst/>
                <a:latin typeface="GothamReg"/>
              </a:rPr>
              <a:t>Psychologically, physical activity promotes self-efficacy and reduces distractions, helping to counteract the negative effects of stress and anxiety.</a:t>
            </a: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r>
              <a:rPr lang="en-US" b="0" i="0" dirty="0">
                <a:solidFill>
                  <a:srgbClr val="000000"/>
                </a:solidFill>
                <a:effectLst/>
                <a:latin typeface="GothamReg"/>
              </a:rPr>
              <a:t>Regular exercise can help to counteract negative and depressive symptoms.</a:t>
            </a: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r>
              <a:rPr lang="en-US" b="0" i="0" dirty="0">
                <a:solidFill>
                  <a:srgbClr val="000000"/>
                </a:solidFill>
                <a:effectLst/>
                <a:latin typeface="GothamReg"/>
              </a:rPr>
              <a:t>Regular moderate-intensity exercise is beneficial and can help to protect against stress-related mental disorders.</a:t>
            </a: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r>
              <a:rPr lang="en-US" b="0" i="0" dirty="0">
                <a:solidFill>
                  <a:srgbClr val="000000"/>
                </a:solidFill>
                <a:effectLst/>
                <a:latin typeface="GothamReg"/>
              </a:rPr>
              <a:t>Exercise may also reduce anxiety and improve mental energy and concentration.</a:t>
            </a:r>
          </a:p>
          <a:p>
            <a:pPr algn="l" fontAlgn="base"/>
            <a:r>
              <a:rPr lang="en-US" b="0" i="0" dirty="0">
                <a:solidFill>
                  <a:srgbClr val="000000"/>
                </a:solidFill>
                <a:effectLst/>
                <a:latin typeface="var(--font-family-body)"/>
              </a:rPr>
              <a:t>7.while decreasing stress and emotional exhaustion.</a:t>
            </a:r>
            <a:endParaRPr lang="en-US" b="0" i="0" dirty="0">
              <a:solidFill>
                <a:srgbClr val="000000"/>
              </a:solidFill>
              <a:effectLst/>
              <a:latin typeface="GothamReg"/>
            </a:endParaRPr>
          </a:p>
          <a:p>
            <a:br>
              <a:rPr lang="en-US" dirty="0"/>
            </a:br>
            <a:endParaRPr lang="en-US" b="0" i="0" dirty="0">
              <a:solidFill>
                <a:srgbClr val="000000"/>
              </a:solidFill>
              <a:effectLst/>
              <a:latin typeface="GothamReg"/>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b="0" i="0" dirty="0">
              <a:solidFill>
                <a:srgbClr val="000000"/>
              </a:solidFill>
              <a:effectLst/>
              <a:latin typeface="GothamReg"/>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b="0" i="0" dirty="0">
              <a:solidFill>
                <a:srgbClr val="000000"/>
              </a:solidFill>
              <a:effectLst/>
              <a:latin typeface="GothamReg"/>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sz="1200" b="1" dirty="0">
              <a:latin typeface="Gotham Medium" pitchFamily="50" charset="0"/>
            </a:endParaRPr>
          </a:p>
          <a:p>
            <a:pPr marL="228600" indent="-228600" algn="l" rtl="0" fontAlgn="base">
              <a:buAutoNum type="arabicPeriod"/>
            </a:pPr>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15</a:t>
            </a:fld>
            <a:endParaRPr lang="en-US"/>
          </a:p>
        </p:txBody>
      </p:sp>
    </p:spTree>
    <p:extLst>
      <p:ext uri="{BB962C8B-B14F-4D97-AF65-F5344CB8AC3E}">
        <p14:creationId xmlns:p14="http://schemas.microsoft.com/office/powerpoint/2010/main" val="3936747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These are general guidelines for maintaining a healthy lifestyle both mentally and physically and to decrease risk for cardiovascular disease (hypertension, diabetes, </a:t>
            </a:r>
            <a:r>
              <a:rPr lang="en-US" b="0" i="0" u="none" strike="noStrike" dirty="0" err="1">
                <a:solidFill>
                  <a:srgbClr val="000000"/>
                </a:solidFill>
                <a:effectLst/>
                <a:latin typeface="Calibri" panose="020F0502020204030204" pitchFamily="34" charset="0"/>
              </a:rPr>
              <a:t>etc</a:t>
            </a:r>
            <a:r>
              <a:rPr lang="en-US" b="0" i="0" u="none" strike="noStrike" dirty="0">
                <a:solidFill>
                  <a:srgbClr val="000000"/>
                </a:solidFill>
                <a:effectLst/>
                <a:latin typeface="Calibri" panose="020F0502020204030204" pitchFamily="34" charset="0"/>
              </a:rPr>
              <a:t>).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Moderate and/or Vigorous activity recommendations are a baseline suggestion from the American College of Sports Medicine.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Having a hard time determining the intensity level of your activity?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Is it moderate or vigorous? Use the “talk test” to find out.</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When you’re being active, just try talking:</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 If you’re breathing hard but can still have a conversation easily, it’s moderate intensity activity</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 If you can only say a few words before you have to take a breath, it’s vigorous intensity activity</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These are general guidelines specific activity will vary by person.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A resource for additional activities in each category: </a:t>
            </a:r>
            <a:r>
              <a:rPr lang="en-US" b="0" i="0" u="sng" strike="noStrike" dirty="0">
                <a:solidFill>
                  <a:srgbClr val="0563C1"/>
                </a:solidFill>
                <a:effectLst/>
                <a:latin typeface="Calibri" panose="020F0502020204030204" pitchFamily="34" charset="0"/>
                <a:hlinkClick r:id="rId3"/>
              </a:rPr>
              <a:t>https://media.hypersites.com/clients/1235/filemanager/MHC/METs.pdf</a:t>
            </a:r>
            <a:r>
              <a:rPr lang="en-US" b="0" i="0" u="none" strike="noStrike" dirty="0">
                <a:solidFill>
                  <a:srgbClr val="000000"/>
                </a:solidFill>
                <a:effectLst/>
                <a:latin typeface="Calibri" panose="020F0502020204030204" pitchFamily="34" charset="0"/>
              </a:rPr>
              <a:t> </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16</a:t>
            </a:fld>
            <a:endParaRPr lang="en-US"/>
          </a:p>
        </p:txBody>
      </p:sp>
    </p:spTree>
    <p:extLst>
      <p:ext uri="{BB962C8B-B14F-4D97-AF65-F5344CB8AC3E}">
        <p14:creationId xmlns:p14="http://schemas.microsoft.com/office/powerpoint/2010/main" val="24657698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After watching the instructional video, recommend doing this first for resting heart rate to determine baseline resting heart rate. Then have participants do an activity and follow it up with finding their heart rate. Using the Heart Rate Zone formula participants can see which zone the activity put their heart rate into.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Link to video: </a:t>
            </a:r>
            <a:r>
              <a:rPr lang="en-US" b="0" i="0" u="sng" strike="noStrike">
                <a:solidFill>
                  <a:srgbClr val="0563C1"/>
                </a:solidFill>
                <a:effectLst/>
                <a:latin typeface="Calibri" panose="020F0502020204030204" pitchFamily="34" charset="0"/>
                <a:hlinkClick r:id="rId3"/>
              </a:rPr>
              <a:t>https://youtu.be/N2Rppkpbj0I</a:t>
            </a:r>
            <a:r>
              <a:rPr lang="en-US" b="0" i="0" u="none" strike="noStrike">
                <a:solidFill>
                  <a:srgbClr val="000000"/>
                </a:solidFill>
                <a:effectLst/>
                <a:latin typeface="Calibri" panose="020F0502020204030204" pitchFamily="34" charset="0"/>
              </a:rPr>
              <a:t> </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17</a:t>
            </a:fld>
            <a:endParaRPr lang="en-US"/>
          </a:p>
        </p:txBody>
      </p:sp>
    </p:spTree>
    <p:extLst>
      <p:ext uri="{BB962C8B-B14F-4D97-AF65-F5344CB8AC3E}">
        <p14:creationId xmlns:p14="http://schemas.microsoft.com/office/powerpoint/2010/main" val="24199109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Bring calculators or have participants use phones to determine</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Determine your resting heart rate first prior to determining your heart rate during an activity. </a:t>
            </a:r>
          </a:p>
          <a:p>
            <a:pPr algn="l" rtl="0" fontAlgn="base"/>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18</a:t>
            </a:fld>
            <a:endParaRPr lang="en-US"/>
          </a:p>
        </p:txBody>
      </p:sp>
    </p:spTree>
    <p:extLst>
      <p:ext uri="{BB962C8B-B14F-4D97-AF65-F5344CB8AC3E}">
        <p14:creationId xmlns:p14="http://schemas.microsoft.com/office/powerpoint/2010/main" val="16788574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19</a:t>
            </a:fld>
            <a:endParaRPr lang="en-US"/>
          </a:p>
        </p:txBody>
      </p:sp>
    </p:spTree>
    <p:extLst>
      <p:ext uri="{BB962C8B-B14F-4D97-AF65-F5344CB8AC3E}">
        <p14:creationId xmlns:p14="http://schemas.microsoft.com/office/powerpoint/2010/main" val="20586404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If you are not able to do the recommended amount anything is better than nothing. Start small it makes a difference!</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21</a:t>
            </a:fld>
            <a:endParaRPr lang="en-US"/>
          </a:p>
        </p:txBody>
      </p:sp>
    </p:spTree>
    <p:extLst>
      <p:ext uri="{BB962C8B-B14F-4D97-AF65-F5344CB8AC3E}">
        <p14:creationId xmlns:p14="http://schemas.microsoft.com/office/powerpoint/2010/main" val="62914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22</a:t>
            </a:fld>
            <a:endParaRPr lang="en-US"/>
          </a:p>
        </p:txBody>
      </p:sp>
    </p:spTree>
    <p:extLst>
      <p:ext uri="{BB962C8B-B14F-4D97-AF65-F5344CB8AC3E}">
        <p14:creationId xmlns:p14="http://schemas.microsoft.com/office/powerpoint/2010/main" val="12350586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*If this is the first </a:t>
            </a:r>
            <a:r>
              <a:rPr lang="en-US" i="0" dirty="0" err="1"/>
              <a:t>RenewU</a:t>
            </a:r>
            <a:r>
              <a:rPr lang="en-US" i="0"/>
              <a:t> post-session or module survey they are completing they are eligible to receive a $25 gift card.</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23</a:t>
            </a:fld>
            <a:endParaRPr lang="en-US"/>
          </a:p>
        </p:txBody>
      </p:sp>
    </p:spTree>
    <p:extLst>
      <p:ext uri="{BB962C8B-B14F-4D97-AF65-F5344CB8AC3E}">
        <p14:creationId xmlns:p14="http://schemas.microsoft.com/office/powerpoint/2010/main" val="1142851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a show of hands determine if anyone needs to register and please allow 5-10 minutes at the beginning for participants to complete registration process if anyone is doing so.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please show the disclosure after presentation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24</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Aerobic Exercise examples biking, jogging, walking</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Anaerobic exercise examples would be strength training  - weight lifting/training, HITT, sprinting</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4186421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7</a:t>
            </a:fld>
            <a:endParaRPr lang="en-US"/>
          </a:p>
        </p:txBody>
      </p:sp>
    </p:spTree>
    <p:extLst>
      <p:ext uri="{BB962C8B-B14F-4D97-AF65-F5344CB8AC3E}">
        <p14:creationId xmlns:p14="http://schemas.microsoft.com/office/powerpoint/2010/main" val="3969330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article findings</a:t>
            </a:r>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8</a:t>
            </a:fld>
            <a:endParaRPr lang="en-US"/>
          </a:p>
        </p:txBody>
      </p:sp>
    </p:spTree>
    <p:extLst>
      <p:ext uri="{BB962C8B-B14F-4D97-AF65-F5344CB8AC3E}">
        <p14:creationId xmlns:p14="http://schemas.microsoft.com/office/powerpoint/2010/main" val="372348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a:t>
            </a:r>
          </a:p>
          <a:p>
            <a:pPr fontAlgn="base" latinLnBrk="0"/>
            <a:r>
              <a:rPr lang="en-US" b="1" dirty="0">
                <a:effectLst/>
                <a:latin typeface="var(--font-family-head)"/>
              </a:rPr>
              <a:t>Methods:</a:t>
            </a:r>
            <a:endParaRPr lang="en-US" b="1" dirty="0">
              <a:effectLst/>
              <a:latin typeface="merriweather" pitchFamily="2" charset="77"/>
            </a:endParaRPr>
          </a:p>
          <a:p>
            <a:pPr fontAlgn="base" latinLnBrk="0"/>
            <a:r>
              <a:rPr lang="en-US" b="1" dirty="0">
                <a:effectLst/>
                <a:latin typeface="var(--font-family-body)"/>
              </a:rPr>
              <a:t>Participants</a:t>
            </a:r>
            <a:endParaRPr lang="en-US" b="0" dirty="0">
              <a:effectLst/>
              <a:latin typeface="merriweather" pitchFamily="2" charset="77"/>
            </a:endParaRPr>
          </a:p>
          <a:p>
            <a:pPr fontAlgn="base" latinLnBrk="0">
              <a:buFont typeface="Arial" panose="020B0604020202020204" pitchFamily="34" charset="0"/>
              <a:buChar char="•"/>
            </a:pPr>
            <a:r>
              <a:rPr lang="en-US" b="0" dirty="0">
                <a:effectLst/>
                <a:latin typeface="merriweather" pitchFamily="2" charset="77"/>
              </a:rPr>
              <a:t> 49 total (36 females and 13 males)</a:t>
            </a:r>
          </a:p>
          <a:p>
            <a:pPr fontAlgn="base" latinLnBrk="0">
              <a:buFont typeface="Arial" panose="020B0604020202020204" pitchFamily="34" charset="0"/>
              <a:buChar char="•"/>
            </a:pPr>
            <a:r>
              <a:rPr lang="en-US" b="0" dirty="0">
                <a:effectLst/>
                <a:latin typeface="merriweather" pitchFamily="2" charset="77"/>
              </a:rPr>
              <a:t> All previously inactive</a:t>
            </a:r>
          </a:p>
          <a:p>
            <a:pPr fontAlgn="base" latinLnBrk="0"/>
            <a:r>
              <a:rPr lang="en-US" b="1" dirty="0">
                <a:effectLst/>
                <a:latin typeface="var(--font-family-body)"/>
              </a:rPr>
              <a:t>Intervention</a:t>
            </a:r>
            <a:endParaRPr lang="en-US" b="0" dirty="0">
              <a:effectLst/>
              <a:latin typeface="merriweather" pitchFamily="2" charset="77"/>
            </a:endParaRPr>
          </a:p>
          <a:p>
            <a:pPr fontAlgn="base" latinLnBrk="0"/>
            <a:r>
              <a:rPr lang="en-US" b="0" dirty="0">
                <a:effectLst/>
                <a:latin typeface="merriweather" pitchFamily="2" charset="77"/>
              </a:rPr>
              <a:t>4-week exercise program </a:t>
            </a:r>
          </a:p>
          <a:p>
            <a:pPr fontAlgn="base" latinLnBrk="0">
              <a:buFont typeface="Arial" panose="020B0604020202020204" pitchFamily="34" charset="0"/>
              <a:buChar char="•"/>
            </a:pPr>
            <a:r>
              <a:rPr lang="en-US" b="0" dirty="0">
                <a:effectLst/>
                <a:latin typeface="merriweather" pitchFamily="2" charset="77"/>
              </a:rPr>
              <a:t> Cardiovascular</a:t>
            </a:r>
          </a:p>
          <a:p>
            <a:pPr fontAlgn="base" latinLnBrk="0">
              <a:buFont typeface="Arial" panose="020B0604020202020204" pitchFamily="34" charset="0"/>
              <a:buChar char="•"/>
            </a:pPr>
            <a:r>
              <a:rPr lang="en-US" b="0" dirty="0">
                <a:effectLst/>
                <a:latin typeface="merriweather" pitchFamily="2" charset="77"/>
              </a:rPr>
              <a:t> Resistance</a:t>
            </a:r>
          </a:p>
          <a:p>
            <a:pPr fontAlgn="base" latinLnBrk="0">
              <a:buFont typeface="Arial" panose="020B0604020202020204" pitchFamily="34" charset="0"/>
              <a:buChar char="•"/>
            </a:pPr>
            <a:r>
              <a:rPr lang="en-US" b="0" dirty="0">
                <a:effectLst/>
                <a:latin typeface="merriweather" pitchFamily="2" charset="77"/>
              </a:rPr>
              <a:t> No exercise (control)</a:t>
            </a:r>
          </a:p>
          <a:p>
            <a:pPr fontAlgn="base" latinLnBrk="0"/>
            <a:r>
              <a:rPr lang="en-US" b="1" dirty="0">
                <a:effectLst/>
                <a:latin typeface="var(--font-family-body)"/>
              </a:rPr>
              <a:t>Scales</a:t>
            </a:r>
            <a:endParaRPr lang="en-US" b="0" dirty="0">
              <a:effectLst/>
              <a:latin typeface="merriweather" pitchFamily="2" charset="77"/>
            </a:endParaRPr>
          </a:p>
          <a:p>
            <a:pPr fontAlgn="base" latinLnBrk="0">
              <a:buFont typeface="Arial" panose="020B0604020202020204" pitchFamily="34" charset="0"/>
              <a:buChar char="•"/>
            </a:pPr>
            <a:r>
              <a:rPr lang="en-US" b="0" dirty="0">
                <a:effectLst/>
                <a:latin typeface="merriweather" pitchFamily="2" charset="77"/>
              </a:rPr>
              <a:t> Subjective exercise experience scale</a:t>
            </a:r>
          </a:p>
          <a:p>
            <a:pPr fontAlgn="base" latinLnBrk="0">
              <a:buFont typeface="Arial" panose="020B0604020202020204" pitchFamily="34" charset="0"/>
              <a:buChar char="•"/>
            </a:pPr>
            <a:r>
              <a:rPr lang="en-US" b="0" dirty="0">
                <a:effectLst/>
                <a:latin typeface="merriweather" pitchFamily="2" charset="77"/>
              </a:rPr>
              <a:t> Perceived stress scale</a:t>
            </a:r>
          </a:p>
          <a:p>
            <a:pPr fontAlgn="base" latinLnBrk="0">
              <a:buFont typeface="Arial" panose="020B0604020202020204" pitchFamily="34" charset="0"/>
              <a:buChar char="•"/>
            </a:pPr>
            <a:r>
              <a:rPr lang="en-US" b="0" dirty="0">
                <a:effectLst/>
                <a:latin typeface="merriweather" pitchFamily="2" charset="77"/>
              </a:rPr>
              <a:t> Maslach burnout inventory</a:t>
            </a:r>
          </a:p>
          <a:p>
            <a:pPr fontAlgn="base" latinLnBrk="0"/>
            <a:r>
              <a:rPr lang="en-US" b="1" dirty="0">
                <a:effectLst/>
                <a:latin typeface="var(--font-family-body)"/>
              </a:rPr>
              <a:t>Cardiovascular</a:t>
            </a:r>
            <a:endParaRPr lang="en-US" b="0" dirty="0">
              <a:effectLst/>
              <a:latin typeface="merriweather" pitchFamily="2" charset="77"/>
            </a:endParaRPr>
          </a:p>
          <a:p>
            <a:pPr fontAlgn="base" latinLnBrk="0">
              <a:buFont typeface="Arial" panose="020B0604020202020204" pitchFamily="34" charset="0"/>
              <a:buChar char="•"/>
            </a:pPr>
            <a:r>
              <a:rPr lang="en-US" b="0" dirty="0">
                <a:effectLst/>
                <a:latin typeface="merriweather" pitchFamily="2" charset="77"/>
              </a:rPr>
              <a:t>Group fitness classes taken under qualified instructors</a:t>
            </a:r>
          </a:p>
          <a:p>
            <a:pPr fontAlgn="base" latinLnBrk="0">
              <a:buFont typeface="Arial" panose="020B0604020202020204" pitchFamily="34" charset="0"/>
              <a:buChar char="•"/>
            </a:pPr>
            <a:r>
              <a:rPr lang="en-US" b="0" dirty="0">
                <a:effectLst/>
                <a:latin typeface="merriweather" pitchFamily="2" charset="77"/>
              </a:rPr>
              <a:t>Individual exercise including running, cycling, and swimming</a:t>
            </a:r>
          </a:p>
          <a:p>
            <a:pPr fontAlgn="base" latinLnBrk="0"/>
            <a:r>
              <a:rPr lang="en-US" b="1" dirty="0">
                <a:effectLst/>
                <a:latin typeface="var(--font-family-body)"/>
              </a:rPr>
              <a:t>Resistance</a:t>
            </a:r>
            <a:endParaRPr lang="en-US" b="0" dirty="0">
              <a:effectLst/>
              <a:latin typeface="merriweather" pitchFamily="2" charset="77"/>
            </a:endParaRPr>
          </a:p>
          <a:p>
            <a:pPr fontAlgn="base" latinLnBrk="0">
              <a:buFont typeface="Arial" panose="020B0604020202020204" pitchFamily="34" charset="0"/>
              <a:buChar char="•"/>
            </a:pPr>
            <a:r>
              <a:rPr lang="en-US" b="0" dirty="0">
                <a:effectLst/>
                <a:latin typeface="merriweather" pitchFamily="2" charset="77"/>
              </a:rPr>
              <a:t>Taught correct exercise technique individually before being provided a training program</a:t>
            </a:r>
          </a:p>
          <a:p>
            <a:pPr fontAlgn="base" latinLnBrk="0"/>
            <a:r>
              <a:rPr lang="en-US" b="1" dirty="0">
                <a:effectLst/>
                <a:latin typeface="var(--font-family-body)"/>
              </a:rPr>
              <a:t>Dosing</a:t>
            </a:r>
            <a:endParaRPr lang="en-US" b="0" dirty="0">
              <a:effectLst/>
              <a:latin typeface="merriweather" pitchFamily="2" charset="77"/>
            </a:endParaRPr>
          </a:p>
          <a:p>
            <a:pPr fontAlgn="base" latinLnBrk="0">
              <a:buFont typeface="Arial" panose="020B0604020202020204" pitchFamily="34" charset="0"/>
              <a:buChar char="•"/>
            </a:pPr>
            <a:r>
              <a:rPr lang="en-US" b="0" dirty="0">
                <a:effectLst/>
                <a:latin typeface="merriweather" pitchFamily="2" charset="77"/>
              </a:rPr>
              <a:t>A minimum of three 30-minute sessions per week for 4 weeks</a:t>
            </a:r>
          </a:p>
          <a:p>
            <a:pPr algn="l" fontAlgn="base" latinLnBrk="0"/>
            <a:br>
              <a:rPr lang="en-US" b="1" i="0" dirty="0">
                <a:solidFill>
                  <a:srgbClr val="000000"/>
                </a:solidFill>
                <a:effectLst/>
                <a:latin typeface="var(--font-family-head)"/>
              </a:rPr>
            </a:br>
            <a:endParaRPr lang="en-US" b="1" i="0" dirty="0">
              <a:solidFill>
                <a:srgbClr val="000000"/>
              </a:solidFill>
              <a:effectLst/>
              <a:latin typeface="var(--font-family-head)"/>
            </a:endParaRP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9</a:t>
            </a:fld>
            <a:endParaRPr lang="en-US"/>
          </a:p>
        </p:txBody>
      </p:sp>
    </p:spTree>
    <p:extLst>
      <p:ext uri="{BB962C8B-B14F-4D97-AF65-F5344CB8AC3E}">
        <p14:creationId xmlns:p14="http://schemas.microsoft.com/office/powerpoint/2010/main" val="4070345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article findings</a:t>
            </a:r>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10</a:t>
            </a:fld>
            <a:endParaRPr lang="en-US"/>
          </a:p>
        </p:txBody>
      </p:sp>
    </p:spTree>
    <p:extLst>
      <p:ext uri="{BB962C8B-B14F-4D97-AF65-F5344CB8AC3E}">
        <p14:creationId xmlns:p14="http://schemas.microsoft.com/office/powerpoint/2010/main" val="487284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a:t>
            </a:r>
          </a:p>
          <a:p>
            <a:pPr algn="l" fontAlgn="base" latinLnBrk="0"/>
            <a:br>
              <a:rPr lang="en-US" b="1" i="0" dirty="0">
                <a:solidFill>
                  <a:srgbClr val="000000"/>
                </a:solidFill>
                <a:effectLst/>
                <a:latin typeface="var(--font-family-head)"/>
              </a:rPr>
            </a:br>
            <a:endParaRPr lang="en-US" b="1" i="0" dirty="0">
              <a:solidFill>
                <a:srgbClr val="000000"/>
              </a:solidFill>
              <a:effectLst/>
              <a:latin typeface="var(--font-family-head)"/>
            </a:endParaRP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11</a:t>
            </a:fld>
            <a:endParaRPr lang="en-US"/>
          </a:p>
        </p:txBody>
      </p:sp>
    </p:spTree>
    <p:extLst>
      <p:ext uri="{BB962C8B-B14F-4D97-AF65-F5344CB8AC3E}">
        <p14:creationId xmlns:p14="http://schemas.microsoft.com/office/powerpoint/2010/main" val="1303982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article findings</a:t>
            </a:r>
          </a:p>
          <a:p>
            <a:pPr algn="l" fontAlgn="base">
              <a:buFont typeface="Arial" panose="020B0604020202020204" pitchFamily="34" charset="0"/>
              <a:buChar char="•"/>
            </a:pPr>
            <a:r>
              <a:rPr lang="en-US" b="1" i="0" dirty="0">
                <a:solidFill>
                  <a:srgbClr val="000000"/>
                </a:solidFill>
                <a:effectLst/>
                <a:latin typeface="var(--font-family-body)"/>
              </a:rPr>
              <a:t> </a:t>
            </a:r>
            <a:r>
              <a:rPr lang="en-US" b="0" i="0" dirty="0">
                <a:solidFill>
                  <a:srgbClr val="000000"/>
                </a:solidFill>
                <a:effectLst/>
                <a:latin typeface="var(--font-family-body)"/>
              </a:rPr>
              <a:t>Improved physical function and perceived quality of life.</a:t>
            </a:r>
          </a:p>
          <a:p>
            <a:pPr algn="l" fontAlgn="base">
              <a:buFont typeface="Arial" panose="020B0604020202020204" pitchFamily="34" charset="0"/>
              <a:buChar char="•"/>
            </a:pPr>
            <a:r>
              <a:rPr lang="en-US" b="0" i="0" dirty="0">
                <a:solidFill>
                  <a:srgbClr val="000000"/>
                </a:solidFill>
                <a:effectLst/>
                <a:latin typeface="var(--font-family-body)"/>
              </a:rPr>
              <a:t>A </a:t>
            </a:r>
            <a:r>
              <a:rPr lang="en-US" b="0" i="1" dirty="0">
                <a:solidFill>
                  <a:srgbClr val="000000"/>
                </a:solidFill>
                <a:effectLst/>
                <a:latin typeface="var(--font-family-body)"/>
              </a:rPr>
              <a:t>single </a:t>
            </a:r>
            <a:r>
              <a:rPr lang="en-US" b="0" i="0" dirty="0">
                <a:solidFill>
                  <a:srgbClr val="000000"/>
                </a:solidFill>
                <a:effectLst/>
                <a:latin typeface="var(--font-family-body)"/>
              </a:rPr>
              <a:t>session of moderate-to-vigorous physical activity can </a:t>
            </a:r>
          </a:p>
          <a:p>
            <a:pPr marL="742950" lvl="1" indent="-285750" algn="l" fontAlgn="base">
              <a:buFont typeface="Arial" panose="020B0604020202020204" pitchFamily="34" charset="0"/>
              <a:buChar char="•"/>
            </a:pPr>
            <a:r>
              <a:rPr lang="en-US" b="0" i="0" dirty="0">
                <a:solidFill>
                  <a:srgbClr val="000000"/>
                </a:solidFill>
                <a:effectLst/>
                <a:latin typeface="var(--font-family-body)"/>
              </a:rPr>
              <a:t>Reduce blood pressure and anxiety symptoms</a:t>
            </a:r>
          </a:p>
          <a:p>
            <a:pPr marL="742950" lvl="1" indent="-285750" algn="l" fontAlgn="base">
              <a:buFont typeface="Arial" panose="020B0604020202020204" pitchFamily="34" charset="0"/>
              <a:buChar char="•"/>
            </a:pPr>
            <a:r>
              <a:rPr lang="en-US" b="0" i="0" dirty="0">
                <a:solidFill>
                  <a:srgbClr val="000000"/>
                </a:solidFill>
                <a:effectLst/>
                <a:latin typeface="var(--font-family-body)"/>
              </a:rPr>
              <a:t>Improve insulin sensitivity, sleep, and some aspects of cognition on the day that it is performed.</a:t>
            </a:r>
          </a:p>
          <a:p>
            <a:pPr algn="l" fontAlgn="base">
              <a:buFont typeface="Arial" panose="020B0604020202020204" pitchFamily="34" charset="0"/>
              <a:buChar char="•"/>
            </a:pPr>
            <a:r>
              <a:rPr lang="en-US" b="0" i="0" dirty="0">
                <a:solidFill>
                  <a:srgbClr val="000000"/>
                </a:solidFill>
                <a:effectLst/>
                <a:latin typeface="var(--font-family-body)"/>
              </a:rPr>
              <a:t>Moderate-to-vigorous physical activity improves the quality of sleep in adults. </a:t>
            </a:r>
          </a:p>
          <a:p>
            <a:pPr marL="742950" lvl="1" indent="-285750" algn="l" fontAlgn="base">
              <a:buFont typeface="Arial" panose="020B0604020202020204" pitchFamily="34" charset="0"/>
              <a:buChar char="•"/>
            </a:pPr>
            <a:r>
              <a:rPr lang="en-US" b="0" i="0" dirty="0">
                <a:solidFill>
                  <a:srgbClr val="000000"/>
                </a:solidFill>
                <a:effectLst/>
                <a:latin typeface="var(--font-family-body)"/>
              </a:rPr>
              <a:t>Reduce the length of time it takes to go to sleep, the time one is awake after going to sleep and before rising in the morning. </a:t>
            </a:r>
          </a:p>
          <a:p>
            <a:pPr marL="742950" lvl="1" indent="-285750" algn="l" fontAlgn="base">
              <a:buFont typeface="Arial" panose="020B0604020202020204" pitchFamily="34" charset="0"/>
              <a:buChar char="•"/>
            </a:pPr>
            <a:r>
              <a:rPr lang="en-US" b="0" i="0" dirty="0">
                <a:solidFill>
                  <a:srgbClr val="000000"/>
                </a:solidFill>
                <a:effectLst/>
                <a:latin typeface="var(--font-family-body)"/>
              </a:rPr>
              <a:t>Increase the time in deep sleep and reduce daytime sleepiness.</a:t>
            </a:r>
          </a:p>
          <a:p>
            <a:pPr algn="l" fontAlgn="base">
              <a:buFont typeface="Arial" panose="020B0604020202020204" pitchFamily="34" charset="0"/>
              <a:buChar char="•"/>
            </a:pPr>
            <a:r>
              <a:rPr lang="en-US" b="0" i="0" dirty="0">
                <a:solidFill>
                  <a:srgbClr val="000000"/>
                </a:solidFill>
                <a:effectLst/>
                <a:latin typeface="var(--font-family-body)"/>
              </a:rPr>
              <a:t>May improve cognitive function including memory, attention, and executive function (the ability to plan and organize; monitor, inhibit, or facilitate behaviors; initiate tasks; and control emotions).</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12</a:t>
            </a:fld>
            <a:endParaRPr lang="en-US"/>
          </a:p>
        </p:txBody>
      </p:sp>
    </p:spTree>
    <p:extLst>
      <p:ext uri="{BB962C8B-B14F-4D97-AF65-F5344CB8AC3E}">
        <p14:creationId xmlns:p14="http://schemas.microsoft.com/office/powerpoint/2010/main" val="2028325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1/9/24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1/9/24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hyperlink" Target="https://www.youtube.com/watch?v=N2Rppkpbj0I" TargetMode="External"/><Relationship Id="rId2" Type="http://schemas.openxmlformats.org/officeDocument/2006/relationships/slideLayout" Target="../slideLayouts/slideLayout2.xml"/><Relationship Id="rId1" Type="http://schemas.openxmlformats.org/officeDocument/2006/relationships/video" Target="https://www.youtube.com/embed/N2Rppkpbj0I?feature=oembed" TargetMode="External"/><Relationship Id="rId6" Type="http://schemas.openxmlformats.org/officeDocument/2006/relationships/image" Target="../media/image13.jpeg"/><Relationship Id="rId5" Type="http://schemas.microsoft.com/office/2007/relationships/hdphoto" Target="../media/hdphoto1.wdp"/><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4.emf"/><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image" Target="../media/image15.emf"/><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www.renewunow.org/" TargetMode="Externa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doi.org/10.7600/jpfsm.4.315" TargetMode="External"/><Relationship Id="rId7" Type="http://schemas.openxmlformats.org/officeDocument/2006/relationships/hyperlink" Target="https://doi.org/10.1023/A:1015630930326"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 Id="rId6" Type="http://schemas.openxmlformats.org/officeDocument/2006/relationships/hyperlink" Target="https://doi.org/10.1539/joh.16-0182-oa" TargetMode="External"/><Relationship Id="rId5" Type="http://schemas.openxmlformats.org/officeDocument/2006/relationships/hyperlink" Target="https://doi.org/10.1097/JOM.0000000000001121" TargetMode="External"/><Relationship Id="rId4" Type="http://schemas.openxmlformats.org/officeDocument/2006/relationships/hyperlink" Target="https://doi.org/10.1016/j.amepre.2013.08.001"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3">
            <a:extLst>
              <a:ext uri="{BEBA8EAE-BF5A-486C-A8C5-ECC9F3942E4B}">
                <a14:imgProps xmlns:a14="http://schemas.microsoft.com/office/drawing/2010/main">
                  <a14:imgLayer r:embed="rId4">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573680" cy="2232717"/>
          </a:xfrm>
        </p:spPr>
        <p:txBody>
          <a:bodyPr anchor="ctr">
            <a:normAutofit fontScale="90000"/>
          </a:bodyPr>
          <a:lstStyle/>
          <a:p>
            <a:pPr algn="l"/>
            <a:r>
              <a:rPr lang="en-US" dirty="0">
                <a:latin typeface="Gotham Bold" pitchFamily="50" charset="0"/>
              </a:rPr>
              <a:t>Renew My Body: </a:t>
            </a:r>
            <a:br>
              <a:rPr lang="en-US" dirty="0">
                <a:latin typeface="Gotham Bold" pitchFamily="50" charset="0"/>
              </a:rPr>
            </a:br>
            <a:r>
              <a:rPr lang="en-US" dirty="0">
                <a:latin typeface="Gotham Bold" pitchFamily="50" charset="0"/>
              </a:rPr>
              <a:t>Physical Activity for Health Promotion​</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708953" y="4766708"/>
            <a:ext cx="9144000" cy="645515"/>
          </a:xfrm>
        </p:spPr>
        <p:txBody>
          <a:bodyPr/>
          <a:lstStyle/>
          <a:p>
            <a:pPr algn="l"/>
            <a:r>
              <a:rPr lang="en-US" dirty="0" err="1">
                <a:latin typeface="Gotham Thin" pitchFamily="50" charset="0"/>
              </a:rPr>
              <a:t>RenewU</a:t>
            </a:r>
            <a:r>
              <a:rPr lang="en-US" dirty="0">
                <a:latin typeface="Gotham Thin" pitchFamily="50" charset="0"/>
              </a:rPr>
              <a:t> Workshop</a:t>
            </a:r>
          </a:p>
        </p:txBody>
      </p:sp>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pic>
        <p:nvPicPr>
          <p:cNvPr id="7" name="Picture 6">
            <a:extLst>
              <a:ext uri="{FF2B5EF4-FFF2-40B4-BE49-F238E27FC236}">
                <a16:creationId xmlns:a16="http://schemas.microsoft.com/office/drawing/2014/main" id="{B067ADE1-D3AB-05C7-26CF-774738CB4F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1514" y="2275632"/>
            <a:ext cx="2206806" cy="2231136"/>
          </a:xfrm>
          <a:prstGeom prst="rect">
            <a:avLst/>
          </a:prstGeom>
        </p:spPr>
      </p:pic>
      <p:sp>
        <p:nvSpPr>
          <p:cNvPr id="10" name="TextBox 9">
            <a:extLst>
              <a:ext uri="{FF2B5EF4-FFF2-40B4-BE49-F238E27FC236}">
                <a16:creationId xmlns:a16="http://schemas.microsoft.com/office/drawing/2014/main" id="{83612B4D-380B-8165-E153-46E0022CCB0D}"/>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51240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156568" y="366625"/>
            <a:ext cx="10094972" cy="994172"/>
          </a:xfrm>
        </p:spPr>
        <p:txBody>
          <a:bodyPr>
            <a:noAutofit/>
          </a:bodyPr>
          <a:lstStyle/>
          <a:p>
            <a:pPr algn="ctr"/>
            <a:r>
              <a:rPr lang="en-US" sz="3600" dirty="0">
                <a:solidFill>
                  <a:schemeClr val="bg1"/>
                </a:solidFill>
                <a:latin typeface="Gotham Bold" pitchFamily="50" charset="0"/>
              </a:rPr>
              <a:t>Findings (</a:t>
            </a:r>
            <a:r>
              <a:rPr lang="en-US" sz="3600" dirty="0" err="1">
                <a:solidFill>
                  <a:schemeClr val="bg1"/>
                </a:solidFill>
                <a:latin typeface="Gotham Bold" pitchFamily="50" charset="0"/>
              </a:rPr>
              <a:t>Bretland</a:t>
            </a:r>
            <a:r>
              <a:rPr lang="en-US" sz="3600" dirty="0">
                <a:solidFill>
                  <a:schemeClr val="bg1"/>
                </a:solidFill>
                <a:latin typeface="Gotham Bold" pitchFamily="50" charset="0"/>
              </a:rPr>
              <a:t> &amp; </a:t>
            </a:r>
            <a:r>
              <a:rPr lang="en-US" sz="3600" dirty="0" err="1">
                <a:solidFill>
                  <a:schemeClr val="bg1"/>
                </a:solidFill>
                <a:latin typeface="Gotham Bold" pitchFamily="50" charset="0"/>
              </a:rPr>
              <a:t>Thorsteinsson</a:t>
            </a:r>
            <a:r>
              <a:rPr lang="en-US" sz="3600" dirty="0">
                <a:solidFill>
                  <a:schemeClr val="bg1"/>
                </a:solidFill>
                <a:latin typeface="Gotham Bold" pitchFamily="50" charset="0"/>
              </a:rPr>
              <a:t>, 2015.)</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661375" y="1662250"/>
            <a:ext cx="9043752" cy="3682481"/>
          </a:xfrm>
        </p:spPr>
        <p:txBody>
          <a:bodyPr>
            <a:noAutofit/>
          </a:bodyPr>
          <a:lstStyle/>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Cardiovascular exercise and resistance training impact positive well-being and decreased perceived stress levels when compared to control group.</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Cardiovascular exercise reduced psychological distress and emotional exhaustion when compared to the control group. </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Resistance training improved personal accomplishment when compared to the control group.</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Exercise increases well-being while decreasing stress and emotional exhaustion.</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
        <p:nvSpPr>
          <p:cNvPr id="5" name="Content Placeholder 3">
            <a:extLst>
              <a:ext uri="{FF2B5EF4-FFF2-40B4-BE49-F238E27FC236}">
                <a16:creationId xmlns:a16="http://schemas.microsoft.com/office/drawing/2014/main" id="{7561C01D-ECE3-0729-C1E1-C7A8D1BD8B67}"/>
              </a:ext>
            </a:extLst>
          </p:cNvPr>
          <p:cNvSpPr txBox="1">
            <a:spLocks/>
          </p:cNvSpPr>
          <p:nvPr/>
        </p:nvSpPr>
        <p:spPr>
          <a:xfrm>
            <a:off x="6359283" y="1662250"/>
            <a:ext cx="4013036" cy="247223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00000"/>
              </a:lnSpc>
              <a:buNone/>
            </a:pPr>
            <a:endParaRPr lang="en-US" sz="2400" dirty="0">
              <a:solidFill>
                <a:schemeClr val="bg1"/>
              </a:solidFill>
              <a:latin typeface="Gotham Medium" pitchFamily="50" charset="0"/>
            </a:endParaRPr>
          </a:p>
        </p:txBody>
      </p:sp>
    </p:spTree>
    <p:extLst>
      <p:ext uri="{BB962C8B-B14F-4D97-AF65-F5344CB8AC3E}">
        <p14:creationId xmlns:p14="http://schemas.microsoft.com/office/powerpoint/2010/main" val="1521322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080854" y="2943889"/>
            <a:ext cx="3724037" cy="994172"/>
          </a:xfrm>
        </p:spPr>
        <p:txBody>
          <a:bodyPr>
            <a:noAutofit/>
          </a:bodyPr>
          <a:lstStyle/>
          <a:p>
            <a:pPr algn="ctr"/>
            <a:r>
              <a:rPr lang="en-US" sz="2800" dirty="0">
                <a:latin typeface="Gotham Bold" pitchFamily="50" charset="0"/>
              </a:rPr>
              <a:t>U.S. Department of Health and Human Services, 2018.</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55350" y="2889444"/>
            <a:ext cx="8146839" cy="1599927"/>
          </a:xfrm>
        </p:spPr>
        <p:txBody>
          <a:bodyPr>
            <a:noAutofit/>
          </a:bodyPr>
          <a:lstStyle/>
          <a:p>
            <a:pPr marL="0" indent="0" algn="ctr">
              <a:lnSpc>
                <a:spcPct val="100000"/>
              </a:lnSpc>
              <a:buNone/>
            </a:pPr>
            <a:r>
              <a:rPr lang="en-US" sz="2400" dirty="0">
                <a:solidFill>
                  <a:srgbClr val="000000"/>
                </a:solidFill>
                <a:latin typeface="Gotham Medium" pitchFamily="50" charset="0"/>
              </a:rPr>
              <a:t> Physical activity promotes sleep, physical functioning and well-being; physical activity decreases anxiety in health professionals.</a:t>
            </a:r>
          </a:p>
          <a:p>
            <a:pPr marL="0" indent="0" algn="ctr">
              <a:lnSpc>
                <a:spcPct val="100000"/>
              </a:lnSpc>
              <a:buNone/>
            </a:pPr>
            <a:endParaRPr lang="en-US" sz="2400" dirty="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84867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19990" y="5331369"/>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9414"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40270" y="5507641"/>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40736" y="90003"/>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5999" y="-1091719"/>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3365" y="5778795"/>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34082" y="5001319"/>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692370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156568" y="366625"/>
            <a:ext cx="10094972" cy="994172"/>
          </a:xfrm>
        </p:spPr>
        <p:txBody>
          <a:bodyPr>
            <a:noAutofit/>
          </a:bodyPr>
          <a:lstStyle/>
          <a:p>
            <a:pPr algn="ctr"/>
            <a:r>
              <a:rPr lang="en-US" sz="3600" dirty="0">
                <a:solidFill>
                  <a:schemeClr val="bg1"/>
                </a:solidFill>
                <a:latin typeface="Gotham Bold" pitchFamily="50" charset="0"/>
              </a:rPr>
              <a:t>Findings (U.S. Department of Health and Human Services, 2018.)</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661375" y="1662250"/>
            <a:ext cx="9043752" cy="4694102"/>
          </a:xfrm>
        </p:spPr>
        <p:txBody>
          <a:bodyPr>
            <a:noAutofit/>
          </a:bodyPr>
          <a:lstStyle/>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 Improved physical function and perceived quality of life.</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A single session of moderate-to-vigorous physical activity can </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Moderate-to-vigorous physical activity improves the quality of sleep in adults. </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May improve cognitive function including memory, attention, and executive function (the ability to plan and organize; monitor, inhibit, or facilitate behaviors; initiate tasks; and control emotions).</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
        <p:nvSpPr>
          <p:cNvPr id="5" name="Content Placeholder 3">
            <a:extLst>
              <a:ext uri="{FF2B5EF4-FFF2-40B4-BE49-F238E27FC236}">
                <a16:creationId xmlns:a16="http://schemas.microsoft.com/office/drawing/2014/main" id="{7561C01D-ECE3-0729-C1E1-C7A8D1BD8B67}"/>
              </a:ext>
            </a:extLst>
          </p:cNvPr>
          <p:cNvSpPr txBox="1">
            <a:spLocks/>
          </p:cNvSpPr>
          <p:nvPr/>
        </p:nvSpPr>
        <p:spPr>
          <a:xfrm>
            <a:off x="6359283" y="1662250"/>
            <a:ext cx="4013036" cy="247223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00000"/>
              </a:lnSpc>
              <a:buNone/>
            </a:pPr>
            <a:endParaRPr lang="en-US" sz="2400" dirty="0">
              <a:solidFill>
                <a:schemeClr val="bg1"/>
              </a:solidFill>
              <a:latin typeface="Gotham Medium" pitchFamily="50" charset="0"/>
            </a:endParaRPr>
          </a:p>
        </p:txBody>
      </p:sp>
    </p:spTree>
    <p:extLst>
      <p:ext uri="{BB962C8B-B14F-4D97-AF65-F5344CB8AC3E}">
        <p14:creationId xmlns:p14="http://schemas.microsoft.com/office/powerpoint/2010/main" val="3092434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080854" y="2943889"/>
            <a:ext cx="3724037" cy="994172"/>
          </a:xfrm>
        </p:spPr>
        <p:txBody>
          <a:bodyPr>
            <a:noAutofit/>
          </a:bodyPr>
          <a:lstStyle/>
          <a:p>
            <a:pPr algn="ctr"/>
            <a:r>
              <a:rPr lang="en-US" sz="3600" dirty="0">
                <a:latin typeface="Gotham Bold" pitchFamily="50" charset="0"/>
              </a:rPr>
              <a:t>Gerber, et al., 2014.</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55350" y="2889444"/>
            <a:ext cx="8146839" cy="1599927"/>
          </a:xfrm>
        </p:spPr>
        <p:txBody>
          <a:bodyPr>
            <a:noAutofit/>
          </a:bodyPr>
          <a:lstStyle/>
          <a:p>
            <a:pPr marL="0" indent="0" algn="ctr">
              <a:lnSpc>
                <a:spcPct val="100000"/>
              </a:lnSpc>
              <a:buNone/>
            </a:pPr>
            <a:r>
              <a:rPr lang="en-US" sz="2400" dirty="0">
                <a:solidFill>
                  <a:srgbClr val="000000"/>
                </a:solidFill>
                <a:latin typeface="Gotham Medium" pitchFamily="50" charset="0"/>
              </a:rPr>
              <a:t>A combination of vigorous and moderate physical activity promotes mental health and decreases stress and depressive symptoms. </a:t>
            </a:r>
            <a:endParaRPr lang="en-US" sz="2400" dirty="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84867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19990" y="5331369"/>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9414"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40270" y="5507641"/>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40736" y="90003"/>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5999" y="-1091719"/>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3365" y="5778795"/>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34082" y="5001319"/>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605205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156568" y="123901"/>
            <a:ext cx="10094972" cy="994172"/>
          </a:xfrm>
        </p:spPr>
        <p:txBody>
          <a:bodyPr>
            <a:noAutofit/>
          </a:bodyPr>
          <a:lstStyle/>
          <a:p>
            <a:pPr algn="ctr"/>
            <a:r>
              <a:rPr lang="en-US" sz="3600" dirty="0">
                <a:solidFill>
                  <a:schemeClr val="bg1"/>
                </a:solidFill>
                <a:latin typeface="Gotham Bold" pitchFamily="50" charset="0"/>
              </a:rPr>
              <a:t>Findings (Gerber, et al., 2014.)</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682178" y="1118073"/>
            <a:ext cx="9043752" cy="4694102"/>
          </a:xfrm>
        </p:spPr>
        <p:txBody>
          <a:bodyPr>
            <a:noAutofit/>
          </a:bodyPr>
          <a:lstStyle/>
          <a:p>
            <a:pPr marL="0" indent="0" algn="l" fontAlgn="base">
              <a:lnSpc>
                <a:spcPct val="100000"/>
              </a:lnSpc>
              <a:buNone/>
            </a:pPr>
            <a:r>
              <a:rPr lang="en-US" sz="2400" dirty="0">
                <a:solidFill>
                  <a:schemeClr val="bg1"/>
                </a:solidFill>
                <a:latin typeface="Gotham Medium" pitchFamily="50" charset="0"/>
              </a:rPr>
              <a:t>Study Design: </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42 participants following the American College of Sports Medicine guidelines for moderate and vigorous activity:</a:t>
            </a:r>
            <a:endParaRPr lang="en-US" sz="2400" dirty="0">
              <a:solidFill>
                <a:schemeClr val="bg1"/>
              </a:solidFill>
              <a:latin typeface="Gotham Medium" pitchFamily="50" charset="0"/>
            </a:endParaRP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Moderate intensity only (n=23)</a:t>
            </a:r>
            <a:endParaRPr lang="en-US" sz="2400" dirty="0">
              <a:solidFill>
                <a:schemeClr val="bg1"/>
              </a:solidFill>
              <a:latin typeface="Gotham Medium" pitchFamily="50" charset="0"/>
            </a:endParaRP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Vigorous and moderate intensity (n=19)</a:t>
            </a:r>
            <a:endParaRPr lang="en-US" sz="2400" dirty="0">
              <a:solidFill>
                <a:schemeClr val="bg1"/>
              </a:solidFill>
              <a:latin typeface="Gotham Medium" pitchFamily="50" charset="0"/>
            </a:endParaRP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Both groups used the Perceived Stress Scale and Beck Depression Scale to measure changes.</a:t>
            </a:r>
            <a:endParaRPr lang="en-US" sz="2400" dirty="0">
              <a:solidFill>
                <a:schemeClr val="bg1"/>
              </a:solidFill>
              <a:latin typeface="Gotham Medium" pitchFamily="50" charset="0"/>
            </a:endParaRPr>
          </a:p>
          <a:p>
            <a:pPr marL="0" indent="0" algn="l" fontAlgn="base">
              <a:lnSpc>
                <a:spcPct val="100000"/>
              </a:lnSpc>
              <a:buNone/>
            </a:pPr>
            <a:r>
              <a:rPr lang="en-US" sz="2400" dirty="0">
                <a:solidFill>
                  <a:schemeClr val="bg1"/>
                </a:solidFill>
                <a:latin typeface="Gotham Medium" pitchFamily="50" charset="0"/>
              </a:rPr>
              <a:t>Results: </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Participants participating in vigorous activity perceived less stress (p=0.048) and experienced fewer depressive symptoms (p=0.098); Moderate effect size.</a:t>
            </a:r>
            <a:endParaRPr lang="en-US" sz="2400" dirty="0">
              <a:solidFill>
                <a:schemeClr val="bg1"/>
              </a:solidFill>
              <a:latin typeface="Gotham Medium" pitchFamily="50" charset="0"/>
            </a:endParaRP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Vigorous-intensity physical activity, in addition to moderate-intensity physical activity, is associated with improved mental health, less perceived stress and fewer depressive symptoms.</a:t>
            </a:r>
          </a:p>
          <a:p>
            <a:pPr algn="l" fontAlgn="base">
              <a:lnSpc>
                <a:spcPct val="100000"/>
              </a:lnSpc>
              <a:buFont typeface="Courier New" panose="02070309020205020404" pitchFamily="49" charset="0"/>
              <a:buChar char="o"/>
            </a:pPr>
            <a:endParaRPr lang="en-US" sz="2400" dirty="0">
              <a:solidFill>
                <a:schemeClr val="bg1"/>
              </a:solidFill>
              <a:latin typeface="Gotham Medium" pitchFamily="50" charset="0"/>
            </a:endParaRPr>
          </a:p>
          <a:p>
            <a:pPr algn="l" fontAlgn="base">
              <a:lnSpc>
                <a:spcPct val="100000"/>
              </a:lnSpc>
              <a:buFont typeface="Courier New" panose="02070309020205020404" pitchFamily="49" charset="0"/>
              <a:buChar char="o"/>
            </a:pPr>
            <a:br>
              <a:rPr lang="en-US" sz="2400" dirty="0">
                <a:solidFill>
                  <a:schemeClr val="bg1"/>
                </a:solidFill>
                <a:latin typeface="Gotham Medium" pitchFamily="50" charset="0"/>
              </a:rPr>
            </a:br>
            <a:endParaRPr lang="en-US" sz="2400" dirty="0">
              <a:solidFill>
                <a:schemeClr val="bg1"/>
              </a:solidFill>
              <a:latin typeface="Gotham Medium" pitchFamily="50" charset="0"/>
            </a:endParaRPr>
          </a:p>
          <a:p>
            <a:pPr algn="l" fontAlgn="base">
              <a:lnSpc>
                <a:spcPct val="100000"/>
              </a:lnSpc>
              <a:buFont typeface="Courier New" panose="02070309020205020404" pitchFamily="49" charset="0"/>
              <a:buChar char="o"/>
            </a:pPr>
            <a:endParaRPr lang="en-US" sz="2400" dirty="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
        <p:nvSpPr>
          <p:cNvPr id="5" name="Content Placeholder 3">
            <a:extLst>
              <a:ext uri="{FF2B5EF4-FFF2-40B4-BE49-F238E27FC236}">
                <a16:creationId xmlns:a16="http://schemas.microsoft.com/office/drawing/2014/main" id="{7561C01D-ECE3-0729-C1E1-C7A8D1BD8B67}"/>
              </a:ext>
            </a:extLst>
          </p:cNvPr>
          <p:cNvSpPr txBox="1">
            <a:spLocks/>
          </p:cNvSpPr>
          <p:nvPr/>
        </p:nvSpPr>
        <p:spPr>
          <a:xfrm>
            <a:off x="6359283" y="1662250"/>
            <a:ext cx="4013036" cy="247223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00000"/>
              </a:lnSpc>
              <a:buNone/>
            </a:pPr>
            <a:endParaRPr lang="en-US" sz="2400" dirty="0">
              <a:solidFill>
                <a:schemeClr val="bg1"/>
              </a:solidFill>
              <a:latin typeface="Gotham Medium" pitchFamily="50" charset="0"/>
            </a:endParaRPr>
          </a:p>
        </p:txBody>
      </p:sp>
    </p:spTree>
    <p:extLst>
      <p:ext uri="{BB962C8B-B14F-4D97-AF65-F5344CB8AC3E}">
        <p14:creationId xmlns:p14="http://schemas.microsoft.com/office/powerpoint/2010/main" val="968535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98347CF-9C1B-7901-4520-F672C36625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7475" y="1414316"/>
            <a:ext cx="2846439" cy="2846439"/>
          </a:xfrm>
          <a:prstGeom prst="rect">
            <a:avLst/>
          </a:prstGeom>
        </p:spPr>
      </p:pic>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1779729" y="254915"/>
            <a:ext cx="8647639" cy="1162229"/>
          </a:xfrm>
        </p:spPr>
        <p:txBody>
          <a:bodyPr anchor="t">
            <a:normAutofit/>
          </a:bodyPr>
          <a:lstStyle/>
          <a:p>
            <a:pPr algn="ctr">
              <a:spcBef>
                <a:spcPts val="0"/>
              </a:spcBef>
            </a:pPr>
            <a:r>
              <a:rPr lang="en-US" sz="3600" b="1" dirty="0">
                <a:latin typeface="Gotham Bold" pitchFamily="50" charset="0"/>
                <a:ea typeface="Calibri" panose="020F0502020204030204" pitchFamily="34" charset="0"/>
                <a:cs typeface="Calibri"/>
              </a:rPr>
              <a:t>Mechanisms for the Health Effects of Physical Activity</a:t>
            </a:r>
            <a:endParaRPr lang="en-US" sz="3600" dirty="0">
              <a:latin typeface="Gotham Bold" pitchFamily="50" charset="0"/>
            </a:endParaRP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832" y="1208653"/>
            <a:ext cx="2194209" cy="2194209"/>
          </a:xfrm>
          <a:prstGeom prst="rect">
            <a:avLst/>
          </a:prstGeom>
        </p:spPr>
      </p:pic>
      <p:pic>
        <p:nvPicPr>
          <p:cNvPr id="10" name="Picture 9">
            <a:extLst>
              <a:ext uri="{FF2B5EF4-FFF2-40B4-BE49-F238E27FC236}">
                <a16:creationId xmlns:a16="http://schemas.microsoft.com/office/drawing/2014/main" id="{54C8E396-6E93-32D1-E574-E7848DF227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27893" y="4034808"/>
            <a:ext cx="1415998" cy="1444896"/>
          </a:xfrm>
          <a:prstGeom prst="rect">
            <a:avLst/>
          </a:prstGeom>
        </p:spPr>
      </p:pic>
      <p:pic>
        <p:nvPicPr>
          <p:cNvPr id="11" name="Picture 10">
            <a:extLst>
              <a:ext uri="{FF2B5EF4-FFF2-40B4-BE49-F238E27FC236}">
                <a16:creationId xmlns:a16="http://schemas.microsoft.com/office/drawing/2014/main" id="{3ABF7853-8E2A-8427-3B68-2027042A5B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53626" y="1988051"/>
            <a:ext cx="1895469" cy="1934152"/>
          </a:xfrm>
          <a:prstGeom prst="rect">
            <a:avLst/>
          </a:prstGeom>
        </p:spPr>
      </p:pic>
      <p:sp>
        <p:nvSpPr>
          <p:cNvPr id="19" name="TextBox 1">
            <a:extLst>
              <a:ext uri="{FF2B5EF4-FFF2-40B4-BE49-F238E27FC236}">
                <a16:creationId xmlns:a16="http://schemas.microsoft.com/office/drawing/2014/main" id="{07EE260E-3BA1-AF33-C28E-5E0CA489CA59}"/>
              </a:ext>
            </a:extLst>
          </p:cNvPr>
          <p:cNvSpPr txBox="1"/>
          <p:nvPr/>
        </p:nvSpPr>
        <p:spPr>
          <a:xfrm>
            <a:off x="7796057" y="2047184"/>
            <a:ext cx="2459976"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a:rPr>
              <a:t>Protect against Stress-related Mental Disorders</a:t>
            </a:r>
          </a:p>
        </p:txBody>
      </p:sp>
      <p:pic>
        <p:nvPicPr>
          <p:cNvPr id="22" name="Picture 21">
            <a:extLst>
              <a:ext uri="{FF2B5EF4-FFF2-40B4-BE49-F238E27FC236}">
                <a16:creationId xmlns:a16="http://schemas.microsoft.com/office/drawing/2014/main" id="{2C1B8B67-4E4E-D441-F057-87E07BB455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4104" y="3857304"/>
            <a:ext cx="2851264" cy="2851264"/>
          </a:xfrm>
          <a:prstGeom prst="rect">
            <a:avLst/>
          </a:prstGeom>
        </p:spPr>
      </p:pic>
      <p:sp>
        <p:nvSpPr>
          <p:cNvPr id="9" name="Footer Placeholder 7">
            <a:extLst>
              <a:ext uri="{FF2B5EF4-FFF2-40B4-BE49-F238E27FC236}">
                <a16:creationId xmlns:a16="http://schemas.microsoft.com/office/drawing/2014/main" id="{DF2B9B1D-312C-6D0F-416B-44C85DEF0B66}"/>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12" name="TextBox 1">
            <a:extLst>
              <a:ext uri="{FF2B5EF4-FFF2-40B4-BE49-F238E27FC236}">
                <a16:creationId xmlns:a16="http://schemas.microsoft.com/office/drawing/2014/main" id="{A071BC8C-85EF-3131-8659-D317830CBFEC}"/>
              </a:ext>
            </a:extLst>
          </p:cNvPr>
          <p:cNvSpPr txBox="1"/>
          <p:nvPr/>
        </p:nvSpPr>
        <p:spPr>
          <a:xfrm>
            <a:off x="613239" y="1896361"/>
            <a:ext cx="2459976"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Improves Immunity</a:t>
            </a:r>
          </a:p>
        </p:txBody>
      </p:sp>
      <p:sp>
        <p:nvSpPr>
          <p:cNvPr id="14" name="TextBox 1">
            <a:extLst>
              <a:ext uri="{FF2B5EF4-FFF2-40B4-BE49-F238E27FC236}">
                <a16:creationId xmlns:a16="http://schemas.microsoft.com/office/drawing/2014/main" id="{97FC5186-3C54-3337-C5E4-13B0E6184F21}"/>
              </a:ext>
            </a:extLst>
          </p:cNvPr>
          <p:cNvSpPr txBox="1"/>
          <p:nvPr/>
        </p:nvSpPr>
        <p:spPr>
          <a:xfrm>
            <a:off x="487941" y="4319756"/>
            <a:ext cx="2364631" cy="193899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Promotes Physiological Processes that Reduce Stress</a:t>
            </a:r>
          </a:p>
        </p:txBody>
      </p:sp>
      <p:sp>
        <p:nvSpPr>
          <p:cNvPr id="15" name="TextBox 14">
            <a:extLst>
              <a:ext uri="{FF2B5EF4-FFF2-40B4-BE49-F238E27FC236}">
                <a16:creationId xmlns:a16="http://schemas.microsoft.com/office/drawing/2014/main" id="{5F9F6BD5-611B-0507-EA6D-BE3A4B1A4BDD}"/>
              </a:ext>
            </a:extLst>
          </p:cNvPr>
          <p:cNvSpPr txBox="1"/>
          <p:nvPr/>
        </p:nvSpPr>
        <p:spPr>
          <a:xfrm>
            <a:off x="8880018" y="6193327"/>
            <a:ext cx="3186205" cy="369332"/>
          </a:xfrm>
          <a:prstGeom prst="rect">
            <a:avLst/>
          </a:prstGeom>
          <a:noFill/>
        </p:spPr>
        <p:txBody>
          <a:bodyPr wrap="square" rtlCol="0">
            <a:spAutoFit/>
          </a:bodyPr>
          <a:lstStyle/>
          <a:p>
            <a:pPr algn="r"/>
            <a:r>
              <a:rPr lang="en-US" dirty="0" err="1"/>
              <a:t>Bretland</a:t>
            </a:r>
            <a:r>
              <a:rPr lang="en-US" dirty="0"/>
              <a:t> &amp; </a:t>
            </a:r>
            <a:r>
              <a:rPr lang="en-US" dirty="0" err="1"/>
              <a:t>Thorsteinsson</a:t>
            </a:r>
            <a:r>
              <a:rPr lang="en-US" dirty="0"/>
              <a:t>, 2015.</a:t>
            </a:r>
          </a:p>
        </p:txBody>
      </p:sp>
      <p:pic>
        <p:nvPicPr>
          <p:cNvPr id="4" name="Picture 3">
            <a:extLst>
              <a:ext uri="{FF2B5EF4-FFF2-40B4-BE49-F238E27FC236}">
                <a16:creationId xmlns:a16="http://schemas.microsoft.com/office/drawing/2014/main" id="{254FB87D-17CF-D7BA-9330-2753E32503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0990" y="2444728"/>
            <a:ext cx="2655939" cy="2655939"/>
          </a:xfrm>
          <a:prstGeom prst="rect">
            <a:avLst/>
          </a:prstGeom>
        </p:spPr>
      </p:pic>
      <p:pic>
        <p:nvPicPr>
          <p:cNvPr id="8" name="Picture 7">
            <a:extLst>
              <a:ext uri="{FF2B5EF4-FFF2-40B4-BE49-F238E27FC236}">
                <a16:creationId xmlns:a16="http://schemas.microsoft.com/office/drawing/2014/main" id="{1B5FD567-475A-D99B-426B-6DE551445D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7623" y="3722055"/>
            <a:ext cx="2655938" cy="2655938"/>
          </a:xfrm>
          <a:prstGeom prst="rect">
            <a:avLst/>
          </a:prstGeom>
        </p:spPr>
      </p:pic>
      <p:sp>
        <p:nvSpPr>
          <p:cNvPr id="13" name="TextBox 1">
            <a:extLst>
              <a:ext uri="{FF2B5EF4-FFF2-40B4-BE49-F238E27FC236}">
                <a16:creationId xmlns:a16="http://schemas.microsoft.com/office/drawing/2014/main" id="{ED92DA84-3FE2-733B-755A-292262EC33D1}"/>
              </a:ext>
            </a:extLst>
          </p:cNvPr>
          <p:cNvSpPr txBox="1"/>
          <p:nvPr/>
        </p:nvSpPr>
        <p:spPr>
          <a:xfrm>
            <a:off x="2948972" y="3114975"/>
            <a:ext cx="2459976"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Improves Psychological Well-being</a:t>
            </a:r>
          </a:p>
        </p:txBody>
      </p:sp>
      <p:sp>
        <p:nvSpPr>
          <p:cNvPr id="21" name="TextBox 1">
            <a:extLst>
              <a:ext uri="{FF2B5EF4-FFF2-40B4-BE49-F238E27FC236}">
                <a16:creationId xmlns:a16="http://schemas.microsoft.com/office/drawing/2014/main" id="{FE6A1DCE-DBEC-8513-404A-C522E10FE5D1}"/>
              </a:ext>
            </a:extLst>
          </p:cNvPr>
          <p:cNvSpPr txBox="1"/>
          <p:nvPr/>
        </p:nvSpPr>
        <p:spPr>
          <a:xfrm>
            <a:off x="5605604" y="4319266"/>
            <a:ext cx="2459976" cy="15696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a:rPr>
              <a:t>Counteract Negative &amp; Depressive Symptoms​​</a:t>
            </a:r>
          </a:p>
        </p:txBody>
      </p:sp>
      <p:sp>
        <p:nvSpPr>
          <p:cNvPr id="23" name="TextBox 1">
            <a:extLst>
              <a:ext uri="{FF2B5EF4-FFF2-40B4-BE49-F238E27FC236}">
                <a16:creationId xmlns:a16="http://schemas.microsoft.com/office/drawing/2014/main" id="{658D0E57-2BEE-182D-7729-7385A2F1445B}"/>
              </a:ext>
            </a:extLst>
          </p:cNvPr>
          <p:cNvSpPr txBox="1"/>
          <p:nvPr/>
        </p:nvSpPr>
        <p:spPr>
          <a:xfrm>
            <a:off x="5231707" y="1940174"/>
            <a:ext cx="2162460" cy="46166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a:rPr>
              <a:t>Reduce Anxiety</a:t>
            </a:r>
            <a:endParaRPr lang="en-US" sz="2400" b="1" dirty="0">
              <a:latin typeface="Gotham Medium" pitchFamily="50" charset="0"/>
            </a:endParaRPr>
          </a:p>
        </p:txBody>
      </p:sp>
      <p:sp>
        <p:nvSpPr>
          <p:cNvPr id="26" name="TextBox 1">
            <a:extLst>
              <a:ext uri="{FF2B5EF4-FFF2-40B4-BE49-F238E27FC236}">
                <a16:creationId xmlns:a16="http://schemas.microsoft.com/office/drawing/2014/main" id="{BDA7FAE4-DBB4-B640-9F40-3D1B68610D4C}"/>
              </a:ext>
            </a:extLst>
          </p:cNvPr>
          <p:cNvSpPr txBox="1"/>
          <p:nvPr/>
        </p:nvSpPr>
        <p:spPr>
          <a:xfrm>
            <a:off x="9796492" y="4426564"/>
            <a:ext cx="2162460"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a:rPr>
              <a:t>Increases Well-being</a:t>
            </a:r>
            <a:endParaRPr lang="en-US" sz="2400" b="1" dirty="0">
              <a:latin typeface="Gotham Medium" pitchFamily="50" charset="0"/>
            </a:endParaRPr>
          </a:p>
        </p:txBody>
      </p:sp>
      <p:pic>
        <p:nvPicPr>
          <p:cNvPr id="16" name="Picture 15" descr="A blue circle with black background&#10;&#10;Description automatically generated">
            <a:extLst>
              <a:ext uri="{FF2B5EF4-FFF2-40B4-BE49-F238E27FC236}">
                <a16:creationId xmlns:a16="http://schemas.microsoft.com/office/drawing/2014/main" id="{46941EA0-37BA-76A6-D29F-EAED13DE2E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0165" y="3748653"/>
            <a:ext cx="2194209" cy="2194209"/>
          </a:xfrm>
          <a:prstGeom prst="rect">
            <a:avLst/>
          </a:prstGeom>
        </p:spPr>
      </p:pic>
      <p:pic>
        <p:nvPicPr>
          <p:cNvPr id="17" name="Picture 16" descr="A blue circle with black background&#10;&#10;Description automatically generated">
            <a:extLst>
              <a:ext uri="{FF2B5EF4-FFF2-40B4-BE49-F238E27FC236}">
                <a16:creationId xmlns:a16="http://schemas.microsoft.com/office/drawing/2014/main" id="{61D0FAB4-FF37-DE5E-22F5-01D4370AD9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8165" y="1282736"/>
            <a:ext cx="2194209" cy="2194209"/>
          </a:xfrm>
          <a:prstGeom prst="rect">
            <a:avLst/>
          </a:prstGeom>
        </p:spPr>
      </p:pic>
    </p:spTree>
    <p:extLst>
      <p:ext uri="{BB962C8B-B14F-4D97-AF65-F5344CB8AC3E}">
        <p14:creationId xmlns:p14="http://schemas.microsoft.com/office/powerpoint/2010/main" val="191637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500"/>
                                        <p:tgtEl>
                                          <p:spTgt spid="2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2" grpId="0"/>
      <p:bldP spid="14" grpId="0"/>
      <p:bldP spid="13" grpId="0"/>
      <p:bldP spid="21" grpId="0"/>
      <p:bldP spid="23" grpId="0"/>
      <p:bldP spid="2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76654" y="219918"/>
            <a:ext cx="10138946" cy="1325563"/>
          </a:xfrm>
        </p:spPr>
        <p:txBody>
          <a:bodyPr>
            <a:normAutofit/>
          </a:bodyPr>
          <a:lstStyle/>
          <a:p>
            <a:pPr algn="ctr"/>
            <a:r>
              <a:rPr lang="en-US" sz="3600" dirty="0">
                <a:latin typeface="Gotham Bold" pitchFamily="50" charset="0"/>
              </a:rPr>
              <a:t>What are Physical Activity Recommendations?</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3" name="Picture 2">
            <a:extLst>
              <a:ext uri="{FF2B5EF4-FFF2-40B4-BE49-F238E27FC236}">
                <a16:creationId xmlns:a16="http://schemas.microsoft.com/office/drawing/2014/main" id="{632B84B4-D417-7F9A-C5CE-34E7B4ED46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911" y="2237329"/>
            <a:ext cx="3842670" cy="3842670"/>
          </a:xfrm>
          <a:prstGeom prst="rect">
            <a:avLst/>
          </a:prstGeom>
        </p:spPr>
      </p:pic>
      <p:pic>
        <p:nvPicPr>
          <p:cNvPr id="4" name="Picture 3">
            <a:extLst>
              <a:ext uri="{FF2B5EF4-FFF2-40B4-BE49-F238E27FC236}">
                <a16:creationId xmlns:a16="http://schemas.microsoft.com/office/drawing/2014/main" id="{88F0E178-5568-2723-E500-7E3A85998F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60805" y="2237330"/>
            <a:ext cx="3842669" cy="3842669"/>
          </a:xfrm>
          <a:prstGeom prst="rect">
            <a:avLst/>
          </a:prstGeom>
        </p:spPr>
      </p:pic>
      <p:pic>
        <p:nvPicPr>
          <p:cNvPr id="15" name="Picture 14">
            <a:extLst>
              <a:ext uri="{FF2B5EF4-FFF2-40B4-BE49-F238E27FC236}">
                <a16:creationId xmlns:a16="http://schemas.microsoft.com/office/drawing/2014/main" id="{34BFB203-2AC5-94B6-FC73-329747C538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49975" y="2237331"/>
            <a:ext cx="3842668" cy="3842668"/>
          </a:xfrm>
          <a:prstGeom prst="rect">
            <a:avLst/>
          </a:prstGeom>
        </p:spPr>
      </p:pic>
      <p:sp>
        <p:nvSpPr>
          <p:cNvPr id="17" name="TextBox 16">
            <a:extLst>
              <a:ext uri="{FF2B5EF4-FFF2-40B4-BE49-F238E27FC236}">
                <a16:creationId xmlns:a16="http://schemas.microsoft.com/office/drawing/2014/main" id="{54FD8514-C9CD-D83C-9AF9-B309CC083EE3}"/>
              </a:ext>
            </a:extLst>
          </p:cNvPr>
          <p:cNvSpPr txBox="1"/>
          <p:nvPr/>
        </p:nvSpPr>
        <p:spPr>
          <a:xfrm>
            <a:off x="650079" y="3261817"/>
            <a:ext cx="3065929" cy="1938992"/>
          </a:xfrm>
          <a:prstGeom prst="rect">
            <a:avLst/>
          </a:prstGeom>
          <a:noFill/>
        </p:spPr>
        <p:txBody>
          <a:bodyPr wrap="square">
            <a:spAutoFit/>
          </a:bodyPr>
          <a:lstStyle/>
          <a:p>
            <a:pPr marL="342900" indent="-342900" fontAlgn="base">
              <a:buFont typeface="Arial" panose="020B0604020202020204" pitchFamily="34" charset="0"/>
              <a:buChar char="•"/>
            </a:pPr>
            <a:r>
              <a:rPr lang="en-US" sz="2400" u="none" strike="noStrike" dirty="0">
                <a:solidFill>
                  <a:srgbClr val="000000"/>
                </a:solidFill>
                <a:effectLst/>
                <a:latin typeface="Gotham Medium" pitchFamily="2" charset="0"/>
              </a:rPr>
              <a:t>Walking at a slow pace</a:t>
            </a:r>
            <a:r>
              <a:rPr lang="en-US" sz="2400" dirty="0">
                <a:solidFill>
                  <a:srgbClr val="000000"/>
                </a:solidFill>
                <a:effectLst/>
                <a:latin typeface="Gotham Medium" pitchFamily="2" charset="0"/>
              </a:rPr>
              <a:t>​</a:t>
            </a:r>
          </a:p>
          <a:p>
            <a:pPr marL="342900" indent="-342900" fontAlgn="base">
              <a:buFont typeface="Arial" panose="020B0604020202020204" pitchFamily="34" charset="0"/>
              <a:buChar char="•"/>
            </a:pPr>
            <a:r>
              <a:rPr lang="en-US" sz="2400" u="none" strike="noStrike" dirty="0">
                <a:solidFill>
                  <a:srgbClr val="000000"/>
                </a:solidFill>
                <a:effectLst/>
                <a:latin typeface="Gotham Medium" pitchFamily="2" charset="0"/>
              </a:rPr>
              <a:t>Cooking </a:t>
            </a:r>
            <a:r>
              <a:rPr lang="en-US" sz="2400" dirty="0">
                <a:solidFill>
                  <a:srgbClr val="000000"/>
                </a:solidFill>
                <a:effectLst/>
                <a:latin typeface="Gotham Medium" pitchFamily="2" charset="0"/>
              </a:rPr>
              <a:t>​</a:t>
            </a:r>
          </a:p>
          <a:p>
            <a:pPr marL="342900" indent="-342900" fontAlgn="base">
              <a:buFont typeface="Arial" panose="020B0604020202020204" pitchFamily="34" charset="0"/>
              <a:buChar char="•"/>
            </a:pPr>
            <a:r>
              <a:rPr lang="en-US" sz="2400" u="none" strike="noStrike" dirty="0">
                <a:solidFill>
                  <a:srgbClr val="000000"/>
                </a:solidFill>
                <a:effectLst/>
                <a:latin typeface="Gotham Medium" pitchFamily="2" charset="0"/>
              </a:rPr>
              <a:t>Light household chores</a:t>
            </a:r>
            <a:endParaRPr lang="en-US" sz="2400" dirty="0">
              <a:solidFill>
                <a:srgbClr val="000000"/>
              </a:solidFill>
              <a:effectLst/>
              <a:latin typeface="Gotham Medium" pitchFamily="2" charset="0"/>
            </a:endParaRPr>
          </a:p>
        </p:txBody>
      </p:sp>
      <p:sp>
        <p:nvSpPr>
          <p:cNvPr id="18" name="TextBox 17">
            <a:extLst>
              <a:ext uri="{FF2B5EF4-FFF2-40B4-BE49-F238E27FC236}">
                <a16:creationId xmlns:a16="http://schemas.microsoft.com/office/drawing/2014/main" id="{8B4456AA-4678-5402-C6B8-BA617D4111AD}"/>
              </a:ext>
            </a:extLst>
          </p:cNvPr>
          <p:cNvSpPr txBox="1"/>
          <p:nvPr/>
        </p:nvSpPr>
        <p:spPr>
          <a:xfrm>
            <a:off x="4552633" y="3261817"/>
            <a:ext cx="3149599" cy="1877437"/>
          </a:xfrm>
          <a:prstGeom prst="rect">
            <a:avLst/>
          </a:prstGeom>
          <a:noFill/>
        </p:spPr>
        <p:txBody>
          <a:bodyPr wrap="square">
            <a:spAutoFit/>
          </a:bodyPr>
          <a:lstStyle/>
          <a:p>
            <a:pPr marL="285750" indent="-285750" rtl="0" fontAlgn="base">
              <a:buFont typeface="Arial" panose="020B0604020202020204" pitchFamily="34" charset="0"/>
              <a:buChar char="•"/>
            </a:pPr>
            <a:r>
              <a:rPr lang="en-US" sz="2400" u="none" strike="noStrike" dirty="0">
                <a:solidFill>
                  <a:srgbClr val="000000"/>
                </a:solidFill>
                <a:effectLst/>
                <a:latin typeface="Gotham Medium" pitchFamily="2" charset="0"/>
              </a:rPr>
              <a:t>​Brisk walking</a:t>
            </a:r>
          </a:p>
          <a:p>
            <a:pPr marL="285750" indent="-285750" rtl="0" fontAlgn="base">
              <a:buFont typeface="Arial" panose="020B0604020202020204" pitchFamily="34" charset="0"/>
              <a:buChar char="•"/>
            </a:pPr>
            <a:r>
              <a:rPr lang="en-US" sz="2400" u="none" strike="noStrike" dirty="0">
                <a:solidFill>
                  <a:srgbClr val="000000"/>
                </a:solidFill>
                <a:effectLst/>
                <a:latin typeface="Gotham Medium" pitchFamily="2" charset="0"/>
              </a:rPr>
              <a:t>Playing doubles tennis​</a:t>
            </a:r>
          </a:p>
          <a:p>
            <a:pPr marL="285750" indent="-285750" rtl="0" fontAlgn="base">
              <a:buFont typeface="Arial" panose="020B0604020202020204" pitchFamily="34" charset="0"/>
              <a:buChar char="•"/>
            </a:pPr>
            <a:r>
              <a:rPr lang="en-US" sz="2400" u="none" strike="noStrike" dirty="0">
                <a:solidFill>
                  <a:srgbClr val="000000"/>
                </a:solidFill>
                <a:effectLst/>
                <a:latin typeface="Gotham Medium" pitchFamily="2" charset="0"/>
              </a:rPr>
              <a:t>Raking the yard</a:t>
            </a:r>
          </a:p>
          <a:p>
            <a:pPr algn="ctr" rtl="0" fontAlgn="base"/>
            <a:r>
              <a:rPr lang="en-US" sz="2000" u="none" strike="noStrike" dirty="0">
                <a:solidFill>
                  <a:srgbClr val="000000"/>
                </a:solidFill>
                <a:effectLst/>
                <a:latin typeface="Gotham Medium" pitchFamily="2" charset="0"/>
              </a:rPr>
              <a:t> (150 min. per week) </a:t>
            </a:r>
            <a:endParaRPr lang="en-US" sz="2000" dirty="0">
              <a:solidFill>
                <a:srgbClr val="000000"/>
              </a:solidFill>
              <a:effectLst/>
              <a:latin typeface="Gotham Medium" pitchFamily="2" charset="0"/>
            </a:endParaRPr>
          </a:p>
        </p:txBody>
      </p:sp>
      <p:sp>
        <p:nvSpPr>
          <p:cNvPr id="22" name="TextBox 21">
            <a:extLst>
              <a:ext uri="{FF2B5EF4-FFF2-40B4-BE49-F238E27FC236}">
                <a16:creationId xmlns:a16="http://schemas.microsoft.com/office/drawing/2014/main" id="{93CE5E45-4079-DAB9-26E5-E2938080C96E}"/>
              </a:ext>
            </a:extLst>
          </p:cNvPr>
          <p:cNvSpPr txBox="1"/>
          <p:nvPr/>
        </p:nvSpPr>
        <p:spPr>
          <a:xfrm>
            <a:off x="8670845" y="3128765"/>
            <a:ext cx="3022600" cy="2554545"/>
          </a:xfrm>
          <a:prstGeom prst="rect">
            <a:avLst/>
          </a:prstGeom>
          <a:noFill/>
        </p:spPr>
        <p:txBody>
          <a:bodyPr wrap="square">
            <a:spAutoFit/>
          </a:bodyPr>
          <a:lstStyle/>
          <a:p>
            <a:pPr marL="342900" indent="-342900" rtl="0" fontAlgn="base">
              <a:buFont typeface="Arial" panose="020B0604020202020204" pitchFamily="34" charset="0"/>
              <a:buChar char="•"/>
            </a:pPr>
            <a:r>
              <a:rPr lang="en-US" sz="2400" u="none" strike="noStrike" dirty="0">
                <a:solidFill>
                  <a:srgbClr val="000000"/>
                </a:solidFill>
                <a:effectLst/>
                <a:latin typeface="Gotham Medium" pitchFamily="2" charset="0"/>
              </a:rPr>
              <a:t>Running</a:t>
            </a:r>
            <a:r>
              <a:rPr lang="en-US" sz="2400" dirty="0">
                <a:solidFill>
                  <a:srgbClr val="000000"/>
                </a:solidFill>
                <a:effectLst/>
                <a:latin typeface="Gotham Medium" pitchFamily="2" charset="0"/>
              </a:rPr>
              <a:t>​</a:t>
            </a:r>
          </a:p>
          <a:p>
            <a:pPr marL="342900" indent="-342900" rtl="0" fontAlgn="base">
              <a:buFont typeface="Arial" panose="020B0604020202020204" pitchFamily="34" charset="0"/>
              <a:buChar char="•"/>
            </a:pPr>
            <a:r>
              <a:rPr lang="en-US" sz="2400" u="none" strike="noStrike" dirty="0">
                <a:solidFill>
                  <a:srgbClr val="000000"/>
                </a:solidFill>
                <a:effectLst/>
                <a:latin typeface="Gotham Medium" pitchFamily="2" charset="0"/>
              </a:rPr>
              <a:t>Shoveling snow </a:t>
            </a:r>
            <a:r>
              <a:rPr lang="en-US" sz="2400" dirty="0">
                <a:solidFill>
                  <a:srgbClr val="000000"/>
                </a:solidFill>
                <a:effectLst/>
                <a:latin typeface="Gotham Medium" pitchFamily="2" charset="0"/>
              </a:rPr>
              <a:t>​</a:t>
            </a:r>
          </a:p>
          <a:p>
            <a:pPr marL="342900" indent="-342900" rtl="0" fontAlgn="base">
              <a:buFont typeface="Arial" panose="020B0604020202020204" pitchFamily="34" charset="0"/>
              <a:buChar char="•"/>
            </a:pPr>
            <a:r>
              <a:rPr lang="en-US" sz="2400" u="none" strike="noStrike" dirty="0">
                <a:solidFill>
                  <a:srgbClr val="000000"/>
                </a:solidFill>
                <a:effectLst/>
                <a:latin typeface="Gotham Medium" pitchFamily="2" charset="0"/>
              </a:rPr>
              <a:t>Strenuous fitness class</a:t>
            </a:r>
          </a:p>
          <a:p>
            <a:pPr algn="ctr" fontAlgn="base"/>
            <a:r>
              <a:rPr lang="en-US" sz="2000" u="none" strike="noStrike" dirty="0">
                <a:solidFill>
                  <a:srgbClr val="000000"/>
                </a:solidFill>
                <a:effectLst/>
                <a:latin typeface="Gotham Medium" pitchFamily="2" charset="0"/>
              </a:rPr>
              <a:t>(75 min. </a:t>
            </a:r>
          </a:p>
          <a:p>
            <a:pPr algn="ctr" fontAlgn="base"/>
            <a:r>
              <a:rPr lang="en-US" sz="2000" u="none" strike="noStrike" dirty="0">
                <a:solidFill>
                  <a:srgbClr val="000000"/>
                </a:solidFill>
                <a:effectLst/>
                <a:latin typeface="Gotham Medium" pitchFamily="2" charset="0"/>
              </a:rPr>
              <a:t>per week)</a:t>
            </a:r>
            <a:r>
              <a:rPr lang="en-US" sz="2000" dirty="0">
                <a:solidFill>
                  <a:srgbClr val="000000"/>
                </a:solidFill>
                <a:effectLst/>
                <a:latin typeface="Gotham Medium" pitchFamily="2" charset="0"/>
              </a:rPr>
              <a:t>​</a:t>
            </a:r>
          </a:p>
        </p:txBody>
      </p:sp>
      <p:sp>
        <p:nvSpPr>
          <p:cNvPr id="23" name="TextBox 22">
            <a:extLst>
              <a:ext uri="{FF2B5EF4-FFF2-40B4-BE49-F238E27FC236}">
                <a16:creationId xmlns:a16="http://schemas.microsoft.com/office/drawing/2014/main" id="{D0A789CE-8F64-3B83-EED9-B0CC3270CE15}"/>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
        <p:nvSpPr>
          <p:cNvPr id="6" name="TextBox 5">
            <a:extLst>
              <a:ext uri="{FF2B5EF4-FFF2-40B4-BE49-F238E27FC236}">
                <a16:creationId xmlns:a16="http://schemas.microsoft.com/office/drawing/2014/main" id="{49212FD5-0013-4845-A37E-8AC1B89FA03F}"/>
              </a:ext>
            </a:extLst>
          </p:cNvPr>
          <p:cNvSpPr txBox="1"/>
          <p:nvPr/>
        </p:nvSpPr>
        <p:spPr>
          <a:xfrm>
            <a:off x="180301" y="2049448"/>
            <a:ext cx="3892944" cy="3130789"/>
          </a:xfrm>
          <a:prstGeom prst="rect">
            <a:avLst/>
          </a:prstGeom>
          <a:noFill/>
        </p:spPr>
        <p:txBody>
          <a:bodyPr wrap="square">
            <a:prstTxWarp prst="textArchUp">
              <a:avLst>
                <a:gd name="adj" fmla="val 10985678"/>
              </a:avLst>
            </a:prstTxWarp>
            <a:spAutoFit/>
          </a:bodyPr>
          <a:lstStyle/>
          <a:p>
            <a:pPr algn="ctr" rtl="0" fontAlgn="base"/>
            <a:r>
              <a:rPr lang="en-US" sz="2400" b="1" u="none" strike="noStrike" dirty="0">
                <a:solidFill>
                  <a:srgbClr val="000000"/>
                </a:solidFill>
                <a:effectLst/>
                <a:latin typeface="Gotham Medium" pitchFamily="2" charset="0"/>
              </a:rPr>
              <a:t>Light-intensity activity</a:t>
            </a:r>
            <a:r>
              <a:rPr lang="en-US" sz="2400" b="1" dirty="0">
                <a:solidFill>
                  <a:srgbClr val="000000"/>
                </a:solidFill>
                <a:effectLst/>
                <a:latin typeface="Gotham Medium" pitchFamily="2" charset="0"/>
              </a:rPr>
              <a:t>​</a:t>
            </a:r>
          </a:p>
        </p:txBody>
      </p:sp>
      <p:sp>
        <p:nvSpPr>
          <p:cNvPr id="8" name="TextBox 7">
            <a:extLst>
              <a:ext uri="{FF2B5EF4-FFF2-40B4-BE49-F238E27FC236}">
                <a16:creationId xmlns:a16="http://schemas.microsoft.com/office/drawing/2014/main" id="{897114DF-0E65-0ED8-7A75-0906AD5F97C8}"/>
              </a:ext>
            </a:extLst>
          </p:cNvPr>
          <p:cNvSpPr txBox="1"/>
          <p:nvPr/>
        </p:nvSpPr>
        <p:spPr>
          <a:xfrm>
            <a:off x="4169469" y="2043353"/>
            <a:ext cx="3892944" cy="3130789"/>
          </a:xfrm>
          <a:prstGeom prst="rect">
            <a:avLst/>
          </a:prstGeom>
          <a:noFill/>
        </p:spPr>
        <p:txBody>
          <a:bodyPr wrap="square">
            <a:prstTxWarp prst="textArchUp">
              <a:avLst>
                <a:gd name="adj" fmla="val 10985678"/>
              </a:avLst>
            </a:prstTxWarp>
            <a:spAutoFit/>
          </a:bodyPr>
          <a:lstStyle/>
          <a:p>
            <a:pPr algn="ctr" rtl="0" fontAlgn="base"/>
            <a:r>
              <a:rPr lang="en-US" sz="2400" b="1" u="none" strike="noStrike" dirty="0">
                <a:solidFill>
                  <a:srgbClr val="000000"/>
                </a:solidFill>
                <a:effectLst/>
                <a:latin typeface="Gotham Medium" pitchFamily="2" charset="0"/>
              </a:rPr>
              <a:t>Moderate-intensity activity</a:t>
            </a:r>
            <a:r>
              <a:rPr lang="en-US" sz="2400" b="1" dirty="0">
                <a:solidFill>
                  <a:srgbClr val="000000"/>
                </a:solidFill>
                <a:effectLst/>
                <a:latin typeface="Gotham Medium" pitchFamily="2" charset="0"/>
              </a:rPr>
              <a:t>​</a:t>
            </a:r>
          </a:p>
        </p:txBody>
      </p:sp>
      <p:sp>
        <p:nvSpPr>
          <p:cNvPr id="9" name="TextBox 8">
            <a:extLst>
              <a:ext uri="{FF2B5EF4-FFF2-40B4-BE49-F238E27FC236}">
                <a16:creationId xmlns:a16="http://schemas.microsoft.com/office/drawing/2014/main" id="{D06D352E-714C-96E9-CCA9-145DACE5E705}"/>
              </a:ext>
            </a:extLst>
          </p:cNvPr>
          <p:cNvSpPr txBox="1"/>
          <p:nvPr/>
        </p:nvSpPr>
        <p:spPr>
          <a:xfrm>
            <a:off x="8094060" y="2043353"/>
            <a:ext cx="3892944" cy="3130789"/>
          </a:xfrm>
          <a:prstGeom prst="rect">
            <a:avLst/>
          </a:prstGeom>
          <a:noFill/>
        </p:spPr>
        <p:txBody>
          <a:bodyPr wrap="square">
            <a:prstTxWarp prst="textArchUp">
              <a:avLst>
                <a:gd name="adj" fmla="val 10985678"/>
              </a:avLst>
            </a:prstTxWarp>
            <a:spAutoFit/>
          </a:bodyPr>
          <a:lstStyle/>
          <a:p>
            <a:pPr algn="ctr" rtl="0" fontAlgn="base"/>
            <a:r>
              <a:rPr lang="en-US" sz="2400" b="1" u="none" strike="noStrike" dirty="0">
                <a:solidFill>
                  <a:srgbClr val="000000"/>
                </a:solidFill>
                <a:effectLst/>
                <a:latin typeface="Gotham Medium" pitchFamily="2" charset="0"/>
              </a:rPr>
              <a:t>Vigorous-intensity activity</a:t>
            </a:r>
            <a:r>
              <a:rPr lang="en-US" sz="2400" b="1" dirty="0">
                <a:solidFill>
                  <a:srgbClr val="000000"/>
                </a:solidFill>
                <a:effectLst/>
                <a:latin typeface="Gotham Medium" pitchFamily="2" charset="0"/>
              </a:rPr>
              <a:t>​</a:t>
            </a:r>
          </a:p>
        </p:txBody>
      </p:sp>
    </p:spTree>
    <p:extLst>
      <p:ext uri="{BB962C8B-B14F-4D97-AF65-F5344CB8AC3E}">
        <p14:creationId xmlns:p14="http://schemas.microsoft.com/office/powerpoint/2010/main" val="2900003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6FBB79-033B-D76F-D57B-9CA53608CAD5}"/>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5400000">
            <a:off x="-2615949" y="531541"/>
            <a:ext cx="6860385" cy="5797296"/>
          </a:xfrm>
          <a:prstGeom prst="rect">
            <a:avLst/>
          </a:prstGeom>
        </p:spPr>
      </p:pic>
      <p:pic>
        <p:nvPicPr>
          <p:cNvPr id="4" name="Picture 3">
            <a:extLst>
              <a:ext uri="{FF2B5EF4-FFF2-40B4-BE49-F238E27FC236}">
                <a16:creationId xmlns:a16="http://schemas.microsoft.com/office/drawing/2014/main" id="{AA1390E9-916B-8F6B-C4C7-E4A452551067}"/>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201962"/>
            <a:ext cx="7641466" cy="6636954"/>
          </a:xfrm>
          <a:prstGeom prst="rect">
            <a:avLst/>
          </a:prstGeom>
        </p:spPr>
      </p:pic>
      <p:sp>
        <p:nvSpPr>
          <p:cNvPr id="2" name="Title 1">
            <a:extLst>
              <a:ext uri="{FF2B5EF4-FFF2-40B4-BE49-F238E27FC236}">
                <a16:creationId xmlns:a16="http://schemas.microsoft.com/office/drawing/2014/main" id="{77FA9B82-0B80-C24E-6C70-3D556A95B50C}"/>
              </a:ext>
            </a:extLst>
          </p:cNvPr>
          <p:cNvSpPr>
            <a:spLocks noGrp="1"/>
          </p:cNvSpPr>
          <p:nvPr>
            <p:ph type="title"/>
          </p:nvPr>
        </p:nvSpPr>
        <p:spPr>
          <a:xfrm>
            <a:off x="2244725" y="204932"/>
            <a:ext cx="7700962" cy="1325563"/>
          </a:xfrm>
        </p:spPr>
        <p:txBody>
          <a:bodyPr/>
          <a:lstStyle/>
          <a:p>
            <a:pPr algn="ctr"/>
            <a:r>
              <a:rPr lang="en-US" sz="3600" dirty="0">
                <a:latin typeface="Gotham Bold" pitchFamily="50" charset="0"/>
              </a:rPr>
              <a:t>How to Take Your Pulse to </a:t>
            </a:r>
            <a:br>
              <a:rPr lang="en-US" sz="3600" dirty="0">
                <a:latin typeface="Gotham Bold" pitchFamily="50" charset="0"/>
              </a:rPr>
            </a:br>
            <a:r>
              <a:rPr lang="en-US" sz="3600" dirty="0">
                <a:latin typeface="Gotham Bold" pitchFamily="50" charset="0"/>
              </a:rPr>
              <a:t>Determine Heart Rate</a:t>
            </a:r>
          </a:p>
        </p:txBody>
      </p:sp>
      <p:pic>
        <p:nvPicPr>
          <p:cNvPr id="6" name="Online Media 5" descr="Physical Activity: Heart Rate">
            <a:hlinkClick r:id="" action="ppaction://media"/>
            <a:extLst>
              <a:ext uri="{FF2B5EF4-FFF2-40B4-BE49-F238E27FC236}">
                <a16:creationId xmlns:a16="http://schemas.microsoft.com/office/drawing/2014/main" id="{C42D222C-6782-0DA6-BBD2-24EB2D50E04E}"/>
              </a:ext>
            </a:extLst>
          </p:cNvPr>
          <p:cNvPicPr>
            <a:picLocks noGrp="1" noRot="1" noChangeAspect="1"/>
          </p:cNvPicPr>
          <p:nvPr>
            <p:ph idx="1"/>
            <a:videoFile r:link="rId1"/>
          </p:nvPr>
        </p:nvPicPr>
        <p:blipFill>
          <a:blip r:embed="rId6"/>
          <a:stretch>
            <a:fillRect/>
          </a:stretch>
        </p:blipFill>
        <p:spPr>
          <a:xfrm>
            <a:off x="2244725" y="1530495"/>
            <a:ext cx="7700962" cy="4351338"/>
          </a:xfrm>
          <a:prstGeom prst="rect">
            <a:avLst/>
          </a:prstGeom>
        </p:spPr>
      </p:pic>
      <p:sp>
        <p:nvSpPr>
          <p:cNvPr id="7" name="TextBox 6">
            <a:extLst>
              <a:ext uri="{FF2B5EF4-FFF2-40B4-BE49-F238E27FC236}">
                <a16:creationId xmlns:a16="http://schemas.microsoft.com/office/drawing/2014/main" id="{7E1BE5BC-81FC-CF4B-DD97-045EFE5A4B04}"/>
              </a:ext>
            </a:extLst>
          </p:cNvPr>
          <p:cNvSpPr txBox="1"/>
          <p:nvPr/>
        </p:nvSpPr>
        <p:spPr>
          <a:xfrm>
            <a:off x="2667000" y="6376069"/>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
        <p:nvSpPr>
          <p:cNvPr id="8" name="TextBox 7">
            <a:extLst>
              <a:ext uri="{FF2B5EF4-FFF2-40B4-BE49-F238E27FC236}">
                <a16:creationId xmlns:a16="http://schemas.microsoft.com/office/drawing/2014/main" id="{772792C2-C11A-7702-680C-6C4E7886531B}"/>
              </a:ext>
            </a:extLst>
          </p:cNvPr>
          <p:cNvSpPr txBox="1"/>
          <p:nvPr/>
        </p:nvSpPr>
        <p:spPr>
          <a:xfrm>
            <a:off x="2146141" y="5915591"/>
            <a:ext cx="7898130" cy="369332"/>
          </a:xfrm>
          <a:prstGeom prst="rect">
            <a:avLst/>
          </a:prstGeom>
          <a:noFill/>
        </p:spPr>
        <p:txBody>
          <a:bodyPr wrap="square">
            <a:spAutoFit/>
          </a:bodyPr>
          <a:lstStyle/>
          <a:p>
            <a:pPr algn="ctr"/>
            <a:r>
              <a:rPr lang="en-US" dirty="0">
                <a:solidFill>
                  <a:srgbClr val="009681"/>
                </a:solidFill>
                <a:latin typeface="Gotham Medium" pitchFamily="2" charset="0"/>
                <a:hlinkClick r:id="rId7"/>
              </a:rPr>
              <a:t>https://www.youtube.com/watch?v=N2Rppkpbj0I</a:t>
            </a:r>
            <a:r>
              <a:rPr lang="en-US" dirty="0">
                <a:solidFill>
                  <a:srgbClr val="009681"/>
                </a:solidFill>
                <a:latin typeface="Gotham Medium" pitchFamily="2" charset="0"/>
              </a:rPr>
              <a:t> </a:t>
            </a:r>
          </a:p>
        </p:txBody>
      </p:sp>
    </p:spTree>
    <p:extLst>
      <p:ext uri="{BB962C8B-B14F-4D97-AF65-F5344CB8AC3E}">
        <p14:creationId xmlns:p14="http://schemas.microsoft.com/office/powerpoint/2010/main" val="1738784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528381" y="503298"/>
            <a:ext cx="9072819" cy="1325563"/>
          </a:xfrm>
        </p:spPr>
        <p:txBody>
          <a:bodyPr anchor="t">
            <a:normAutofit/>
          </a:bodyPr>
          <a:lstStyle/>
          <a:p>
            <a:r>
              <a:rPr lang="en-US" sz="3600" dirty="0">
                <a:latin typeface="Gotham Bold" pitchFamily="50" charset="0"/>
                <a:ea typeface="Calibri" panose="020F0502020204030204" pitchFamily="34" charset="0"/>
                <a:cs typeface="Calibri"/>
              </a:rPr>
              <a:t>How to Determine Personal Heart Rate Zones</a:t>
            </a:r>
            <a:endParaRPr lang="en-US" sz="3600" dirty="0">
              <a:latin typeface="Gotham Bold" pitchFamily="50"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056762" y="1828861"/>
            <a:ext cx="11135238" cy="4771701"/>
          </a:xfrm>
        </p:spPr>
        <p:txBody>
          <a:bodyPr>
            <a:normAutofit/>
          </a:bodyPr>
          <a:lstStyle/>
          <a:p>
            <a:pPr marL="0" indent="0" algn="l" rtl="0" fontAlgn="base">
              <a:buNone/>
            </a:pPr>
            <a:r>
              <a:rPr lang="en-US" sz="2400" dirty="0">
                <a:effectLst/>
                <a:latin typeface="Gotham Medium" pitchFamily="2" charset="0"/>
              </a:rPr>
              <a:t>Age-predicted maximal heart rate = 220 – age ​</a:t>
            </a:r>
          </a:p>
          <a:p>
            <a:pPr marL="0" indent="0" algn="l" rtl="0" fontAlgn="base">
              <a:buNone/>
            </a:pPr>
            <a:r>
              <a:rPr lang="en-US" sz="2400" dirty="0">
                <a:effectLst/>
                <a:latin typeface="Gotham Medium" pitchFamily="2" charset="0"/>
              </a:rPr>
              <a:t>ACSM's recommendations for target workout zone​</a:t>
            </a:r>
          </a:p>
          <a:p>
            <a:pPr lvl="1" fontAlgn="base"/>
            <a:r>
              <a:rPr lang="en-US" sz="2200" b="1" dirty="0">
                <a:effectLst/>
                <a:latin typeface="Gotham Medium" pitchFamily="2" charset="0"/>
              </a:rPr>
              <a:t>Vigorous</a:t>
            </a:r>
            <a:r>
              <a:rPr lang="en-US" sz="2200" dirty="0">
                <a:effectLst/>
                <a:latin typeface="Gotham Medium" pitchFamily="2" charset="0"/>
              </a:rPr>
              <a:t> – 77-95%​</a:t>
            </a:r>
          </a:p>
          <a:p>
            <a:pPr lvl="1" fontAlgn="base"/>
            <a:r>
              <a:rPr lang="en-US" sz="2200" b="1" dirty="0">
                <a:effectLst/>
                <a:latin typeface="Gotham Medium" pitchFamily="2" charset="0"/>
              </a:rPr>
              <a:t>Moderate</a:t>
            </a:r>
            <a:r>
              <a:rPr lang="en-US" sz="2200" dirty="0">
                <a:effectLst/>
                <a:latin typeface="Gotham Medium" pitchFamily="2" charset="0"/>
              </a:rPr>
              <a:t> – 64-76%​</a:t>
            </a:r>
          </a:p>
          <a:p>
            <a:pPr lvl="1" fontAlgn="base"/>
            <a:r>
              <a:rPr lang="en-US" sz="2200" b="1" dirty="0">
                <a:effectLst/>
                <a:latin typeface="Gotham Medium" pitchFamily="2" charset="0"/>
              </a:rPr>
              <a:t>Light</a:t>
            </a:r>
            <a:r>
              <a:rPr lang="en-US" sz="2200" dirty="0">
                <a:effectLst/>
                <a:latin typeface="Gotham Medium" pitchFamily="2" charset="0"/>
              </a:rPr>
              <a:t> – 57-63%​</a:t>
            </a:r>
          </a:p>
          <a:p>
            <a:pPr marL="0" indent="0" algn="l" rtl="0" fontAlgn="base">
              <a:buNone/>
            </a:pPr>
            <a:r>
              <a:rPr lang="en-US" sz="2400" dirty="0">
                <a:effectLst/>
                <a:latin typeface="Gotham Medium" pitchFamily="2" charset="0"/>
              </a:rPr>
              <a:t>Formula for finding your heart rate zone: ​</a:t>
            </a:r>
          </a:p>
          <a:p>
            <a:pPr lvl="1" fontAlgn="base"/>
            <a:r>
              <a:rPr lang="en-US" sz="2200" dirty="0">
                <a:effectLst/>
                <a:latin typeface="Gotham Medium" pitchFamily="2" charset="0"/>
              </a:rPr>
              <a:t>Age-predicted maximal heart rate x Target workout zone ​</a:t>
            </a:r>
          </a:p>
          <a:p>
            <a:pPr lvl="1" fontAlgn="base"/>
            <a:r>
              <a:rPr lang="en-US" sz="2200" dirty="0">
                <a:effectLst/>
                <a:latin typeface="Gotham Medium" pitchFamily="2" charset="0"/>
              </a:rPr>
              <a:t>Example moderate target heart rate zone for a 25-year-old.​</a:t>
            </a:r>
          </a:p>
          <a:p>
            <a:pPr lvl="2" fontAlgn="base"/>
            <a:r>
              <a:rPr lang="en-US" sz="2200" dirty="0">
                <a:effectLst/>
                <a:latin typeface="Gotham Medium" pitchFamily="2" charset="0"/>
              </a:rPr>
              <a:t>(220 - 25)0.64 = 124.8 beats per minute (BPM)​</a:t>
            </a:r>
          </a:p>
          <a:p>
            <a:pPr lvl="2" fontAlgn="base"/>
            <a:r>
              <a:rPr lang="en-US" sz="2200" dirty="0">
                <a:effectLst/>
                <a:latin typeface="Gotham Medium" pitchFamily="2" charset="0"/>
              </a:rPr>
              <a:t>(220 - 25)0.76 = 148.2 BPM​</a:t>
            </a:r>
          </a:p>
          <a:p>
            <a:pPr lvl="2" fontAlgn="base"/>
            <a:r>
              <a:rPr lang="en-US" sz="2200" dirty="0">
                <a:effectLst/>
                <a:latin typeface="Gotham Medium" pitchFamily="2" charset="0"/>
              </a:rPr>
              <a:t>Moderate-intensity target heart rate zone = 124.8 - 148.2 BPM</a:t>
            </a:r>
          </a:p>
          <a:p>
            <a:pPr marL="342900" lvl="1" indent="0">
              <a:lnSpc>
                <a:spcPct val="100000"/>
              </a:lnSpc>
              <a:spcAft>
                <a:spcPts val="1200"/>
              </a:spcAft>
              <a:buNone/>
            </a:pPr>
            <a:endParaRPr lang="en-US" dirty="0">
              <a:latin typeface="Gotham Medium" pitchFamily="50" charset="0"/>
            </a:endParaRPr>
          </a:p>
        </p:txBody>
      </p:sp>
      <p:pic>
        <p:nvPicPr>
          <p:cNvPr id="5" name="Picture 4">
            <a:extLst>
              <a:ext uri="{FF2B5EF4-FFF2-40B4-BE49-F238E27FC236}">
                <a16:creationId xmlns:a16="http://schemas.microsoft.com/office/drawing/2014/main" id="{399C1812-F2C0-6F0E-BCFE-08EA5B6730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960" y="1828860"/>
            <a:ext cx="347472" cy="347472"/>
          </a:xfrm>
          <a:prstGeom prst="rect">
            <a:avLst/>
          </a:prstGeom>
        </p:spPr>
      </p:pic>
      <p:pic>
        <p:nvPicPr>
          <p:cNvPr id="11" name="Picture 10">
            <a:extLst>
              <a:ext uri="{FF2B5EF4-FFF2-40B4-BE49-F238E27FC236}">
                <a16:creationId xmlns:a16="http://schemas.microsoft.com/office/drawing/2014/main" id="{19D04DB7-DB4B-AB16-28C2-761B80339F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960" y="2341478"/>
            <a:ext cx="347472" cy="347472"/>
          </a:xfrm>
          <a:prstGeom prst="rect">
            <a:avLst/>
          </a:prstGeom>
        </p:spPr>
      </p:pic>
      <p:pic>
        <p:nvPicPr>
          <p:cNvPr id="12" name="Picture 11">
            <a:extLst>
              <a:ext uri="{FF2B5EF4-FFF2-40B4-BE49-F238E27FC236}">
                <a16:creationId xmlns:a16="http://schemas.microsoft.com/office/drawing/2014/main" id="{EB9026EA-486C-2054-A767-BAD14998FA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960" y="3854494"/>
            <a:ext cx="347472" cy="347472"/>
          </a:xfrm>
          <a:prstGeom prst="rect">
            <a:avLst/>
          </a:prstGeom>
        </p:spPr>
      </p:pic>
      <p:sp>
        <p:nvSpPr>
          <p:cNvPr id="13" name="TextBox 12">
            <a:extLst>
              <a:ext uri="{FF2B5EF4-FFF2-40B4-BE49-F238E27FC236}">
                <a16:creationId xmlns:a16="http://schemas.microsoft.com/office/drawing/2014/main" id="{0C3B5E4B-09C4-9BA6-FC85-82A0436AA74A}"/>
              </a:ext>
            </a:extLst>
          </p:cNvPr>
          <p:cNvSpPr txBox="1"/>
          <p:nvPr/>
        </p:nvSpPr>
        <p:spPr>
          <a:xfrm>
            <a:off x="2667000" y="6323563"/>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6" name="Picture 5">
            <a:extLst>
              <a:ext uri="{FF2B5EF4-FFF2-40B4-BE49-F238E27FC236}">
                <a16:creationId xmlns:a16="http://schemas.microsoft.com/office/drawing/2014/main" id="{D1A35814-0B53-E3F3-3818-9538CC6EE5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0459" y="561129"/>
            <a:ext cx="2739698" cy="2739698"/>
          </a:xfrm>
          <a:prstGeom prst="rect">
            <a:avLst/>
          </a:prstGeom>
        </p:spPr>
      </p:pic>
      <p:pic>
        <p:nvPicPr>
          <p:cNvPr id="7" name="Picture 6">
            <a:extLst>
              <a:ext uri="{FF2B5EF4-FFF2-40B4-BE49-F238E27FC236}">
                <a16:creationId xmlns:a16="http://schemas.microsoft.com/office/drawing/2014/main" id="{67C02EE3-D78D-B53A-A4D9-EF15788A42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43530" y="1193491"/>
            <a:ext cx="1495459" cy="1495459"/>
          </a:xfrm>
          <a:prstGeom prst="rect">
            <a:avLst/>
          </a:prstGeom>
        </p:spPr>
      </p:pic>
    </p:spTree>
    <p:extLst>
      <p:ext uri="{BB962C8B-B14F-4D97-AF65-F5344CB8AC3E}">
        <p14:creationId xmlns:p14="http://schemas.microsoft.com/office/powerpoint/2010/main" val="243821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24B9DE58-EB7D-E826-78AB-C38B3233292E}"/>
              </a:ext>
            </a:extLst>
          </p:cNvPr>
          <p:cNvSpPr/>
          <p:nvPr/>
        </p:nvSpPr>
        <p:spPr>
          <a:xfrm>
            <a:off x="2849880" y="182880"/>
            <a:ext cx="6492240" cy="6492240"/>
          </a:xfrm>
          <a:prstGeom prst="ellipse">
            <a:avLst/>
          </a:prstGeom>
          <a:solidFill>
            <a:srgbClr val="00968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606437" y="832459"/>
            <a:ext cx="4979121" cy="1325563"/>
          </a:xfrm>
        </p:spPr>
        <p:txBody>
          <a:bodyPr>
            <a:normAutofit/>
          </a:bodyPr>
          <a:lstStyle/>
          <a:p>
            <a:pPr algn="ctr"/>
            <a:r>
              <a:rPr lang="en-US" sz="3600" dirty="0">
                <a:solidFill>
                  <a:schemeClr val="bg1"/>
                </a:solidFill>
                <a:latin typeface="Gotham Black" pitchFamily="50" charset="0"/>
              </a:rPr>
              <a:t>Small Group Practice Activities</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3606438" y="2509636"/>
            <a:ext cx="4979121" cy="823912"/>
          </a:xfrm>
        </p:spPr>
        <p:txBody>
          <a:bodyPr>
            <a:noAutofit/>
          </a:bodyPr>
          <a:lstStyle/>
          <a:p>
            <a:r>
              <a:rPr lang="en-US" b="0" dirty="0">
                <a:solidFill>
                  <a:schemeClr val="bg1"/>
                </a:solidFill>
                <a:latin typeface="Gotham Medium" pitchFamily="2" charset="0"/>
              </a:rPr>
              <a:t>Identify at least one activity, that you would enjoy, for each target heart rate zone:​</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4125558" y="3592771"/>
            <a:ext cx="2002163" cy="1415761"/>
          </a:xfrm>
        </p:spPr>
        <p:txBody>
          <a:bodyPr/>
          <a:lstStyle/>
          <a:p>
            <a:pPr algn="l" rtl="0" fontAlgn="base"/>
            <a:r>
              <a:rPr lang="en-US" sz="2400" u="none" strike="noStrike" dirty="0">
                <a:solidFill>
                  <a:schemeClr val="bg1"/>
                </a:solidFill>
                <a:effectLst/>
                <a:latin typeface="Gotham Medium" pitchFamily="2" charset="0"/>
              </a:rPr>
              <a:t>Light</a:t>
            </a:r>
            <a:r>
              <a:rPr lang="en-US" sz="2400" dirty="0">
                <a:solidFill>
                  <a:schemeClr val="bg1"/>
                </a:solidFill>
                <a:effectLst/>
                <a:latin typeface="Gotham Medium" pitchFamily="2" charset="0"/>
              </a:rPr>
              <a:t>​</a:t>
            </a:r>
          </a:p>
          <a:p>
            <a:pPr algn="l" rtl="0" fontAlgn="base"/>
            <a:r>
              <a:rPr lang="en-US" sz="2400" u="none" strike="noStrike" dirty="0">
                <a:solidFill>
                  <a:schemeClr val="bg1"/>
                </a:solidFill>
                <a:effectLst/>
                <a:latin typeface="Gotham Medium" pitchFamily="2" charset="0"/>
              </a:rPr>
              <a:t>Moderate</a:t>
            </a:r>
            <a:r>
              <a:rPr lang="en-US" sz="2400" dirty="0">
                <a:solidFill>
                  <a:schemeClr val="bg1"/>
                </a:solidFill>
                <a:effectLst/>
                <a:latin typeface="Gotham Medium" pitchFamily="2" charset="0"/>
              </a:rPr>
              <a:t>​</a:t>
            </a:r>
          </a:p>
          <a:p>
            <a:pPr algn="l" rtl="0" fontAlgn="base"/>
            <a:r>
              <a:rPr lang="en-US" sz="2400" u="none" strike="noStrike" dirty="0">
                <a:solidFill>
                  <a:schemeClr val="bg1"/>
                </a:solidFill>
                <a:effectLst/>
                <a:latin typeface="Gotham Medium" pitchFamily="2" charset="0"/>
              </a:rPr>
              <a:t>Vigorous</a:t>
            </a:r>
            <a:endParaRPr lang="en-US" sz="2400" dirty="0">
              <a:solidFill>
                <a:schemeClr val="bg1"/>
              </a:solidFill>
              <a:effectLst/>
              <a:latin typeface="Gotham Medium" pitchFamily="2" charset="0"/>
            </a:endParaRPr>
          </a:p>
          <a:p>
            <a:pPr marL="0" indent="0">
              <a:buNone/>
            </a:pPr>
            <a:endParaRPr lang="en-US" dirty="0">
              <a:solidFill>
                <a:schemeClr val="bg1"/>
              </a:solidFill>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51815" y="2042056"/>
            <a:ext cx="2216704" cy="2261943"/>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6" name="TextBox 5">
            <a:extLst>
              <a:ext uri="{FF2B5EF4-FFF2-40B4-BE49-F238E27FC236}">
                <a16:creationId xmlns:a16="http://schemas.microsoft.com/office/drawing/2014/main" id="{52801C04-70B1-A18C-C8E7-8AFCD607FD57}"/>
              </a:ext>
            </a:extLst>
          </p:cNvPr>
          <p:cNvSpPr txBox="1"/>
          <p:nvPr/>
        </p:nvSpPr>
        <p:spPr>
          <a:xfrm>
            <a:off x="2667000" y="6198295"/>
            <a:ext cx="6858000" cy="276999"/>
          </a:xfrm>
          <a:prstGeom prst="rect">
            <a:avLst/>
          </a:prstGeom>
          <a:noFill/>
        </p:spPr>
        <p:txBody>
          <a:bodyPr wrap="square">
            <a:spAutoFit/>
          </a:bodyPr>
          <a:lstStyle/>
          <a:p>
            <a:pPr algn="ctr"/>
            <a:r>
              <a:rPr lang="en-US" sz="1200" b="0" i="0" u="none" strike="noStrike" dirty="0">
                <a:solidFill>
                  <a:schemeClr val="bg1"/>
                </a:solidFill>
                <a:effectLst/>
                <a:latin typeface="Calibri" panose="020F0502020204030204" pitchFamily="34" charset="0"/>
              </a:rPr>
              <a:t>© University of Central Florida</a:t>
            </a:r>
            <a:r>
              <a:rPr lang="en-US" sz="1200" b="0" i="0" dirty="0">
                <a:solidFill>
                  <a:schemeClr val="bg1"/>
                </a:solidFill>
                <a:effectLst/>
                <a:latin typeface="Calibri" panose="020F0502020204030204" pitchFamily="34" charset="0"/>
              </a:rPr>
              <a:t>​</a:t>
            </a:r>
            <a:endParaRPr lang="en-US" sz="1200" dirty="0">
              <a:solidFill>
                <a:schemeClr val="bg1"/>
              </a:solidFill>
            </a:endParaRPr>
          </a:p>
        </p:txBody>
      </p:sp>
      <p:pic>
        <p:nvPicPr>
          <p:cNvPr id="17" name="Picture 16">
            <a:extLst>
              <a:ext uri="{FF2B5EF4-FFF2-40B4-BE49-F238E27FC236}">
                <a16:creationId xmlns:a16="http://schemas.microsoft.com/office/drawing/2014/main" id="{5B74230A-34C7-F850-C826-28365973EB4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42332" y="3499647"/>
            <a:ext cx="1415761" cy="1415761"/>
          </a:xfrm>
          <a:prstGeom prst="rect">
            <a:avLst/>
          </a:prstGeom>
        </p:spPr>
      </p:pic>
    </p:spTree>
    <p:extLst>
      <p:ext uri="{BB962C8B-B14F-4D97-AF65-F5344CB8AC3E}">
        <p14:creationId xmlns:p14="http://schemas.microsoft.com/office/powerpoint/2010/main" val="22183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dirty="0">
                <a:latin typeface="Gotham Bold" pitchFamily="50" charset="0"/>
              </a:rPr>
              <a:t>Important </a:t>
            </a:r>
            <a:br>
              <a:rPr lang="en-US" dirty="0">
                <a:latin typeface="Gotham Bold" pitchFamily="50" charset="0"/>
              </a:rPr>
            </a:br>
            <a:r>
              <a:rPr lang="en-US" dirty="0">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dirty="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dirty="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7CFDFC31-3FB7-4C4B-9D87-49EFA62ADB4C}"/>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5" name="Picture 4" descr="A logo with blue circles&#10;&#10;Description automatically generated">
            <a:extLst>
              <a:ext uri="{FF2B5EF4-FFF2-40B4-BE49-F238E27FC236}">
                <a16:creationId xmlns:a16="http://schemas.microsoft.com/office/drawing/2014/main" id="{5872C268-21EF-F21D-191F-204A448E72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FEB64FB-C0DB-C8F8-9A2D-917F82EBC1FE}"/>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4"/>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9132315" y="121517"/>
            <a:ext cx="3059685" cy="2657473"/>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dirty="0">
                <a:latin typeface="Gotham Black" pitchFamily="50" charset="0"/>
              </a:rPr>
              <a:t>Small Group Reflection</a:t>
            </a:r>
            <a:endParaRPr lang="en-US" sz="3600" dirty="0">
              <a:latin typeface="Gotham Bold" pitchFamily="50"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938446" y="1772794"/>
            <a:ext cx="8876759" cy="4351338"/>
          </a:xfrm>
        </p:spPr>
        <p:txBody>
          <a:bodyPr>
            <a:normAutofit lnSpcReduction="10000"/>
          </a:bodyPr>
          <a:lstStyle/>
          <a:p>
            <a:pPr marL="342900" lvl="1" indent="0">
              <a:lnSpc>
                <a:spcPct val="100000"/>
              </a:lnSpc>
              <a:spcAft>
                <a:spcPts val="1200"/>
              </a:spcAft>
              <a:buNone/>
            </a:pPr>
            <a:r>
              <a:rPr lang="en-US" dirty="0">
                <a:latin typeface="Gotham Medium" pitchFamily="50" charset="0"/>
              </a:rPr>
              <a:t>If you are currently meeting the physical activity guidelines, what can you do to continue this practice even during busy seasons of life?</a:t>
            </a:r>
          </a:p>
          <a:p>
            <a:pPr marL="342900" lvl="1" indent="0">
              <a:lnSpc>
                <a:spcPct val="100000"/>
              </a:lnSpc>
              <a:spcAft>
                <a:spcPts val="1200"/>
              </a:spcAft>
              <a:buNone/>
            </a:pPr>
            <a:r>
              <a:rPr lang="en-US" sz="2400" u="none" strike="noStrike" dirty="0">
                <a:solidFill>
                  <a:srgbClr val="000000"/>
                </a:solidFill>
                <a:effectLst/>
                <a:latin typeface="Gotham Medium" pitchFamily="2" charset="0"/>
              </a:rPr>
              <a:t>If you are not meeting the physical activity guidelines, where is there an opportunity in your work week to implement physical activity? (I.e. Take the stairs instead of the elevator or take a 15-minute walk during lunch break). </a:t>
            </a:r>
            <a:endParaRPr lang="en-US" sz="2400" dirty="0">
              <a:solidFill>
                <a:srgbClr val="000000"/>
              </a:solidFill>
              <a:latin typeface="Gotham Medium" pitchFamily="2" charset="0"/>
            </a:endParaRPr>
          </a:p>
          <a:p>
            <a:pPr marL="342900" lvl="1" indent="0">
              <a:lnSpc>
                <a:spcPct val="100000"/>
              </a:lnSpc>
              <a:spcAft>
                <a:spcPts val="1200"/>
              </a:spcAft>
              <a:buNone/>
            </a:pPr>
            <a:r>
              <a:rPr lang="en-US" sz="2400" u="none" strike="noStrike" dirty="0">
                <a:solidFill>
                  <a:srgbClr val="000000"/>
                </a:solidFill>
                <a:effectLst/>
                <a:latin typeface="Gotham Medium" pitchFamily="2" charset="0"/>
              </a:rPr>
              <a:t>Consider your work environment, how or where can physical activity be incorporated into your regular work rhythms?</a:t>
            </a:r>
            <a:endParaRPr lang="en-US" sz="2400" dirty="0">
              <a:latin typeface="Gotham Medium" pitchFamily="2" charset="0"/>
            </a:endParaRPr>
          </a:p>
          <a:p>
            <a:pPr marL="342900" lvl="1" indent="0">
              <a:lnSpc>
                <a:spcPct val="100000"/>
              </a:lnSpc>
              <a:spcAft>
                <a:spcPts val="1200"/>
              </a:spcAft>
              <a:buNone/>
            </a:pPr>
            <a:endParaRPr lang="en-US" dirty="0">
              <a:latin typeface="Gotham Medium" pitchFamily="50" charset="0"/>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8446" y="1824462"/>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728" y="3040681"/>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8446" y="4951611"/>
            <a:ext cx="231562" cy="231562"/>
          </a:xfrm>
          <a:prstGeom prst="rect">
            <a:avLst/>
          </a:prstGeom>
        </p:spPr>
      </p:pic>
      <p:sp>
        <p:nvSpPr>
          <p:cNvPr id="5" name="TextBox 4">
            <a:extLst>
              <a:ext uri="{FF2B5EF4-FFF2-40B4-BE49-F238E27FC236}">
                <a16:creationId xmlns:a16="http://schemas.microsoft.com/office/drawing/2014/main" id="{F5871D85-F6A5-5758-B769-10788CC50E70}"/>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4243845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5113" y="2064880"/>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19" y="1366277"/>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430" y="2811904"/>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10861" y="4740549"/>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125" y="4833446"/>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lstStyle/>
          <a:p>
            <a:pPr algn="ctr"/>
            <a:r>
              <a:rPr lang="en-US" dirty="0">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1409700" y="1468892"/>
            <a:ext cx="9942512" cy="595988"/>
          </a:xfrm>
        </p:spPr>
        <p:txBody>
          <a:bodyPr/>
          <a:lstStyle/>
          <a:p>
            <a:r>
              <a:rPr lang="en-US" dirty="0">
                <a:latin typeface="Gotham Medium" pitchFamily="2" charset="0"/>
              </a:rPr>
              <a:t>Take Home Points </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714500" y="2250906"/>
            <a:ext cx="9382454" cy="3684588"/>
          </a:xfrm>
        </p:spPr>
        <p:txBody>
          <a:bodyPr>
            <a:noAutofit/>
          </a:bodyPr>
          <a:lstStyle/>
          <a:p>
            <a:pPr fontAlgn="base"/>
            <a:r>
              <a:rPr lang="en-US" sz="2400" u="none" strike="noStrike" dirty="0">
                <a:solidFill>
                  <a:srgbClr val="000000"/>
                </a:solidFill>
                <a:effectLst/>
                <a:latin typeface="Gotham Medium" pitchFamily="2" charset="0"/>
              </a:rPr>
              <a:t>Adults need a mix of physical activity to stay healthy.</a:t>
            </a:r>
            <a:r>
              <a:rPr lang="en-US" sz="2400" dirty="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dirty="0">
                <a:solidFill>
                  <a:srgbClr val="000000"/>
                </a:solidFill>
                <a:effectLst/>
                <a:latin typeface="Gotham Medium" pitchFamily="2" charset="0"/>
              </a:rPr>
              <a:t>Recommendations:</a:t>
            </a:r>
            <a:r>
              <a:rPr lang="en-US" sz="2400" dirty="0">
                <a:solidFill>
                  <a:srgbClr val="000000"/>
                </a:solidFill>
                <a:effectLst/>
                <a:latin typeface="Gotham Medium" pitchFamily="2" charset="0"/>
              </a:rPr>
              <a:t>​</a:t>
            </a:r>
          </a:p>
          <a:p>
            <a:pPr lvl="1" fontAlgn="base"/>
            <a:r>
              <a:rPr lang="en-US" u="none" strike="noStrike" dirty="0">
                <a:solidFill>
                  <a:srgbClr val="000000"/>
                </a:solidFill>
                <a:effectLst/>
                <a:latin typeface="Gotham Medium" pitchFamily="2" charset="0"/>
              </a:rPr>
              <a:t>At least </a:t>
            </a:r>
            <a:r>
              <a:rPr lang="en-US" u="sng" strike="noStrike" dirty="0">
                <a:solidFill>
                  <a:srgbClr val="000000"/>
                </a:solidFill>
                <a:effectLst/>
                <a:latin typeface="Gotham Medium" pitchFamily="2" charset="0"/>
              </a:rPr>
              <a:t>150 minutes a week of moderate-intensity activity</a:t>
            </a:r>
            <a:r>
              <a:rPr lang="en-US" dirty="0">
                <a:solidFill>
                  <a:srgbClr val="000000"/>
                </a:solidFill>
                <a:effectLst/>
                <a:latin typeface="Gotham Medium" pitchFamily="2" charset="0"/>
              </a:rPr>
              <a:t>​ or </a:t>
            </a:r>
            <a:r>
              <a:rPr lang="en-US" u="sng" dirty="0">
                <a:solidFill>
                  <a:srgbClr val="000000"/>
                </a:solidFill>
                <a:effectLst/>
                <a:latin typeface="Gotham Medium" pitchFamily="2" charset="0"/>
              </a:rPr>
              <a:t>75 minutes of vigorous-intensity activity</a:t>
            </a:r>
          </a:p>
          <a:p>
            <a:pPr lvl="1" fontAlgn="base"/>
            <a:r>
              <a:rPr lang="en-US" u="none" strike="noStrike" dirty="0">
                <a:solidFill>
                  <a:srgbClr val="000000"/>
                </a:solidFill>
                <a:effectLst/>
                <a:latin typeface="Gotham Medium" pitchFamily="2" charset="0"/>
              </a:rPr>
              <a:t>At least </a:t>
            </a:r>
            <a:r>
              <a:rPr lang="en-US" u="sng" strike="noStrike" dirty="0">
                <a:solidFill>
                  <a:srgbClr val="000000"/>
                </a:solidFill>
                <a:effectLst/>
                <a:latin typeface="Gotham Medium" pitchFamily="2" charset="0"/>
              </a:rPr>
              <a:t>2 days per week of muscle strengthening activity</a:t>
            </a:r>
            <a:r>
              <a:rPr lang="en-US" dirty="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dirty="0">
                <a:solidFill>
                  <a:srgbClr val="000000"/>
                </a:solidFill>
                <a:effectLst/>
                <a:latin typeface="Gotham Medium" pitchFamily="2" charset="0"/>
              </a:rPr>
              <a:t>If that’s more than you can do right now, do what you can!</a:t>
            </a:r>
            <a:r>
              <a:rPr lang="en-US" sz="2400" dirty="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dirty="0">
                <a:solidFill>
                  <a:srgbClr val="000000"/>
                </a:solidFill>
                <a:effectLst/>
                <a:latin typeface="Gotham Medium" pitchFamily="2" charset="0"/>
              </a:rPr>
              <a:t>Even 5 minutes of physical activity has health benefits!</a:t>
            </a:r>
            <a:endParaRPr lang="en-US" sz="2400" dirty="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44" y="-76562"/>
            <a:ext cx="1050673" cy="1072115"/>
          </a:xfrm>
          <a:prstGeom prst="rect">
            <a:avLst/>
          </a:prstGeom>
        </p:spPr>
      </p:pic>
      <p:sp>
        <p:nvSpPr>
          <p:cNvPr id="5" name="TextBox 4">
            <a:extLst>
              <a:ext uri="{FF2B5EF4-FFF2-40B4-BE49-F238E27FC236}">
                <a16:creationId xmlns:a16="http://schemas.microsoft.com/office/drawing/2014/main" id="{1E549056-CBF8-3135-271E-0424842CB038}"/>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077451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dirty="0">
                <a:latin typeface="Gotham Black" pitchFamily="50" charset="0"/>
              </a:rPr>
              <a:t>References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883548"/>
            <a:ext cx="11898314" cy="3302105"/>
          </a:xfrm>
        </p:spPr>
        <p:txBody>
          <a:bodyPr>
            <a:noAutofit/>
          </a:bodyPr>
          <a:lstStyle/>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Hirokawa K, </a:t>
            </a:r>
            <a:r>
              <a:rPr lang="en-US" sz="1800" dirty="0" err="1">
                <a:solidFill>
                  <a:srgbClr val="000000"/>
                </a:solidFill>
                <a:latin typeface="Gotham Thin" pitchFamily="50" charset="0"/>
                <a:ea typeface="Times New Roman" panose="02020603050405020304" pitchFamily="18" charset="0"/>
              </a:rPr>
              <a:t>Ohira</a:t>
            </a:r>
            <a:r>
              <a:rPr lang="en-US" sz="1800" dirty="0">
                <a:solidFill>
                  <a:srgbClr val="000000"/>
                </a:solidFill>
                <a:latin typeface="Gotham Thin" pitchFamily="50" charset="0"/>
                <a:ea typeface="Times New Roman" panose="02020603050405020304" pitchFamily="18" charset="0"/>
              </a:rPr>
              <a:t> T, </a:t>
            </a:r>
            <a:r>
              <a:rPr lang="en-US" sz="1800" dirty="0" err="1">
                <a:solidFill>
                  <a:srgbClr val="000000"/>
                </a:solidFill>
                <a:latin typeface="Gotham Thin" pitchFamily="50" charset="0"/>
                <a:ea typeface="Times New Roman" panose="02020603050405020304" pitchFamily="18" charset="0"/>
              </a:rPr>
              <a:t>Kajiura</a:t>
            </a:r>
            <a:r>
              <a:rPr lang="en-US" sz="1800" dirty="0">
                <a:solidFill>
                  <a:srgbClr val="000000"/>
                </a:solidFill>
                <a:latin typeface="Gotham Thin" pitchFamily="50" charset="0"/>
                <a:ea typeface="Times New Roman" panose="02020603050405020304" pitchFamily="18" charset="0"/>
              </a:rPr>
              <a:t> M, </a:t>
            </a:r>
            <a:r>
              <a:rPr lang="en-US" sz="1800" dirty="0" err="1">
                <a:solidFill>
                  <a:srgbClr val="000000"/>
                </a:solidFill>
                <a:latin typeface="Gotham Thin" pitchFamily="50" charset="0"/>
                <a:ea typeface="Times New Roman" panose="02020603050405020304" pitchFamily="18" charset="0"/>
              </a:rPr>
              <a:t>Imano</a:t>
            </a:r>
            <a:r>
              <a:rPr lang="en-US" sz="1800" dirty="0">
                <a:solidFill>
                  <a:srgbClr val="000000"/>
                </a:solidFill>
                <a:latin typeface="Gotham Thin" pitchFamily="50" charset="0"/>
                <a:ea typeface="Times New Roman" panose="02020603050405020304" pitchFamily="18" charset="0"/>
              </a:rPr>
              <a:t> H, Kitamura A, </a:t>
            </a:r>
            <a:r>
              <a:rPr lang="en-US" sz="1800" dirty="0" err="1">
                <a:solidFill>
                  <a:srgbClr val="000000"/>
                </a:solidFill>
                <a:latin typeface="Gotham Thin" pitchFamily="50" charset="0"/>
                <a:ea typeface="Times New Roman" panose="02020603050405020304" pitchFamily="18" charset="0"/>
              </a:rPr>
              <a:t>Kiyama</a:t>
            </a:r>
            <a:r>
              <a:rPr lang="en-US" sz="1800" dirty="0">
                <a:solidFill>
                  <a:srgbClr val="000000"/>
                </a:solidFill>
                <a:latin typeface="Gotham Thin" pitchFamily="50" charset="0"/>
                <a:ea typeface="Times New Roman" panose="02020603050405020304" pitchFamily="18" charset="0"/>
              </a:rPr>
              <a:t> M, Okada T, Iso H. Job stress factors measured by Brief Job Stress Questionnaire and sickness absence among Japanese workers: A longitudinal study. Fukushima J Med Sci. 2020 Aug 4;66(2):88-96. </a:t>
            </a:r>
            <a:r>
              <a:rPr lang="en-US" sz="1800" dirty="0" err="1">
                <a:solidFill>
                  <a:srgbClr val="000000"/>
                </a:solidFill>
                <a:latin typeface="Gotham Thin" pitchFamily="50" charset="0"/>
                <a:ea typeface="Times New Roman" panose="02020603050405020304" pitchFamily="18" charset="0"/>
              </a:rPr>
              <a:t>doi</a:t>
            </a:r>
            <a:r>
              <a:rPr lang="en-US" sz="1800" dirty="0">
                <a:solidFill>
                  <a:srgbClr val="000000"/>
                </a:solidFill>
                <a:latin typeface="Gotham Thin" pitchFamily="50" charset="0"/>
                <a:ea typeface="Times New Roman" panose="02020603050405020304" pitchFamily="18" charset="0"/>
              </a:rPr>
              <a:t>: 10.5387/fms.2019-15    </a:t>
            </a:r>
          </a:p>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Kanamori, S., </a:t>
            </a:r>
            <a:r>
              <a:rPr lang="en-US" sz="1800" dirty="0" err="1">
                <a:solidFill>
                  <a:srgbClr val="000000"/>
                </a:solidFill>
                <a:latin typeface="Gotham Thin" pitchFamily="50" charset="0"/>
                <a:ea typeface="Times New Roman" panose="02020603050405020304" pitchFamily="18" charset="0"/>
              </a:rPr>
              <a:t>Takamiya</a:t>
            </a:r>
            <a:r>
              <a:rPr lang="en-US" sz="1800" dirty="0">
                <a:solidFill>
                  <a:srgbClr val="000000"/>
                </a:solidFill>
                <a:latin typeface="Gotham Thin" pitchFamily="50" charset="0"/>
                <a:ea typeface="Times New Roman" panose="02020603050405020304" pitchFamily="18" charset="0"/>
              </a:rPr>
              <a:t>, T., &amp; Inoue, S. (2015). Group exercise for adults and elderly: Determinants of participation in group exercise and its associations with health outcome. The Journal of Physical Fitness and Sports Medicine, 4(4), 315–320. </a:t>
            </a:r>
            <a:r>
              <a:rPr lang="en-US" sz="1800" dirty="0">
                <a:solidFill>
                  <a:srgbClr val="000000"/>
                </a:solidFill>
                <a:latin typeface="Gotham Thin" pitchFamily="50" charset="0"/>
                <a:ea typeface="Times New Roman" panose="02020603050405020304" pitchFamily="18" charset="0"/>
                <a:hlinkClick r:id="rId3"/>
              </a:rPr>
              <a:t>https://doi.org/10.7600/jpfsm.4.315</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Mammen</a:t>
            </a:r>
            <a:r>
              <a:rPr lang="en-US" sz="1800" dirty="0">
                <a:solidFill>
                  <a:srgbClr val="000000"/>
                </a:solidFill>
                <a:latin typeface="Gotham Thin" pitchFamily="50" charset="0"/>
                <a:ea typeface="Times New Roman" panose="02020603050405020304" pitchFamily="18" charset="0"/>
              </a:rPr>
              <a:t>, G., &amp; Faulkner, G. (2013). Physical activity and the prevention of depression: A systematic review of prospective studies. American Journal of Preventive Medicine, 45(5), 649–657. </a:t>
            </a:r>
            <a:r>
              <a:rPr lang="en-US" sz="1800" dirty="0">
                <a:solidFill>
                  <a:srgbClr val="000000"/>
                </a:solidFill>
                <a:latin typeface="Gotham Thin" pitchFamily="50" charset="0"/>
                <a:ea typeface="Times New Roman" panose="02020603050405020304" pitchFamily="18" charset="0"/>
                <a:hlinkClick r:id="rId4"/>
              </a:rPr>
              <a:t>https://doi.org/10.1016/j.amepre.2013.08.001</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Michishita</a:t>
            </a:r>
            <a:r>
              <a:rPr lang="en-US" sz="1800" dirty="0">
                <a:solidFill>
                  <a:srgbClr val="000000"/>
                </a:solidFill>
                <a:latin typeface="Gotham Thin" pitchFamily="50" charset="0"/>
                <a:ea typeface="Times New Roman" panose="02020603050405020304" pitchFamily="18" charset="0"/>
              </a:rPr>
              <a:t>, R., Jiang, Y., Ariyoshi, D., Yoshida, M., Moriyama, H., Obata, Y., Nagata, M., Nagata, T., Mori, K., &amp; Yamato, H. (2017). The introduction of an active rest program by workplace units improved the workplace vigor and presenteeism among workers: A randomized controlled trial. Journal of Occupational and Environmental Medicine, 59(12), 1140–1147. </a:t>
            </a:r>
            <a:r>
              <a:rPr lang="en-US" sz="1800" dirty="0">
                <a:solidFill>
                  <a:srgbClr val="000000"/>
                </a:solidFill>
                <a:latin typeface="Gotham Thin" pitchFamily="50" charset="0"/>
                <a:ea typeface="Times New Roman" panose="02020603050405020304" pitchFamily="18" charset="0"/>
                <a:hlinkClick r:id="rId5"/>
              </a:rPr>
              <a:t>https://doi.org/10.1097/JOM.0000000000001121</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Michishita</a:t>
            </a:r>
            <a:r>
              <a:rPr lang="en-US" sz="1800" dirty="0">
                <a:solidFill>
                  <a:srgbClr val="000000"/>
                </a:solidFill>
                <a:latin typeface="Gotham Thin" pitchFamily="50" charset="0"/>
                <a:ea typeface="Times New Roman" panose="02020603050405020304" pitchFamily="18" charset="0"/>
              </a:rPr>
              <a:t>, R., Jiang, Y., Ariyoshi, D., Yoshida, M., Moriyama, H., &amp; Yamato, H. (2017). The practice of active rest by workplace units improves personal relationships, mental health, and physical activity among workers. Journal of Occupational Health, 59(2), 122–130. </a:t>
            </a:r>
            <a:r>
              <a:rPr lang="en-US" sz="1800" dirty="0">
                <a:solidFill>
                  <a:srgbClr val="000000"/>
                </a:solidFill>
                <a:latin typeface="Gotham Thin" pitchFamily="50" charset="0"/>
                <a:ea typeface="Times New Roman" panose="02020603050405020304" pitchFamily="18" charset="0"/>
                <a:hlinkClick r:id="rId6"/>
              </a:rPr>
              <a:t>https://doi.org/10.1539/joh.16-0182-oa</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Schaufeli, W. B., </a:t>
            </a:r>
            <a:r>
              <a:rPr lang="en-US" sz="1800" dirty="0" err="1">
                <a:solidFill>
                  <a:srgbClr val="000000"/>
                </a:solidFill>
                <a:latin typeface="Gotham Thin" pitchFamily="50" charset="0"/>
                <a:ea typeface="Times New Roman" panose="02020603050405020304" pitchFamily="18" charset="0"/>
              </a:rPr>
              <a:t>Salanova</a:t>
            </a:r>
            <a:r>
              <a:rPr lang="en-US" sz="1800" dirty="0">
                <a:solidFill>
                  <a:srgbClr val="000000"/>
                </a:solidFill>
                <a:latin typeface="Gotham Thin" pitchFamily="50" charset="0"/>
                <a:ea typeface="Times New Roman" panose="02020603050405020304" pitchFamily="18" charset="0"/>
              </a:rPr>
              <a:t>, M., González-</a:t>
            </a:r>
            <a:r>
              <a:rPr lang="en-US" sz="1800" dirty="0" err="1">
                <a:solidFill>
                  <a:srgbClr val="000000"/>
                </a:solidFill>
                <a:latin typeface="Gotham Thin" pitchFamily="50" charset="0"/>
                <a:ea typeface="Times New Roman" panose="02020603050405020304" pitchFamily="18" charset="0"/>
              </a:rPr>
              <a:t>Romá</a:t>
            </a:r>
            <a:r>
              <a:rPr lang="en-US" sz="1800" dirty="0">
                <a:solidFill>
                  <a:srgbClr val="000000"/>
                </a:solidFill>
                <a:latin typeface="Gotham Thin" pitchFamily="50" charset="0"/>
                <a:ea typeface="Times New Roman" panose="02020603050405020304" pitchFamily="18" charset="0"/>
              </a:rPr>
              <a:t>, V. &amp; Bakker, A. B. (2002). The measurement of engagement and burnout: A two sample confirmatory factor analytic approach. Journal of Happiness Studies, 3(1), 71–92. </a:t>
            </a:r>
            <a:r>
              <a:rPr lang="en-US" sz="1800" dirty="0">
                <a:solidFill>
                  <a:srgbClr val="000000"/>
                </a:solidFill>
                <a:latin typeface="Gotham Thin" pitchFamily="50" charset="0"/>
                <a:ea typeface="Times New Roman" panose="02020603050405020304" pitchFamily="18" charset="0"/>
                <a:hlinkClick r:id="rId7"/>
              </a:rPr>
              <a:t>https://doi.org/10.1023/A:1015630930326</a:t>
            </a:r>
            <a:r>
              <a:rPr lang="en-US" sz="1800" dirty="0">
                <a:solidFill>
                  <a:srgbClr val="000000"/>
                </a:solidFill>
                <a:latin typeface="Gotham Thin" pitchFamily="50" charset="0"/>
                <a:ea typeface="Times New Roman" panose="02020603050405020304" pitchFamily="18" charset="0"/>
              </a:rPr>
              <a:t> </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745057" y="114300"/>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130988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3038327"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341097" y="472368"/>
            <a:ext cx="7886700" cy="1668132"/>
          </a:xfrm>
        </p:spPr>
        <p:txBody>
          <a:bodyPr>
            <a:normAutofit/>
          </a:bodyPr>
          <a:lstStyle/>
          <a:p>
            <a:pPr algn="ctr"/>
            <a:r>
              <a:rPr lang="en-US" sz="3200" dirty="0">
                <a:latin typeface="Gotham Bold" pitchFamily="50" charset="0"/>
              </a:rPr>
              <a:t>Please Complete</a:t>
            </a:r>
            <a:br>
              <a:rPr lang="en-US" sz="3200" dirty="0">
                <a:latin typeface="Gotham Bold" pitchFamily="50" charset="0"/>
              </a:rPr>
            </a:br>
            <a:r>
              <a:rPr lang="en-US" sz="3200" dirty="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235247" y="1806865"/>
            <a:ext cx="6098400" cy="1809233"/>
          </a:xfrm>
        </p:spPr>
        <p:txBody>
          <a:bodyPr anchor="t">
            <a:normAutofit/>
          </a:bodyPr>
          <a:lstStyle/>
          <a:p>
            <a:pPr marL="0" indent="0" algn="ctr">
              <a:buNone/>
            </a:pPr>
            <a:r>
              <a:rPr lang="en-US" sz="2400" dirty="0">
                <a:latin typeface="Gotham Medium" pitchFamily="50" charset="0"/>
              </a:rPr>
              <a:t>Register to gain access to other </a:t>
            </a:r>
            <a:r>
              <a:rPr lang="en-US" sz="2400" dirty="0" err="1">
                <a:latin typeface="Gotham Medium" pitchFamily="50" charset="0"/>
              </a:rPr>
              <a:t>RenewU</a:t>
            </a:r>
            <a:r>
              <a:rPr lang="en-US" sz="2400" dirty="0">
                <a:latin typeface="Gotham Medium" pitchFamily="50" charset="0"/>
              </a:rPr>
              <a:t> resources &amp; complete a brief post-session survey!</a:t>
            </a:r>
          </a:p>
          <a:p>
            <a:pPr marL="0" indent="0" algn="ctr">
              <a:lnSpc>
                <a:spcPct val="150000"/>
              </a:lnSpc>
              <a:buNone/>
            </a:pPr>
            <a:r>
              <a:rPr lang="en-US" sz="2400" dirty="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3054" y="4869803"/>
            <a:ext cx="2471175" cy="1633721"/>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235247" y="6345401"/>
            <a:ext cx="60984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pic>
        <p:nvPicPr>
          <p:cNvPr id="13" name="Picture 12">
            <a:extLst>
              <a:ext uri="{FF2B5EF4-FFF2-40B4-BE49-F238E27FC236}">
                <a16:creationId xmlns:a16="http://schemas.microsoft.com/office/drawing/2014/main" id="{426AFABA-74A0-DDD1-DDF7-D65C10557A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37648" y="3587818"/>
            <a:ext cx="1281985" cy="1281985"/>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dirty="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dirty="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dirty="0"/>
          </a:p>
        </p:txBody>
      </p:sp>
      <p:sp>
        <p:nvSpPr>
          <p:cNvPr id="5" name="TextBox 4">
            <a:extLst>
              <a:ext uri="{FF2B5EF4-FFF2-40B4-BE49-F238E27FC236}">
                <a16:creationId xmlns:a16="http://schemas.microsoft.com/office/drawing/2014/main" id="{F8651371-D14E-12D6-81C0-6365ACC8A28F}"/>
              </a:ext>
            </a:extLst>
          </p:cNvPr>
          <p:cNvSpPr txBox="1"/>
          <p:nvPr/>
        </p:nvSpPr>
        <p:spPr>
          <a:xfrm>
            <a:off x="3048000" y="6196944"/>
            <a:ext cx="60960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spTree>
    <p:extLst>
      <p:ext uri="{BB962C8B-B14F-4D97-AF65-F5344CB8AC3E}">
        <p14:creationId xmlns:p14="http://schemas.microsoft.com/office/powerpoint/2010/main" val="367387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01244" y="0"/>
            <a:ext cx="6802159" cy="685800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dirty="0">
                <a:latin typeface="Gotham Bold" pitchFamily="50" charset="0"/>
              </a:rPr>
              <a:t>Are you signed </a:t>
            </a:r>
            <a:br>
              <a:rPr lang="en-US" sz="3600" dirty="0">
                <a:latin typeface="Gotham Bold" pitchFamily="50" charset="0"/>
              </a:rPr>
            </a:br>
            <a:r>
              <a:rPr lang="en-US" sz="3600" dirty="0">
                <a:latin typeface="Gotham Bold" pitchFamily="50" charset="0"/>
              </a:rPr>
              <a:t>up to </a:t>
            </a:r>
            <a:r>
              <a:rPr lang="en-US" sz="3600" dirty="0" err="1">
                <a:latin typeface="Gotham Bold" pitchFamily="50" charset="0"/>
              </a:rPr>
              <a:t>RenewU</a:t>
            </a:r>
            <a:r>
              <a:rPr lang="en-US" sz="3600" dirty="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dirty="0">
                <a:latin typeface="Gotham Medium" pitchFamily="50" charset="0"/>
              </a:rPr>
              <a:t>Register here to gain access to other </a:t>
            </a:r>
            <a:r>
              <a:rPr lang="en-US" sz="2400" dirty="0" err="1">
                <a:latin typeface="Gotham Medium" pitchFamily="50" charset="0"/>
              </a:rPr>
              <a:t>RenewU</a:t>
            </a:r>
            <a:r>
              <a:rPr lang="en-US" sz="2400" dirty="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08FD1DFC-E653-C211-ED98-EC1E0D341CA5}"/>
              </a:ext>
            </a:extLst>
          </p:cNvPr>
          <p:cNvSpPr txBox="1"/>
          <p:nvPr/>
        </p:nvSpPr>
        <p:spPr>
          <a:xfrm>
            <a:off x="3154325" y="6261903"/>
            <a:ext cx="60960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pic>
        <p:nvPicPr>
          <p:cNvPr id="9" name="Picture 8">
            <a:extLst>
              <a:ext uri="{FF2B5EF4-FFF2-40B4-BE49-F238E27FC236}">
                <a16:creationId xmlns:a16="http://schemas.microsoft.com/office/drawing/2014/main" id="{2E086608-632D-71E1-B8F5-AC470AE10F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7472" y="3429000"/>
            <a:ext cx="1417677" cy="1417677"/>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9123712" y="159650"/>
            <a:ext cx="2876111" cy="2498031"/>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dirty="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dirty="0">
                <a:latin typeface="Gotham Medium" pitchFamily="50" charset="0"/>
              </a:rPr>
              <a:t>Define </a:t>
            </a:r>
            <a:r>
              <a:rPr lang="en-US" dirty="0">
                <a:latin typeface="Gotham Medium" pitchFamily="50" charset="0"/>
              </a:rPr>
              <a:t>physical activity​</a:t>
            </a:r>
          </a:p>
          <a:p>
            <a:pPr marL="342900" lvl="1" indent="0">
              <a:lnSpc>
                <a:spcPct val="100000"/>
              </a:lnSpc>
              <a:spcAft>
                <a:spcPts val="1200"/>
              </a:spcAft>
              <a:buNone/>
            </a:pPr>
            <a:r>
              <a:rPr lang="en-US" b="1" i="1" dirty="0">
                <a:latin typeface="Gotham Medium" pitchFamily="50" charset="0"/>
              </a:rPr>
              <a:t>Discuss </a:t>
            </a:r>
            <a:r>
              <a:rPr lang="en-US" dirty="0">
                <a:latin typeface="Gotham Medium" pitchFamily="50" charset="0"/>
              </a:rPr>
              <a:t>why physical activity is important to health promotion</a:t>
            </a:r>
            <a:r>
              <a:rPr lang="en-US" b="1" i="1" dirty="0">
                <a:latin typeface="Gotham Medium" pitchFamily="50" charset="0"/>
              </a:rPr>
              <a:t>​</a:t>
            </a:r>
          </a:p>
          <a:p>
            <a:pPr marL="342900" lvl="1" indent="0">
              <a:lnSpc>
                <a:spcPct val="100000"/>
              </a:lnSpc>
              <a:spcAft>
                <a:spcPts val="1200"/>
              </a:spcAft>
              <a:buNone/>
            </a:pPr>
            <a:r>
              <a:rPr lang="en-US" b="1" i="1" dirty="0">
                <a:latin typeface="Gotham Medium" pitchFamily="50" charset="0"/>
              </a:rPr>
              <a:t>Identify </a:t>
            </a:r>
            <a:r>
              <a:rPr lang="en-US" dirty="0">
                <a:latin typeface="Gotham Medium" pitchFamily="50" charset="0"/>
              </a:rPr>
              <a:t>physical activity practices​</a:t>
            </a:r>
          </a:p>
          <a:p>
            <a:pPr marL="342900" lvl="1" indent="0">
              <a:lnSpc>
                <a:spcPct val="100000"/>
              </a:lnSpc>
              <a:spcAft>
                <a:spcPts val="1200"/>
              </a:spcAft>
              <a:buNone/>
            </a:pPr>
            <a:r>
              <a:rPr lang="en-US" b="1" i="1" dirty="0">
                <a:latin typeface="Gotham Medium" pitchFamily="50" charset="0"/>
              </a:rPr>
              <a:t>Implement </a:t>
            </a:r>
            <a:r>
              <a:rPr lang="en-US" dirty="0">
                <a:latin typeface="Gotham Medium" pitchFamily="50" charset="0"/>
              </a:rPr>
              <a:t>physical activity practice activity for your health promotion​</a:t>
            </a:r>
          </a:p>
          <a:p>
            <a:pPr marL="342900" lvl="1" indent="0">
              <a:lnSpc>
                <a:spcPct val="100000"/>
              </a:lnSpc>
              <a:spcAft>
                <a:spcPts val="1200"/>
              </a:spcAft>
              <a:buNone/>
            </a:pPr>
            <a:r>
              <a:rPr lang="en-US" b="1" i="1" dirty="0">
                <a:latin typeface="Gotham Medium" pitchFamily="50" charset="0"/>
              </a:rPr>
              <a:t>Reflect </a:t>
            </a:r>
            <a:r>
              <a:rPr lang="en-US" dirty="0">
                <a:latin typeface="Gotham Medium" pitchFamily="50" charset="0"/>
              </a:rPr>
              <a:t>on experience with physical activity </a:t>
            </a:r>
            <a:endParaRPr lang="en-US" dirty="0">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912" y="1925975"/>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912" y="2508606"/>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912" y="3458586"/>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912" y="4078003"/>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7441" y="4952496"/>
            <a:ext cx="231562" cy="231562"/>
          </a:xfrm>
          <a:prstGeom prst="rect">
            <a:avLst/>
          </a:prstGeom>
        </p:spPr>
      </p:pic>
      <p:sp>
        <p:nvSpPr>
          <p:cNvPr id="11" name="TextBox 10">
            <a:extLst>
              <a:ext uri="{FF2B5EF4-FFF2-40B4-BE49-F238E27FC236}">
                <a16:creationId xmlns:a16="http://schemas.microsoft.com/office/drawing/2014/main" id="{3789125B-D095-CACE-E34A-2ED1069E4E2B}"/>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4">
            <a:extLst>
              <a:ext uri="{FF2B5EF4-FFF2-40B4-BE49-F238E27FC236}">
                <a16:creationId xmlns:a16="http://schemas.microsoft.com/office/drawing/2014/main" id="{DE27F4F8-6B83-9C48-5D20-F5DFB586D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6460240" y="812014"/>
            <a:ext cx="5069674" cy="5940698"/>
          </a:xfrm>
          <a:prstGeom prst="rect">
            <a:avLst/>
          </a:prstGeom>
        </p:spPr>
      </p:pic>
      <p:pic>
        <p:nvPicPr>
          <p:cNvPr id="7" name="Content Placeholder 4">
            <a:extLst>
              <a:ext uri="{FF2B5EF4-FFF2-40B4-BE49-F238E27FC236}">
                <a16:creationId xmlns:a16="http://schemas.microsoft.com/office/drawing/2014/main" id="{6926CFF3-ADFB-349A-B611-D4E58AD619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659612" y="812014"/>
            <a:ext cx="5072150" cy="5943600"/>
          </a:xfrm>
          <a:prstGeom prst="rect">
            <a:avLst/>
          </a:prstGeom>
        </p:spPr>
      </p:pic>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838200" y="194948"/>
            <a:ext cx="10515600" cy="618517"/>
          </a:xfrm>
        </p:spPr>
        <p:txBody>
          <a:bodyPr anchor="t">
            <a:normAutofit/>
          </a:bodyPr>
          <a:lstStyle/>
          <a:p>
            <a:pPr algn="ctr"/>
            <a:r>
              <a:rPr lang="en-US" sz="3600" b="1" dirty="0">
                <a:latin typeface="Gotham Bold" pitchFamily="2" charset="0"/>
              </a:rPr>
              <a:t>What is Physical Activity?​</a:t>
            </a:r>
          </a:p>
        </p:txBody>
      </p:sp>
      <p:sp>
        <p:nvSpPr>
          <p:cNvPr id="5" name="TextBox 4">
            <a:extLst>
              <a:ext uri="{FF2B5EF4-FFF2-40B4-BE49-F238E27FC236}">
                <a16:creationId xmlns:a16="http://schemas.microsoft.com/office/drawing/2014/main" id="{CA6C9C38-C506-E231-AD65-E796DD829101}"/>
              </a:ext>
            </a:extLst>
          </p:cNvPr>
          <p:cNvSpPr txBox="1"/>
          <p:nvPr/>
        </p:nvSpPr>
        <p:spPr>
          <a:xfrm>
            <a:off x="1489496" y="3339988"/>
            <a:ext cx="3450804" cy="2462213"/>
          </a:xfrm>
          <a:prstGeom prst="rect">
            <a:avLst/>
          </a:prstGeom>
          <a:noFill/>
        </p:spPr>
        <p:txBody>
          <a:bodyPr wrap="square" rtlCol="0">
            <a:spAutoFit/>
          </a:bodyPr>
          <a:lstStyle/>
          <a:p>
            <a:pPr algn="ctr"/>
            <a:r>
              <a:rPr lang="en-US" sz="2200" dirty="0">
                <a:latin typeface="Gotham Medium" pitchFamily="2" charset="0"/>
              </a:rPr>
              <a:t>Cardiovascular conditioning that strengthens both the heart and lungs and is fueled by the oxygen you get from </a:t>
            </a:r>
          </a:p>
          <a:p>
            <a:pPr algn="ctr"/>
            <a:r>
              <a:rPr lang="en-US" sz="2200" dirty="0">
                <a:latin typeface="Gotham Medium" pitchFamily="2" charset="0"/>
              </a:rPr>
              <a:t>beathing.</a:t>
            </a:r>
          </a:p>
        </p:txBody>
      </p:sp>
      <p:sp>
        <p:nvSpPr>
          <p:cNvPr id="6" name="TextBox 5">
            <a:extLst>
              <a:ext uri="{FF2B5EF4-FFF2-40B4-BE49-F238E27FC236}">
                <a16:creationId xmlns:a16="http://schemas.microsoft.com/office/drawing/2014/main" id="{480EF2E0-881D-BD9F-F39E-93E066E2FFFD}"/>
              </a:ext>
            </a:extLst>
          </p:cNvPr>
          <p:cNvSpPr txBox="1"/>
          <p:nvPr/>
        </p:nvSpPr>
        <p:spPr>
          <a:xfrm>
            <a:off x="7298904" y="3338537"/>
            <a:ext cx="3403600" cy="2462213"/>
          </a:xfrm>
          <a:prstGeom prst="rect">
            <a:avLst/>
          </a:prstGeom>
          <a:noFill/>
        </p:spPr>
        <p:txBody>
          <a:bodyPr wrap="square" rtlCol="0">
            <a:spAutoFit/>
          </a:bodyPr>
          <a:lstStyle/>
          <a:p>
            <a:pPr algn="ctr" rtl="0" fontAlgn="base"/>
            <a:r>
              <a:rPr lang="en-US" sz="2200" u="none" strike="noStrike" dirty="0">
                <a:solidFill>
                  <a:srgbClr val="000000"/>
                </a:solidFill>
                <a:effectLst/>
                <a:latin typeface="Gotham Medium" pitchFamily="2" charset="0"/>
              </a:rPr>
              <a:t>Any exercise that occurs in the absence of oxygen. Primarily strengthening </a:t>
            </a:r>
          </a:p>
          <a:p>
            <a:pPr algn="ctr" rtl="0" fontAlgn="base"/>
            <a:r>
              <a:rPr lang="en-US" sz="2200" u="none" strike="noStrike" dirty="0">
                <a:solidFill>
                  <a:srgbClr val="000000"/>
                </a:solidFill>
                <a:effectLst/>
                <a:latin typeface="Gotham Medium" pitchFamily="2" charset="0"/>
              </a:rPr>
              <a:t>exercises that involve </a:t>
            </a:r>
          </a:p>
          <a:p>
            <a:pPr algn="ctr" rtl="0" fontAlgn="base"/>
            <a:r>
              <a:rPr lang="en-US" sz="2200" u="none" strike="noStrike" dirty="0">
                <a:solidFill>
                  <a:srgbClr val="000000"/>
                </a:solidFill>
                <a:effectLst/>
                <a:latin typeface="Gotham Medium" pitchFamily="2" charset="0"/>
              </a:rPr>
              <a:t>intense, short bursts of activity. </a:t>
            </a:r>
            <a:endParaRPr lang="en-US" sz="2200" dirty="0">
              <a:solidFill>
                <a:srgbClr val="000000"/>
              </a:solidFill>
              <a:effectLst/>
              <a:latin typeface="Gotham Medium" pitchFamily="2" charset="0"/>
            </a:endParaRPr>
          </a:p>
        </p:txBody>
      </p:sp>
      <p:sp>
        <p:nvSpPr>
          <p:cNvPr id="8" name="TextBox 7">
            <a:extLst>
              <a:ext uri="{FF2B5EF4-FFF2-40B4-BE49-F238E27FC236}">
                <a16:creationId xmlns:a16="http://schemas.microsoft.com/office/drawing/2014/main" id="{0F41D732-AC11-0C91-8526-FC16F97CD990}"/>
              </a:ext>
            </a:extLst>
          </p:cNvPr>
          <p:cNvSpPr txBox="1"/>
          <p:nvPr/>
        </p:nvSpPr>
        <p:spPr>
          <a:xfrm>
            <a:off x="2235019" y="1659776"/>
            <a:ext cx="1934561" cy="830997"/>
          </a:xfrm>
          <a:prstGeom prst="rect">
            <a:avLst/>
          </a:prstGeom>
          <a:noFill/>
        </p:spPr>
        <p:txBody>
          <a:bodyPr wrap="square" rtlCol="0">
            <a:spAutoFit/>
          </a:bodyPr>
          <a:lstStyle/>
          <a:p>
            <a:pPr algn="ctr"/>
            <a:r>
              <a:rPr lang="en-US" sz="2400" b="1" dirty="0">
                <a:latin typeface="Gotham Medium" pitchFamily="2" charset="0"/>
              </a:rPr>
              <a:t>Aerobic Exercise </a:t>
            </a:r>
          </a:p>
        </p:txBody>
      </p:sp>
      <p:sp>
        <p:nvSpPr>
          <p:cNvPr id="10" name="TextBox 9">
            <a:extLst>
              <a:ext uri="{FF2B5EF4-FFF2-40B4-BE49-F238E27FC236}">
                <a16:creationId xmlns:a16="http://schemas.microsoft.com/office/drawing/2014/main" id="{29481CE9-4C8C-7295-42FC-64A4EC4AFE05}"/>
              </a:ext>
            </a:extLst>
          </p:cNvPr>
          <p:cNvSpPr txBox="1"/>
          <p:nvPr/>
        </p:nvSpPr>
        <p:spPr>
          <a:xfrm>
            <a:off x="7978393" y="1659777"/>
            <a:ext cx="2033368" cy="830997"/>
          </a:xfrm>
          <a:prstGeom prst="rect">
            <a:avLst/>
          </a:prstGeom>
          <a:noFill/>
        </p:spPr>
        <p:txBody>
          <a:bodyPr wrap="square" rtlCol="0">
            <a:spAutoFit/>
          </a:bodyPr>
          <a:lstStyle/>
          <a:p>
            <a:pPr algn="ctr" rtl="0" fontAlgn="base"/>
            <a:r>
              <a:rPr lang="en-US" sz="2400" b="1" u="none" strike="noStrike" dirty="0">
                <a:solidFill>
                  <a:srgbClr val="000000"/>
                </a:solidFill>
                <a:effectLst/>
                <a:latin typeface="Gotham Medium" pitchFamily="2" charset="0"/>
              </a:rPr>
              <a:t>Anaerobic Exercise</a:t>
            </a:r>
            <a:r>
              <a:rPr lang="en-US" sz="2400" b="1" dirty="0">
                <a:solidFill>
                  <a:srgbClr val="000000"/>
                </a:solidFill>
                <a:effectLst/>
                <a:latin typeface="Gotham Medium" pitchFamily="2" charset="0"/>
              </a:rPr>
              <a:t>​</a:t>
            </a:r>
          </a:p>
        </p:txBody>
      </p:sp>
      <p:sp>
        <p:nvSpPr>
          <p:cNvPr id="11" name="TextBox 10">
            <a:extLst>
              <a:ext uri="{FF2B5EF4-FFF2-40B4-BE49-F238E27FC236}">
                <a16:creationId xmlns:a16="http://schemas.microsoft.com/office/drawing/2014/main" id="{EE3D63CE-E2DD-9F38-293D-2F1CA9FA5C95}"/>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547977" y="1252186"/>
            <a:ext cx="6186823" cy="1166479"/>
          </a:xfrm>
        </p:spPr>
        <p:txBody>
          <a:bodyPr>
            <a:normAutofit/>
          </a:body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Exercise increases well-being while decreasing stress and emotional exhaustion</a:t>
            </a:r>
          </a:p>
        </p:txBody>
      </p:sp>
      <p:sp>
        <p:nvSpPr>
          <p:cNvPr id="6" name="Oval 5">
            <a:extLst>
              <a:ext uri="{FF2B5EF4-FFF2-40B4-BE49-F238E27FC236}">
                <a16:creationId xmlns:a16="http://schemas.microsoft.com/office/drawing/2014/main" id="{22DA058F-D6F5-5FDA-E841-59C00D11DC09}"/>
              </a:ext>
            </a:extLst>
          </p:cNvPr>
          <p:cNvSpPr/>
          <p:nvPr/>
        </p:nvSpPr>
        <p:spPr>
          <a:xfrm>
            <a:off x="1067282" y="271966"/>
            <a:ext cx="4389120" cy="4389120"/>
          </a:xfrm>
          <a:prstGeom prst="ellipse">
            <a:avLst/>
          </a:prstGeom>
          <a:solidFill>
            <a:srgbClr val="00968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428126" y="710505"/>
            <a:ext cx="3667432" cy="3416320"/>
          </a:xfrm>
          <a:prstGeom prst="rect">
            <a:avLst/>
          </a:prstGeom>
          <a:noFill/>
        </p:spPr>
        <p:txBody>
          <a:bodyPr wrap="square">
            <a:spAutoFit/>
          </a:bodyPr>
          <a:lstStyle/>
          <a:p>
            <a:pPr algn="ctr"/>
            <a:r>
              <a:rPr lang="en-US" sz="3600" b="1" dirty="0">
                <a:solidFill>
                  <a:schemeClr val="bg1"/>
                </a:solidFill>
                <a:latin typeface="Gotham Bold" pitchFamily="50" charset="0"/>
                <a:ea typeface="Calibri" panose="020F0502020204030204" pitchFamily="34" charset="0"/>
                <a:cs typeface="Calibri"/>
              </a:rPr>
              <a:t>Why is Physical Activity Important for Health Promotion?</a:t>
            </a:r>
            <a:endParaRPr lang="en-US" sz="3600" dirty="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4182110" y="4435153"/>
            <a:ext cx="7552689" cy="11853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Physical activity can improve immunity, which deters the effects of stress on the body</a:t>
            </a:r>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C3A53DD7-8A85-1973-5D5D-65FA47B27B1B}"/>
              </a:ext>
            </a:extLst>
          </p:cNvPr>
          <p:cNvSpPr txBox="1">
            <a:spLocks/>
          </p:cNvSpPr>
          <p:nvPr/>
        </p:nvSpPr>
        <p:spPr>
          <a:xfrm>
            <a:off x="5531145" y="2845760"/>
            <a:ext cx="6203655" cy="11664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Physical activity can protect against stress-related mental disorders</a:t>
            </a:r>
          </a:p>
        </p:txBody>
      </p:sp>
      <p:sp>
        <p:nvSpPr>
          <p:cNvPr id="4" name="TextBox 3">
            <a:extLst>
              <a:ext uri="{FF2B5EF4-FFF2-40B4-BE49-F238E27FC236}">
                <a16:creationId xmlns:a16="http://schemas.microsoft.com/office/drawing/2014/main" id="{5B06566A-B316-EE4C-0B13-BAF9692C02BB}"/>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dirty="0" err="1">
                <a:latin typeface="Gotham Bold" pitchFamily="50" charset="0"/>
              </a:rPr>
              <a:t>Naczenski</a:t>
            </a:r>
            <a:r>
              <a:rPr lang="en-US" sz="3000" dirty="0">
                <a:latin typeface="Gotham Bold" pitchFamily="50" charset="0"/>
              </a:rPr>
              <a:t>, et al., 2017.</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55349" y="2280754"/>
            <a:ext cx="8146839" cy="1599927"/>
          </a:xfrm>
        </p:spPr>
        <p:txBody>
          <a:bodyPr>
            <a:noAutofit/>
          </a:bodyPr>
          <a:lstStyle/>
          <a:p>
            <a:pPr marL="0" indent="0" algn="ctr">
              <a:lnSpc>
                <a:spcPct val="100000"/>
              </a:lnSpc>
              <a:buNone/>
            </a:pPr>
            <a:r>
              <a:rPr lang="en-US" sz="2400" dirty="0">
                <a:solidFill>
                  <a:srgbClr val="000000"/>
                </a:solidFill>
                <a:latin typeface="Gotham Medium" pitchFamily="50" charset="0"/>
              </a:rPr>
              <a:t> Strong evidence for the effect of physical activity on reducing exhaustion was determined by the intervention studies. Consistent evidence was found to support that physical activity is an effective way to reduce burnout; however, there is a lack of high quality longitudinal and intervention studies indicating more research is needed. </a:t>
            </a:r>
            <a:endParaRPr lang="en-US" sz="2400" dirty="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19990" y="5331369"/>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9414"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40270" y="5507641"/>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40736" y="90003"/>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5999" y="-1091719"/>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3365" y="5778795"/>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34082" y="5001319"/>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3769487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156568" y="366625"/>
            <a:ext cx="10094972" cy="994172"/>
          </a:xfrm>
        </p:spPr>
        <p:txBody>
          <a:bodyPr>
            <a:noAutofit/>
          </a:bodyPr>
          <a:lstStyle/>
          <a:p>
            <a:pPr algn="ctr"/>
            <a:r>
              <a:rPr lang="en-US" sz="3600" dirty="0">
                <a:solidFill>
                  <a:schemeClr val="bg1"/>
                </a:solidFill>
                <a:latin typeface="Gotham Bold" pitchFamily="50" charset="0"/>
              </a:rPr>
              <a:t>Findings (</a:t>
            </a:r>
            <a:r>
              <a:rPr lang="en-US" sz="3600" dirty="0" err="1">
                <a:solidFill>
                  <a:schemeClr val="bg1"/>
                </a:solidFill>
                <a:latin typeface="Gotham Bold" pitchFamily="50" charset="0"/>
              </a:rPr>
              <a:t>Naczenski</a:t>
            </a:r>
            <a:r>
              <a:rPr lang="en-US" sz="3600" dirty="0">
                <a:solidFill>
                  <a:schemeClr val="bg1"/>
                </a:solidFill>
                <a:latin typeface="Gotham Bold" pitchFamily="50" charset="0"/>
              </a:rPr>
              <a:t>, et al., 2017.)</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661375" y="1275133"/>
            <a:ext cx="9043752" cy="5322615"/>
          </a:xfrm>
        </p:spPr>
        <p:txBody>
          <a:bodyPr>
            <a:noAutofit/>
          </a:bodyPr>
          <a:lstStyle/>
          <a:p>
            <a:pPr marL="0" indent="0" algn="l" fontAlgn="base">
              <a:lnSpc>
                <a:spcPct val="100000"/>
              </a:lnSpc>
              <a:buNone/>
            </a:pPr>
            <a:r>
              <a:rPr lang="en-US" sz="2400" dirty="0">
                <a:solidFill>
                  <a:schemeClr val="bg1"/>
                </a:solidFill>
                <a:latin typeface="Gotham Medium" pitchFamily="50" charset="0"/>
              </a:rPr>
              <a:t>10 studies measuring exhaustion as the main dimension of burnout</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6 intervention studies (2 randomized control, 3 non-randomized quasi-experimental, and 1 pilot study)</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Sample sizes: 12-89</a:t>
            </a:r>
          </a:p>
          <a:p>
            <a:pPr marL="0" indent="0" algn="l" fontAlgn="base">
              <a:lnSpc>
                <a:spcPct val="100000"/>
              </a:lnSpc>
              <a:buNone/>
            </a:pPr>
            <a:r>
              <a:rPr lang="en-US" sz="2400" dirty="0">
                <a:solidFill>
                  <a:schemeClr val="bg1"/>
                </a:solidFill>
                <a:latin typeface="Gotham Medium" pitchFamily="50" charset="0"/>
              </a:rPr>
              <a:t>All studies operationalized physical activity as aerobic exercise, to which 2 studies added flexibility, strength, and relaxation exercises</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4 longitudinal studies</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Sample sizes: 1747-3717</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Assessed physical activity and burnout with questionnaires</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
        <p:nvSpPr>
          <p:cNvPr id="5" name="Content Placeholder 3">
            <a:extLst>
              <a:ext uri="{FF2B5EF4-FFF2-40B4-BE49-F238E27FC236}">
                <a16:creationId xmlns:a16="http://schemas.microsoft.com/office/drawing/2014/main" id="{7561C01D-ECE3-0729-C1E1-C7A8D1BD8B67}"/>
              </a:ext>
            </a:extLst>
          </p:cNvPr>
          <p:cNvSpPr txBox="1">
            <a:spLocks/>
          </p:cNvSpPr>
          <p:nvPr/>
        </p:nvSpPr>
        <p:spPr>
          <a:xfrm>
            <a:off x="6359283" y="1662250"/>
            <a:ext cx="4013036" cy="247223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00000"/>
              </a:lnSpc>
              <a:buNone/>
            </a:pPr>
            <a:endParaRPr lang="en-US" sz="2400" dirty="0">
              <a:solidFill>
                <a:schemeClr val="bg1"/>
              </a:solidFill>
              <a:latin typeface="Gotham Medium" pitchFamily="50" charset="0"/>
            </a:endParaRPr>
          </a:p>
        </p:txBody>
      </p:sp>
    </p:spTree>
    <p:extLst>
      <p:ext uri="{BB962C8B-B14F-4D97-AF65-F5344CB8AC3E}">
        <p14:creationId xmlns:p14="http://schemas.microsoft.com/office/powerpoint/2010/main" val="1906901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dirty="0" err="1">
                <a:latin typeface="Gotham Bold" pitchFamily="50" charset="0"/>
              </a:rPr>
              <a:t>Bretland</a:t>
            </a:r>
            <a:r>
              <a:rPr lang="en-US" sz="3000" dirty="0">
                <a:latin typeface="Gotham Bold" pitchFamily="50" charset="0"/>
              </a:rPr>
              <a:t> &amp; </a:t>
            </a:r>
            <a:r>
              <a:rPr lang="en-US" sz="3000" dirty="0" err="1">
                <a:latin typeface="Gotham Bold" pitchFamily="50" charset="0"/>
              </a:rPr>
              <a:t>Thorsteinsson</a:t>
            </a:r>
            <a:r>
              <a:rPr lang="en-US" sz="3000" dirty="0">
                <a:latin typeface="Gotham Bold" pitchFamily="50" charset="0"/>
              </a:rPr>
              <a:t>, 2015.</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55350" y="2889444"/>
            <a:ext cx="8146839" cy="1599927"/>
          </a:xfrm>
        </p:spPr>
        <p:txBody>
          <a:bodyPr>
            <a:noAutofit/>
          </a:bodyPr>
          <a:lstStyle/>
          <a:p>
            <a:pPr marL="0" indent="0" algn="ctr">
              <a:lnSpc>
                <a:spcPct val="100000"/>
              </a:lnSpc>
              <a:buNone/>
            </a:pPr>
            <a:r>
              <a:rPr lang="en-US" sz="2400" dirty="0">
                <a:solidFill>
                  <a:srgbClr val="000000"/>
                </a:solidFill>
                <a:latin typeface="Gotham Medium" pitchFamily="50" charset="0"/>
              </a:rPr>
              <a:t> Physical activity promotes well-being; physical activity decreases stress and burnout in health professionals.</a:t>
            </a:r>
          </a:p>
          <a:p>
            <a:pPr marL="0" indent="0" algn="ctr">
              <a:lnSpc>
                <a:spcPct val="100000"/>
              </a:lnSpc>
              <a:buNone/>
            </a:pPr>
            <a:endParaRPr lang="en-US" sz="2400" dirty="0">
              <a:solidFill>
                <a:srgbClr val="000000"/>
              </a:solidFill>
              <a:latin typeface="Gotham Medium" pitchFamily="50" charset="0"/>
            </a:endParaRPr>
          </a:p>
          <a:p>
            <a:pPr marL="0" indent="0" algn="ctr">
              <a:lnSpc>
                <a:spcPct val="100000"/>
              </a:lnSpc>
              <a:buNone/>
            </a:pPr>
            <a:endParaRPr lang="en-US" sz="2400" dirty="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84867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19990" y="5331369"/>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9414"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40270" y="5507641"/>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40736" y="90003"/>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5999" y="-1091719"/>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3365" y="5778795"/>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34082" y="5001319"/>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14391378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2.xml><?xml version="1.0" encoding="utf-8"?>
<ds:datastoreItem xmlns:ds="http://schemas.openxmlformats.org/officeDocument/2006/customXml" ds:itemID="{31EC05B4-77C6-4DF3-AE64-DDC1718511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3f80e7-3e98-481c-af15-c8743e5934b5"/>
    <ds:schemaRef ds:uri="304611c7-b834-4876-a5e6-7499996ddc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95B5778-60BE-4403-BD4C-9058F2B46EE6}">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purl.org/dc/terms/"/>
    <ds:schemaRef ds:uri="http://purl.org/dc/dcmitype/"/>
    <ds:schemaRef ds:uri="http://schemas.microsoft.com/office/infopath/2007/PartnerControls"/>
    <ds:schemaRef ds:uri="5e3f80e7-3e98-481c-af15-c8743e5934b5"/>
    <ds:schemaRef ds:uri="http://www.w3.org/XML/1998/namespace"/>
    <ds:schemaRef ds:uri="304611c7-b834-4876-a5e6-7499996ddc78"/>
  </ds:schemaRefs>
</ds:datastoreItem>
</file>

<file path=docProps/app.xml><?xml version="1.0" encoding="utf-8"?>
<Properties xmlns="http://schemas.openxmlformats.org/officeDocument/2006/extended-properties" xmlns:vt="http://schemas.openxmlformats.org/officeDocument/2006/docPropsVTypes">
  <TotalTime>21995</TotalTime>
  <Words>2693</Words>
  <Application>Microsoft Macintosh PowerPoint</Application>
  <PresentationFormat>Widescreen</PresentationFormat>
  <Paragraphs>270</Paragraphs>
  <Slides>24</Slides>
  <Notes>20</Notes>
  <HiddenSlides>0</HiddenSlides>
  <MMClips>1</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24</vt:i4>
      </vt:variant>
    </vt:vector>
  </HeadingPairs>
  <TitlesOfParts>
    <vt:vector size="37" baseType="lpstr">
      <vt:lpstr>Arial</vt:lpstr>
      <vt:lpstr>Calibri</vt:lpstr>
      <vt:lpstr>Calibri Light</vt:lpstr>
      <vt:lpstr>Courier New</vt:lpstr>
      <vt:lpstr>Gotham Black</vt:lpstr>
      <vt:lpstr>Gotham Bold</vt:lpstr>
      <vt:lpstr>Gotham Medium</vt:lpstr>
      <vt:lpstr>Gotham Thin</vt:lpstr>
      <vt:lpstr>GothamReg</vt:lpstr>
      <vt:lpstr>merriweather</vt:lpstr>
      <vt:lpstr>var(--font-family-body)</vt:lpstr>
      <vt:lpstr>var(--font-family-head)</vt:lpstr>
      <vt:lpstr>Office Theme</vt:lpstr>
      <vt:lpstr>Renew My Body:  Physical Activity for Health Promotion​</vt:lpstr>
      <vt:lpstr>Important  Disclosures</vt:lpstr>
      <vt:lpstr>Are you signed  up to RenewU?</vt:lpstr>
      <vt:lpstr>Objectives</vt:lpstr>
      <vt:lpstr>What is Physical Activity?​</vt:lpstr>
      <vt:lpstr>PowerPoint Presentation</vt:lpstr>
      <vt:lpstr>Naczenski, et al., 2017.</vt:lpstr>
      <vt:lpstr>Findings (Naczenski, et al., 2017.)</vt:lpstr>
      <vt:lpstr>Bretland &amp; Thorsteinsson, 2015.</vt:lpstr>
      <vt:lpstr>Findings (Bretland &amp; Thorsteinsson, 2015.)</vt:lpstr>
      <vt:lpstr>U.S. Department of Health and Human Services, 2018.</vt:lpstr>
      <vt:lpstr>Findings (U.S. Department of Health and Human Services, 2018.)</vt:lpstr>
      <vt:lpstr>Gerber, et al., 2014.</vt:lpstr>
      <vt:lpstr>Findings (Gerber, et al., 2014.)</vt:lpstr>
      <vt:lpstr>Mechanisms for the Health Effects of Physical Activity</vt:lpstr>
      <vt:lpstr>What are Physical Activity Recommendations?</vt:lpstr>
      <vt:lpstr>How to Take Your Pulse to  Determine Heart Rate</vt:lpstr>
      <vt:lpstr>How to Determine Personal Heart Rate Zones</vt:lpstr>
      <vt:lpstr>Small Group Practice Activities</vt:lpstr>
      <vt:lpstr>Small Group Reflection</vt:lpstr>
      <vt:lpstr>Conclusion</vt:lpstr>
      <vt:lpstr>References</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64</cp:revision>
  <dcterms:created xsi:type="dcterms:W3CDTF">2023-07-29T19:26:57Z</dcterms:created>
  <dcterms:modified xsi:type="dcterms:W3CDTF">2024-01-09T17:37:08Z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