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0"/>
  </p:notesMasterIdLst>
  <p:sldIdLst>
    <p:sldId id="256" r:id="rId5"/>
    <p:sldId id="262" r:id="rId6"/>
    <p:sldId id="306" r:id="rId7"/>
    <p:sldId id="295" r:id="rId8"/>
    <p:sldId id="267" r:id="rId9"/>
    <p:sldId id="268" r:id="rId10"/>
    <p:sldId id="307" r:id="rId11"/>
    <p:sldId id="265" r:id="rId12"/>
    <p:sldId id="264" r:id="rId13"/>
    <p:sldId id="308" r:id="rId14"/>
    <p:sldId id="309" r:id="rId15"/>
    <p:sldId id="305" r:id="rId16"/>
    <p:sldId id="297" r:id="rId17"/>
    <p:sldId id="310" r:id="rId18"/>
    <p:sldId id="304"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F71"/>
    <a:srgbClr val="0096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C435DFA-D252-3947-9166-429DD2101426}" v="14" dt="2023-11-28T01:25:06.13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42"/>
    <p:restoredTop sz="94672"/>
  </p:normalViewPr>
  <p:slideViewPr>
    <p:cSldViewPr snapToGrid="0">
      <p:cViewPr varScale="1">
        <p:scale>
          <a:sx n="93" d="100"/>
          <a:sy n="93" d="100"/>
        </p:scale>
        <p:origin x="224" y="61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rla Rosario" userId="003cb3b7-bc10-4f02-a2b7-728ff5158fe3" providerId="ADAL" clId="{5C435DFA-D252-3947-9166-429DD2101426}"/>
    <pc:docChg chg="custSel modSld">
      <pc:chgData name="Karla Rosario" userId="003cb3b7-bc10-4f02-a2b7-728ff5158fe3" providerId="ADAL" clId="{5C435DFA-D252-3947-9166-429DD2101426}" dt="2023-11-28T01:25:06.139" v="9" actId="1076"/>
      <pc:docMkLst>
        <pc:docMk/>
      </pc:docMkLst>
      <pc:sldChg chg="addSp modSp mod">
        <pc:chgData name="Karla Rosario" userId="003cb3b7-bc10-4f02-a2b7-728ff5158fe3" providerId="ADAL" clId="{5C435DFA-D252-3947-9166-429DD2101426}" dt="2023-11-28T01:24:23.377" v="2" actId="1076"/>
        <pc:sldMkLst>
          <pc:docMk/>
          <pc:sldMk cId="3375858740" sldId="306"/>
        </pc:sldMkLst>
        <pc:picChg chg="add mod">
          <ac:chgData name="Karla Rosario" userId="003cb3b7-bc10-4f02-a2b7-728ff5158fe3" providerId="ADAL" clId="{5C435DFA-D252-3947-9166-429DD2101426}" dt="2023-11-28T01:24:23.377" v="2" actId="1076"/>
          <ac:picMkLst>
            <pc:docMk/>
            <pc:sldMk cId="3375858740" sldId="306"/>
            <ac:picMk id="8" creationId="{E66EF6A4-04E0-EB65-6263-AE6B886DABD2}"/>
          </ac:picMkLst>
        </pc:picChg>
      </pc:sldChg>
      <pc:sldChg chg="addSp delSp modSp mod">
        <pc:chgData name="Karla Rosario" userId="003cb3b7-bc10-4f02-a2b7-728ff5158fe3" providerId="ADAL" clId="{5C435DFA-D252-3947-9166-429DD2101426}" dt="2023-11-28T01:25:06.139" v="9" actId="1076"/>
        <pc:sldMkLst>
          <pc:docMk/>
          <pc:sldMk cId="143125660" sldId="310"/>
        </pc:sldMkLst>
        <pc:picChg chg="add mod">
          <ac:chgData name="Karla Rosario" userId="003cb3b7-bc10-4f02-a2b7-728ff5158fe3" providerId="ADAL" clId="{5C435DFA-D252-3947-9166-429DD2101426}" dt="2023-11-28T01:25:06.139" v="9" actId="1076"/>
          <ac:picMkLst>
            <pc:docMk/>
            <pc:sldMk cId="143125660" sldId="310"/>
            <ac:picMk id="7" creationId="{82B853DA-AAF5-AE76-F9F5-B56180500701}"/>
          </ac:picMkLst>
        </pc:picChg>
        <pc:picChg chg="del">
          <ac:chgData name="Karla Rosario" userId="003cb3b7-bc10-4f02-a2b7-728ff5158fe3" providerId="ADAL" clId="{5C435DFA-D252-3947-9166-429DD2101426}" dt="2023-11-28T01:24:47.523" v="3" actId="478"/>
          <ac:picMkLst>
            <pc:docMk/>
            <pc:sldMk cId="143125660" sldId="310"/>
            <ac:picMk id="8" creationId="{D8531686-37BE-F33D-EB5A-144EC38FF57B}"/>
          </ac:picMkLst>
        </pc:picChg>
      </pc:sldChg>
    </pc:docChg>
  </pc:docChgLst>
  <pc:docChgLst>
    <pc:chgData name="Monica Bailey" userId="ad2abb25b7193ebb" providerId="LiveId" clId="{2FE04208-45A6-48A5-AB1A-0D411FC5ABE9}"/>
    <pc:docChg chg="modSld">
      <pc:chgData name="Monica Bailey" userId="ad2abb25b7193ebb" providerId="LiveId" clId="{2FE04208-45A6-48A5-AB1A-0D411FC5ABE9}" dt="2023-09-01T00:15:51.551" v="5" actId="208"/>
      <pc:docMkLst>
        <pc:docMk/>
      </pc:docMkLst>
      <pc:sldChg chg="modSp mod">
        <pc:chgData name="Monica Bailey" userId="ad2abb25b7193ebb" providerId="LiveId" clId="{2FE04208-45A6-48A5-AB1A-0D411FC5ABE9}" dt="2023-09-01T00:15:28.829" v="3" actId="208"/>
        <pc:sldMkLst>
          <pc:docMk/>
          <pc:sldMk cId="2900003416" sldId="264"/>
        </pc:sldMkLst>
        <pc:spChg chg="mod">
          <ac:chgData name="Monica Bailey" userId="ad2abb25b7193ebb" providerId="LiveId" clId="{2FE04208-45A6-48A5-AB1A-0D411FC5ABE9}" dt="2023-09-01T00:15:28.829" v="3" actId="208"/>
          <ac:spMkLst>
            <pc:docMk/>
            <pc:sldMk cId="2900003416" sldId="264"/>
            <ac:spMk id="3" creationId="{B2FAA453-E756-1695-6FCD-DB6CFFE833EE}"/>
          </ac:spMkLst>
        </pc:spChg>
      </pc:sldChg>
      <pc:sldChg chg="modSp mod">
        <pc:chgData name="Monica Bailey" userId="ad2abb25b7193ebb" providerId="LiveId" clId="{2FE04208-45A6-48A5-AB1A-0D411FC5ABE9}" dt="2023-09-01T00:15:16.638" v="2" actId="208"/>
        <pc:sldMkLst>
          <pc:docMk/>
          <pc:sldMk cId="334267771" sldId="297"/>
        </pc:sldMkLst>
        <pc:spChg chg="mod">
          <ac:chgData name="Monica Bailey" userId="ad2abb25b7193ebb" providerId="LiveId" clId="{2FE04208-45A6-48A5-AB1A-0D411FC5ABE9}" dt="2023-09-01T00:15:16.638" v="2" actId="208"/>
          <ac:spMkLst>
            <pc:docMk/>
            <pc:sldMk cId="334267771" sldId="297"/>
            <ac:spMk id="6" creationId="{22DA058F-D6F5-5FDA-E841-59C00D11DC09}"/>
          </ac:spMkLst>
        </pc:spChg>
      </pc:sldChg>
      <pc:sldChg chg="modSp mod">
        <pc:chgData name="Monica Bailey" userId="ad2abb25b7193ebb" providerId="LiveId" clId="{2FE04208-45A6-48A5-AB1A-0D411FC5ABE9}" dt="2023-09-01T00:14:55.020" v="0" actId="208"/>
        <pc:sldMkLst>
          <pc:docMk/>
          <pc:sldMk cId="3673876140" sldId="304"/>
        </pc:sldMkLst>
        <pc:spChg chg="mod">
          <ac:chgData name="Monica Bailey" userId="ad2abb25b7193ebb" providerId="LiveId" clId="{2FE04208-45A6-48A5-AB1A-0D411FC5ABE9}" dt="2023-09-01T00:14:55.020" v="0" actId="208"/>
          <ac:spMkLst>
            <pc:docMk/>
            <pc:sldMk cId="3673876140" sldId="304"/>
            <ac:spMk id="4" creationId="{D08467D7-B9EB-BB53-FC9F-B73A16F4CBD3}"/>
          </ac:spMkLst>
        </pc:spChg>
      </pc:sldChg>
      <pc:sldChg chg="modSp mod">
        <pc:chgData name="Monica Bailey" userId="ad2abb25b7193ebb" providerId="LiveId" clId="{2FE04208-45A6-48A5-AB1A-0D411FC5ABE9}" dt="2023-09-01T00:15:51.551" v="5" actId="208"/>
        <pc:sldMkLst>
          <pc:docMk/>
          <pc:sldMk cId="3375858740" sldId="306"/>
        </pc:sldMkLst>
        <pc:spChg chg="mod">
          <ac:chgData name="Monica Bailey" userId="ad2abb25b7193ebb" providerId="LiveId" clId="{2FE04208-45A6-48A5-AB1A-0D411FC5ABE9}" dt="2023-09-01T00:15:51.551" v="5" actId="208"/>
          <ac:spMkLst>
            <pc:docMk/>
            <pc:sldMk cId="3375858740" sldId="306"/>
            <ac:spMk id="4" creationId="{D08467D7-B9EB-BB53-FC9F-B73A16F4CBD3}"/>
          </ac:spMkLst>
        </pc:spChg>
      </pc:sldChg>
      <pc:sldChg chg="modSp mod">
        <pc:chgData name="Monica Bailey" userId="ad2abb25b7193ebb" providerId="LiveId" clId="{2FE04208-45A6-48A5-AB1A-0D411FC5ABE9}" dt="2023-09-01T00:15:38.385" v="4" actId="208"/>
        <pc:sldMkLst>
          <pc:docMk/>
          <pc:sldMk cId="1707845659" sldId="307"/>
        </pc:sldMkLst>
        <pc:spChg chg="mod">
          <ac:chgData name="Monica Bailey" userId="ad2abb25b7193ebb" providerId="LiveId" clId="{2FE04208-45A6-48A5-AB1A-0D411FC5ABE9}" dt="2023-09-01T00:15:38.385" v="4" actId="208"/>
          <ac:spMkLst>
            <pc:docMk/>
            <pc:sldMk cId="1707845659" sldId="307"/>
            <ac:spMk id="6" creationId="{22DA058F-D6F5-5FDA-E841-59C00D11DC09}"/>
          </ac:spMkLst>
        </pc:spChg>
      </pc:sldChg>
      <pc:sldChg chg="modSp mod">
        <pc:chgData name="Monica Bailey" userId="ad2abb25b7193ebb" providerId="LiveId" clId="{2FE04208-45A6-48A5-AB1A-0D411FC5ABE9}" dt="2023-09-01T00:15:04.290" v="1" actId="208"/>
        <pc:sldMkLst>
          <pc:docMk/>
          <pc:sldMk cId="143125660" sldId="310"/>
        </pc:sldMkLst>
        <pc:spChg chg="mod">
          <ac:chgData name="Monica Bailey" userId="ad2abb25b7193ebb" providerId="LiveId" clId="{2FE04208-45A6-48A5-AB1A-0D411FC5ABE9}" dt="2023-09-01T00:15:04.290" v="1" actId="208"/>
          <ac:spMkLst>
            <pc:docMk/>
            <pc:sldMk cId="143125660" sldId="310"/>
            <ac:spMk id="4" creationId="{D08467D7-B9EB-BB53-FC9F-B73A16F4CBD3}"/>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19A6DEE-A7FF-4AAA-A36E-7904B660565F}" type="datetimeFigureOut">
              <a:rPr lang="en-US" smtClean="0"/>
              <a:t>1/2/24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31FD384-D7BA-4C21-9991-735B5AC3640D}" type="slidenum">
              <a:rPr lang="en-US" smtClean="0"/>
              <a:t>‹#›</a:t>
            </a:fld>
            <a:endParaRPr lang="en-US"/>
          </a:p>
        </p:txBody>
      </p:sp>
    </p:spTree>
    <p:extLst>
      <p:ext uri="{BB962C8B-B14F-4D97-AF65-F5344CB8AC3E}">
        <p14:creationId xmlns:p14="http://schemas.microsoft.com/office/powerpoint/2010/main" val="3669809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a:solidFill>
                  <a:srgbClr val="000000"/>
                </a:solidFill>
                <a:effectLst/>
                <a:latin typeface="Calibri" panose="020F0502020204030204" pitchFamily="34" charset="0"/>
              </a:rPr>
              <a:t>Presenter note: Welcome to this session on "Building Emotional Intelligence to Promote Health". I (we) are glad you could attend and hope that you will learn something from this session and have a little opportunity to consider the role of emotional intelligence in your own life and relationships. </a:t>
            </a:r>
            <a:endParaRPr lang="en-US"/>
          </a:p>
        </p:txBody>
      </p:sp>
      <p:sp>
        <p:nvSpPr>
          <p:cNvPr id="4" name="Slide Number Placeholder 3"/>
          <p:cNvSpPr>
            <a:spLocks noGrp="1"/>
          </p:cNvSpPr>
          <p:nvPr>
            <p:ph type="sldNum" sz="quarter" idx="5"/>
          </p:nvPr>
        </p:nvSpPr>
        <p:spPr/>
        <p:txBody>
          <a:bodyPr/>
          <a:lstStyle/>
          <a:p>
            <a:fld id="{B31FD384-D7BA-4C21-9991-735B5AC3640D}" type="slidenum">
              <a:rPr lang="en-US" smtClean="0"/>
              <a:t>1</a:t>
            </a:fld>
            <a:endParaRPr lang="en-US"/>
          </a:p>
        </p:txBody>
      </p:sp>
    </p:spTree>
    <p:extLst>
      <p:ext uri="{BB962C8B-B14F-4D97-AF65-F5344CB8AC3E}">
        <p14:creationId xmlns:p14="http://schemas.microsoft.com/office/powerpoint/2010/main" val="9645880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a:solidFill>
                  <a:srgbClr val="000000"/>
                </a:solidFill>
                <a:effectLst/>
                <a:latin typeface="Calibri" panose="020F0502020204030204" pitchFamily="34" charset="0"/>
              </a:rPr>
              <a:t>You are certainly encouraged to learn more about how to develop EI skills in at least one area. But you are welcome to explore each area and learn more about how to build your EI skills overall.</a:t>
            </a:r>
            <a:endParaRPr lang="en-US"/>
          </a:p>
        </p:txBody>
      </p:sp>
      <p:sp>
        <p:nvSpPr>
          <p:cNvPr id="4" name="Slide Number Placeholder 3"/>
          <p:cNvSpPr>
            <a:spLocks noGrp="1"/>
          </p:cNvSpPr>
          <p:nvPr>
            <p:ph type="sldNum" sz="quarter" idx="5"/>
          </p:nvPr>
        </p:nvSpPr>
        <p:spPr/>
        <p:txBody>
          <a:bodyPr/>
          <a:lstStyle/>
          <a:p>
            <a:fld id="{B31FD384-D7BA-4C21-9991-735B5AC3640D}" type="slidenum">
              <a:rPr lang="en-US" smtClean="0"/>
              <a:t>11</a:t>
            </a:fld>
            <a:endParaRPr lang="en-US"/>
          </a:p>
        </p:txBody>
      </p:sp>
    </p:spTree>
    <p:extLst>
      <p:ext uri="{BB962C8B-B14F-4D97-AF65-F5344CB8AC3E}">
        <p14:creationId xmlns:p14="http://schemas.microsoft.com/office/powerpoint/2010/main" val="14909841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Presenter notes: Encourage participants to register for </a:t>
            </a:r>
            <a:r>
              <a:rPr lang="en-US" err="1"/>
              <a:t>RenewU</a:t>
            </a:r>
            <a:r>
              <a:rPr lang="en-US"/>
              <a:t> and complete the post-session survey (Only 3 Questions) </a:t>
            </a:r>
            <a:r>
              <a:rPr lang="en-US" err="1"/>
              <a:t>RenewU</a:t>
            </a:r>
            <a:r>
              <a:rPr lang="en-US"/>
              <a:t> has resources for individuals that offer continuing education credits for all ten featured interventions on </a:t>
            </a:r>
            <a:r>
              <a:rPr lang="en-US" err="1"/>
              <a:t>RenewU</a:t>
            </a:r>
            <a:r>
              <a:rPr lang="en-US"/>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p>
          <a:p>
            <a:pPr marL="0" marR="0" lvl="0" indent="0" algn="l" defTabSz="914400" rtl="0" eaLnBrk="1" fontAlgn="auto" latinLnBrk="0" hangingPunct="1">
              <a:lnSpc>
                <a:spcPct val="100000"/>
              </a:lnSpc>
              <a:spcBef>
                <a:spcPts val="0"/>
              </a:spcBef>
              <a:spcAft>
                <a:spcPts val="0"/>
              </a:spcAft>
              <a:buClrTx/>
              <a:buSzTx/>
              <a:buFontTx/>
              <a:buNone/>
              <a:tabLst/>
              <a:defRPr/>
            </a:pPr>
            <a:r>
              <a:rPr lang="en-US" i="0"/>
              <a:t>*If this is the first </a:t>
            </a:r>
            <a:r>
              <a:rPr lang="en-US" i="0" err="1"/>
              <a:t>RenewU</a:t>
            </a:r>
            <a:r>
              <a:rPr lang="en-US" i="0"/>
              <a:t> post-session or module survey they are completing they are eligible to receive a $25 gift card.</a:t>
            </a:r>
          </a:p>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E712635-CF84-4703-B24E-988F243C090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4285185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Presenter notes: please show the disclosure after presentation </a:t>
            </a:r>
          </a:p>
          <a:p>
            <a:endParaRPr lang="en-US"/>
          </a:p>
        </p:txBody>
      </p:sp>
      <p:sp>
        <p:nvSpPr>
          <p:cNvPr id="4" name="Slide Number Placeholder 3"/>
          <p:cNvSpPr>
            <a:spLocks noGrp="1"/>
          </p:cNvSpPr>
          <p:nvPr>
            <p:ph type="sldNum" sz="quarter" idx="5"/>
          </p:nvPr>
        </p:nvSpPr>
        <p:spPr/>
        <p:txBody>
          <a:bodyPr/>
          <a:lstStyle/>
          <a:p>
            <a:fld id="{7E712635-CF84-4703-B24E-988F243C0907}" type="slidenum">
              <a:rPr lang="en-US" smtClean="0"/>
              <a:t>15</a:t>
            </a:fld>
            <a:endParaRPr lang="en-US"/>
          </a:p>
        </p:txBody>
      </p:sp>
    </p:spTree>
    <p:extLst>
      <p:ext uri="{BB962C8B-B14F-4D97-AF65-F5344CB8AC3E}">
        <p14:creationId xmlns:p14="http://schemas.microsoft.com/office/powerpoint/2010/main" val="38477036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Presenter notes: Encourage participants to register for </a:t>
            </a:r>
            <a:r>
              <a:rPr lang="en-US" err="1"/>
              <a:t>RenewU</a:t>
            </a:r>
            <a:r>
              <a:rPr lang="en-US"/>
              <a:t> and complete the post-session survey (Only 3 Questions) </a:t>
            </a:r>
            <a:r>
              <a:rPr lang="en-US" err="1"/>
              <a:t>RenewU</a:t>
            </a:r>
            <a:r>
              <a:rPr lang="en-US"/>
              <a:t> has resources for individuals that offer continuing education credits for all ten featured interventions on </a:t>
            </a:r>
            <a:r>
              <a:rPr lang="en-US" err="1"/>
              <a:t>RenewU</a:t>
            </a:r>
            <a:r>
              <a:rPr lang="en-US"/>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p>
          <a:p>
            <a:pPr marL="0" marR="0" lvl="0" indent="0" algn="l" defTabSz="914400" rtl="0" eaLnBrk="1" fontAlgn="auto" latinLnBrk="0" hangingPunct="1">
              <a:lnSpc>
                <a:spcPct val="100000"/>
              </a:lnSpc>
              <a:spcBef>
                <a:spcPts val="0"/>
              </a:spcBef>
              <a:spcAft>
                <a:spcPts val="0"/>
              </a:spcAft>
              <a:buClrTx/>
              <a:buSzTx/>
              <a:buFontTx/>
              <a:buNone/>
              <a:tabLst/>
              <a:defRPr/>
            </a:pPr>
            <a:r>
              <a:rPr lang="en-US"/>
              <a:t>By a show of hands determine if anyone needs to register and please allow 5-10 minutes at the beginning for participants to complete registration process if anyone is doing so. </a:t>
            </a:r>
          </a:p>
          <a:p>
            <a:endParaRPr lang="en-US"/>
          </a:p>
        </p:txBody>
      </p:sp>
      <p:sp>
        <p:nvSpPr>
          <p:cNvPr id="4" name="Slide Number Placeholder 3"/>
          <p:cNvSpPr>
            <a:spLocks noGrp="1"/>
          </p:cNvSpPr>
          <p:nvPr>
            <p:ph type="sldNum" sz="quarter" idx="5"/>
          </p:nvPr>
        </p:nvSpPr>
        <p:spPr/>
        <p:txBody>
          <a:bodyPr/>
          <a:lstStyle/>
          <a:p>
            <a:fld id="{7E712635-CF84-4703-B24E-988F243C0907}" type="slidenum">
              <a:rPr lang="en-US" smtClean="0"/>
              <a:t>3</a:t>
            </a:fld>
            <a:endParaRPr lang="en-US"/>
          </a:p>
        </p:txBody>
      </p:sp>
    </p:spTree>
    <p:extLst>
      <p:ext uri="{BB962C8B-B14F-4D97-AF65-F5344CB8AC3E}">
        <p14:creationId xmlns:p14="http://schemas.microsoft.com/office/powerpoint/2010/main" val="38477036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a:solidFill>
                  <a:srgbClr val="000000"/>
                </a:solidFill>
                <a:effectLst/>
                <a:latin typeface="Calibri" panose="020F0502020204030204" pitchFamily="34" charset="0"/>
              </a:rPr>
              <a:t>In review of our time today, we will be learning about emotional intelligence, what it is and why it might be a useful skill for your to develop. You will have an opportunity to complete a survey that will give you an idea of your own emotional intelligence level and identify  areas where you have strong skills, as well as emotional intelligence areas that you can refine or develop. </a:t>
            </a:r>
            <a:endParaRPr lang="en-US"/>
          </a:p>
        </p:txBody>
      </p:sp>
      <p:sp>
        <p:nvSpPr>
          <p:cNvPr id="4" name="Slide Number Placeholder 3"/>
          <p:cNvSpPr>
            <a:spLocks noGrp="1"/>
          </p:cNvSpPr>
          <p:nvPr>
            <p:ph type="sldNum" sz="quarter" idx="5"/>
          </p:nvPr>
        </p:nvSpPr>
        <p:spPr/>
        <p:txBody>
          <a:bodyPr/>
          <a:lstStyle/>
          <a:p>
            <a:fld id="{B31FD384-D7BA-4C21-9991-735B5AC3640D}" type="slidenum">
              <a:rPr lang="en-US" smtClean="0"/>
              <a:t>4</a:t>
            </a:fld>
            <a:endParaRPr lang="en-US"/>
          </a:p>
        </p:txBody>
      </p:sp>
    </p:spTree>
    <p:extLst>
      <p:ext uri="{BB962C8B-B14F-4D97-AF65-F5344CB8AC3E}">
        <p14:creationId xmlns:p14="http://schemas.microsoft.com/office/powerpoint/2010/main" val="857305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r>
              <a:rPr lang="en-US" b="0" i="0" u="none" strike="noStrike">
                <a:solidFill>
                  <a:srgbClr val="000000"/>
                </a:solidFill>
                <a:effectLst/>
                <a:latin typeface="Calibri" panose="020F0502020204030204" pitchFamily="34" charset="0"/>
              </a:rPr>
              <a:t>We are all certainly familiar with 'intelligence' - generally referring to how 'smart' one is. And there are measures of that kind of intelligence, which is more related to how much and how quickly someone can learn, remember or recall information, their problem solving abilities, and how much information they can process at one time. That type of intelligence is more related to memory and cognitive (brain) functioning - or "thoughts"</a:t>
            </a:r>
            <a:r>
              <a:rPr lang="en-US" b="0" i="0">
                <a:solidFill>
                  <a:srgbClr val="000000"/>
                </a:solidFill>
                <a:effectLst/>
                <a:latin typeface="Calibri" panose="020F0502020204030204" pitchFamily="34" charset="0"/>
              </a:rPr>
              <a:t>​</a:t>
            </a:r>
            <a:endParaRPr lang="en-US" b="0" i="0">
              <a:solidFill>
                <a:srgbClr val="444444"/>
              </a:solidFill>
              <a:effectLst/>
              <a:latin typeface="Calibri" panose="020F0502020204030204" pitchFamily="34" charset="0"/>
            </a:endParaRPr>
          </a:p>
          <a:p>
            <a:pPr algn="l" rtl="0" fontAlgn="base"/>
            <a:r>
              <a:rPr lang="en-US" b="0" i="0">
                <a:solidFill>
                  <a:srgbClr val="000000"/>
                </a:solidFill>
                <a:effectLst/>
                <a:latin typeface="Calibri" panose="020F0502020204030204" pitchFamily="34" charset="0"/>
              </a:rPr>
              <a:t>​</a:t>
            </a:r>
            <a:endParaRPr lang="en-US" b="0" i="0">
              <a:solidFill>
                <a:srgbClr val="444444"/>
              </a:solidFill>
              <a:effectLst/>
              <a:latin typeface="Calibri" panose="020F0502020204030204" pitchFamily="34" charset="0"/>
            </a:endParaRPr>
          </a:p>
          <a:p>
            <a:pPr algn="l" rtl="0" fontAlgn="base"/>
            <a:r>
              <a:rPr lang="en-US" b="0" i="0" u="none" strike="noStrike">
                <a:solidFill>
                  <a:srgbClr val="000000"/>
                </a:solidFill>
                <a:effectLst/>
                <a:latin typeface="Calibri" panose="020F0502020204030204" pitchFamily="34" charset="0"/>
              </a:rPr>
              <a:t>Emotional intelligence relates to 'feelings' and the "thought-feeling" relationship. There are various definitions and theories about emotional intelligence but the one we will focus on today defines emotional intelligence as - </a:t>
            </a:r>
            <a:r>
              <a:rPr lang="en-US" b="0" i="1" u="none" strike="noStrike">
                <a:solidFill>
                  <a:srgbClr val="000000"/>
                </a:solidFill>
                <a:effectLst/>
                <a:latin typeface="Calibri" panose="020F0502020204030204" pitchFamily="34" charset="0"/>
              </a:rPr>
              <a:t>how well you can identify and control your emotions and thoughts, how well you can </a:t>
            </a:r>
            <a:r>
              <a:rPr lang="en-US" b="0" i="1" u="none" strike="noStrike" err="1">
                <a:solidFill>
                  <a:srgbClr val="000000"/>
                </a:solidFill>
                <a:effectLst/>
                <a:latin typeface="Calibri" panose="020F0502020204030204" pitchFamily="34" charset="0"/>
              </a:rPr>
              <a:t>f</a:t>
            </a:r>
            <a:r>
              <a:rPr lang="en-US" b="0" i="0" u="none" strike="noStrike" err="1">
                <a:solidFill>
                  <a:srgbClr val="000000"/>
                </a:solidFill>
                <a:effectLst/>
                <a:latin typeface="Calibri" panose="020F0502020204030204" pitchFamily="34" charset="0"/>
              </a:rPr>
              <a:t>ecognize</a:t>
            </a:r>
            <a:r>
              <a:rPr lang="en-US" b="0" i="0" u="none" strike="noStrike">
                <a:solidFill>
                  <a:srgbClr val="000000"/>
                </a:solidFill>
                <a:effectLst/>
                <a:latin typeface="Calibri" panose="020F0502020204030204" pitchFamily="34" charset="0"/>
              </a:rPr>
              <a:t> and understand other's emotions </a:t>
            </a:r>
            <a:r>
              <a:rPr lang="en-US" b="0" i="1" u="none" strike="noStrike">
                <a:solidFill>
                  <a:srgbClr val="000000"/>
                </a:solidFill>
                <a:effectLst/>
                <a:latin typeface="Calibri" panose="020F0502020204030204" pitchFamily="34" charset="0"/>
              </a:rPr>
              <a:t>and how well you can control your focus and actions so that can solve problems or achieve your goals.</a:t>
            </a:r>
            <a:r>
              <a:rPr lang="en-US" b="0" i="0">
                <a:solidFill>
                  <a:srgbClr val="000000"/>
                </a:solidFill>
                <a:effectLst/>
                <a:latin typeface="Calibri" panose="020F0502020204030204" pitchFamily="34" charset="0"/>
              </a:rPr>
              <a:t>​</a:t>
            </a:r>
            <a:endParaRPr lang="en-US" b="0" i="0">
              <a:solidFill>
                <a:srgbClr val="444444"/>
              </a:solidFill>
              <a:effectLst/>
              <a:latin typeface="Calibri" panose="020F0502020204030204" pitchFamily="34" charset="0"/>
            </a:endParaRPr>
          </a:p>
          <a:p>
            <a:pPr algn="l" rtl="0" fontAlgn="base"/>
            <a:r>
              <a:rPr lang="en-US" b="0" i="0">
                <a:solidFill>
                  <a:srgbClr val="000000"/>
                </a:solidFill>
                <a:effectLst/>
                <a:latin typeface="Calibri" panose="020F0502020204030204" pitchFamily="34" charset="0"/>
              </a:rPr>
              <a:t>​</a:t>
            </a:r>
            <a:endParaRPr lang="en-US" b="0" i="0">
              <a:solidFill>
                <a:srgbClr val="444444"/>
              </a:solidFill>
              <a:effectLst/>
              <a:latin typeface="Calibri" panose="020F0502020204030204" pitchFamily="34" charset="0"/>
            </a:endParaRPr>
          </a:p>
          <a:p>
            <a:pPr algn="l" rtl="0" fontAlgn="base"/>
            <a:r>
              <a:rPr lang="en-US" b="0" i="0" u="none" strike="noStrike">
                <a:solidFill>
                  <a:srgbClr val="000000"/>
                </a:solidFill>
                <a:effectLst/>
                <a:latin typeface="Calibri" panose="020F0502020204030204" pitchFamily="34" charset="0"/>
              </a:rPr>
              <a:t>And most people who study emotional intelligence consider it more like a skill you can develop than a trait you are born with. And our discussions today are based on that assumption as well...so whatever your current level of emotional intelligence, you aren't stuck there, you can develop emotional intelligence, you can become emotionally 'smart'. </a:t>
            </a:r>
            <a:endParaRPr lang="en-US" b="0" i="0">
              <a:solidFill>
                <a:srgbClr val="444444"/>
              </a:solidFill>
              <a:effectLst/>
              <a:latin typeface="Calibri" panose="020F0502020204030204" pitchFamily="34" charset="0"/>
            </a:endParaRPr>
          </a:p>
          <a:p>
            <a:endParaRPr lang="en-US"/>
          </a:p>
        </p:txBody>
      </p:sp>
      <p:sp>
        <p:nvSpPr>
          <p:cNvPr id="4" name="Slide Number Placeholder 3"/>
          <p:cNvSpPr>
            <a:spLocks noGrp="1"/>
          </p:cNvSpPr>
          <p:nvPr>
            <p:ph type="sldNum" sz="quarter" idx="5"/>
          </p:nvPr>
        </p:nvSpPr>
        <p:spPr/>
        <p:txBody>
          <a:bodyPr/>
          <a:lstStyle/>
          <a:p>
            <a:fld id="{B31FD384-D7BA-4C21-9991-735B5AC3640D}" type="slidenum">
              <a:rPr lang="en-US" smtClean="0"/>
              <a:t>5</a:t>
            </a:fld>
            <a:endParaRPr lang="en-US"/>
          </a:p>
        </p:txBody>
      </p:sp>
    </p:spTree>
    <p:extLst>
      <p:ext uri="{BB962C8B-B14F-4D97-AF65-F5344CB8AC3E}">
        <p14:creationId xmlns:p14="http://schemas.microsoft.com/office/powerpoint/2010/main" val="42680659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r>
              <a:rPr lang="en-US" b="0" i="0" u="none" strike="noStrike">
                <a:solidFill>
                  <a:srgbClr val="000000"/>
                </a:solidFill>
                <a:effectLst/>
                <a:latin typeface="Calibri" panose="020F0502020204030204" pitchFamily="34" charset="0"/>
              </a:rPr>
              <a:t>Why does emotional intelligence matter? It matters because, according to studies, people with  higher levels of emotional intelligence are less emotionally reactive and report less stress, declines in mood, negative emotions like anxiety and depression, burnout and exhaustion than people with lower levels of emotional intelligence.  People with higher levels of emotional intelligence are also more engaged and productive at work, perform better educationally, report more job satisfaction and better health and well-being than people with lower levels of emotional intelligence.  </a:t>
            </a:r>
            <a:r>
              <a:rPr lang="en-US" b="0" i="0">
                <a:solidFill>
                  <a:srgbClr val="000000"/>
                </a:solidFill>
                <a:effectLst/>
                <a:latin typeface="Calibri" panose="020F0502020204030204" pitchFamily="34" charset="0"/>
              </a:rPr>
              <a:t>​</a:t>
            </a:r>
            <a:endParaRPr lang="en-US" b="0" i="0">
              <a:solidFill>
                <a:srgbClr val="444444"/>
              </a:solidFill>
              <a:effectLst/>
              <a:latin typeface="Calibri" panose="020F0502020204030204" pitchFamily="34" charset="0"/>
            </a:endParaRPr>
          </a:p>
          <a:p>
            <a:pPr algn="l" rtl="0" fontAlgn="base"/>
            <a:r>
              <a:rPr lang="en-US" b="0" i="0">
                <a:solidFill>
                  <a:srgbClr val="000000"/>
                </a:solidFill>
                <a:effectLst/>
                <a:latin typeface="Calibri" panose="020F0502020204030204" pitchFamily="34" charset="0"/>
              </a:rPr>
              <a:t>​</a:t>
            </a:r>
            <a:endParaRPr lang="en-US" b="0" i="0">
              <a:solidFill>
                <a:srgbClr val="444444"/>
              </a:solidFill>
              <a:effectLst/>
              <a:latin typeface="Calibri" panose="020F0502020204030204" pitchFamily="34" charset="0"/>
            </a:endParaRPr>
          </a:p>
          <a:p>
            <a:pPr algn="l" rtl="0" fontAlgn="base"/>
            <a:r>
              <a:rPr lang="en-US" b="0" i="0" u="none" strike="noStrike">
                <a:solidFill>
                  <a:srgbClr val="000000"/>
                </a:solidFill>
                <a:effectLst/>
                <a:latin typeface="Calibri" panose="020F0502020204030204" pitchFamily="34" charset="0"/>
              </a:rPr>
              <a:t>Considering all the benefits, there is really not anyone who couldn't benefit from building or improving their emotional intelligence skills. </a:t>
            </a:r>
            <a:r>
              <a:rPr lang="en-US" b="0" i="0">
                <a:solidFill>
                  <a:srgbClr val="000000"/>
                </a:solidFill>
                <a:effectLst/>
                <a:latin typeface="Calibri" panose="020F0502020204030204" pitchFamily="34" charset="0"/>
              </a:rPr>
              <a:t>​</a:t>
            </a:r>
            <a:endParaRPr lang="en-US" b="0" i="0">
              <a:solidFill>
                <a:srgbClr val="444444"/>
              </a:solidFill>
              <a:effectLst/>
              <a:latin typeface="Calibri" panose="020F0502020204030204" pitchFamily="34" charset="0"/>
            </a:endParaRPr>
          </a:p>
          <a:p>
            <a:pPr algn="l" rtl="0" fontAlgn="base"/>
            <a:r>
              <a:rPr lang="en-US" b="0" i="0">
                <a:solidFill>
                  <a:srgbClr val="000000"/>
                </a:solidFill>
                <a:effectLst/>
                <a:latin typeface="Calibri" panose="020F0502020204030204" pitchFamily="34" charset="0"/>
              </a:rPr>
              <a:t>​</a:t>
            </a:r>
            <a:endParaRPr lang="en-US" b="0" i="0">
              <a:solidFill>
                <a:srgbClr val="444444"/>
              </a:solidFill>
              <a:effectLst/>
              <a:latin typeface="Calibri" panose="020F0502020204030204" pitchFamily="34" charset="0"/>
            </a:endParaRPr>
          </a:p>
          <a:p>
            <a:pPr algn="l" rtl="0" fontAlgn="base"/>
            <a:r>
              <a:rPr lang="en-US" b="0" i="0" u="none" strike="noStrike">
                <a:solidFill>
                  <a:srgbClr val="000000"/>
                </a:solidFill>
                <a:effectLst/>
                <a:latin typeface="Calibri" panose="020F0502020204030204" pitchFamily="34" charset="0"/>
              </a:rPr>
              <a:t>So Where do you begin? </a:t>
            </a:r>
            <a:endParaRPr lang="en-US" b="0" i="0">
              <a:solidFill>
                <a:srgbClr val="444444"/>
              </a:solidFill>
              <a:effectLst/>
              <a:latin typeface="Calibri" panose="020F0502020204030204" pitchFamily="34" charset="0"/>
            </a:endParaRPr>
          </a:p>
          <a:p>
            <a:endParaRPr lang="en-US"/>
          </a:p>
        </p:txBody>
      </p:sp>
      <p:sp>
        <p:nvSpPr>
          <p:cNvPr id="4" name="Slide Number Placeholder 3"/>
          <p:cNvSpPr>
            <a:spLocks noGrp="1"/>
          </p:cNvSpPr>
          <p:nvPr>
            <p:ph type="sldNum" sz="quarter" idx="5"/>
          </p:nvPr>
        </p:nvSpPr>
        <p:spPr/>
        <p:txBody>
          <a:bodyPr/>
          <a:lstStyle/>
          <a:p>
            <a:fld id="{B31FD384-D7BA-4C21-9991-735B5AC3640D}" type="slidenum">
              <a:rPr lang="en-US" smtClean="0"/>
              <a:t>6</a:t>
            </a:fld>
            <a:endParaRPr lang="en-US"/>
          </a:p>
        </p:txBody>
      </p:sp>
    </p:spTree>
    <p:extLst>
      <p:ext uri="{BB962C8B-B14F-4D97-AF65-F5344CB8AC3E}">
        <p14:creationId xmlns:p14="http://schemas.microsoft.com/office/powerpoint/2010/main" val="10336726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r>
              <a:rPr lang="en-US" b="0" i="0" u="none" strike="noStrike">
                <a:solidFill>
                  <a:srgbClr val="000000"/>
                </a:solidFill>
                <a:effectLst/>
                <a:latin typeface="Calibri" panose="020F0502020204030204" pitchFamily="34" charset="0"/>
              </a:rPr>
              <a:t>Presenter notes: </a:t>
            </a:r>
            <a:r>
              <a:rPr lang="en-US" b="0" i="0">
                <a:solidFill>
                  <a:srgbClr val="000000"/>
                </a:solidFill>
                <a:effectLst/>
                <a:latin typeface="Calibri" panose="020F0502020204030204" pitchFamily="34" charset="0"/>
              </a:rPr>
              <a:t>​</a:t>
            </a:r>
            <a:endParaRPr lang="en-US" b="0" i="0">
              <a:solidFill>
                <a:srgbClr val="444444"/>
              </a:solidFill>
              <a:effectLst/>
              <a:latin typeface="Calibri" panose="020F0502020204030204" pitchFamily="34" charset="0"/>
            </a:endParaRPr>
          </a:p>
          <a:p>
            <a:pPr algn="l" rtl="0" fontAlgn="base"/>
            <a:r>
              <a:rPr lang="en-US" b="0" i="0" u="none" strike="noStrike">
                <a:solidFill>
                  <a:srgbClr val="000000"/>
                </a:solidFill>
                <a:effectLst/>
                <a:latin typeface="Calibri" panose="020F0502020204030204" pitchFamily="34" charset="0"/>
              </a:rPr>
              <a:t>You can learn about different types of emotional intelligence that the Assessing Emotions Scale measures</a:t>
            </a:r>
            <a:r>
              <a:rPr lang="en-US" b="0" i="0">
                <a:solidFill>
                  <a:srgbClr val="000000"/>
                </a:solidFill>
                <a:effectLst/>
                <a:latin typeface="Calibri" panose="020F0502020204030204" pitchFamily="34" charset="0"/>
              </a:rPr>
              <a:t>​</a:t>
            </a:r>
            <a:endParaRPr lang="en-US" b="0" i="0">
              <a:solidFill>
                <a:srgbClr val="444444"/>
              </a:solidFill>
              <a:effectLst/>
              <a:latin typeface="Calibri" panose="020F0502020204030204" pitchFamily="34" charset="0"/>
            </a:endParaRPr>
          </a:p>
          <a:p>
            <a:pPr algn="l" rtl="0" fontAlgn="base"/>
            <a:r>
              <a:rPr lang="en-US" b="0" i="0">
                <a:solidFill>
                  <a:srgbClr val="000000"/>
                </a:solidFill>
                <a:effectLst/>
                <a:latin typeface="Calibri" panose="020F0502020204030204" pitchFamily="34" charset="0"/>
              </a:rPr>
              <a:t>​</a:t>
            </a:r>
            <a:endParaRPr lang="en-US" b="0" i="0">
              <a:solidFill>
                <a:srgbClr val="444444"/>
              </a:solidFill>
              <a:effectLst/>
              <a:latin typeface="Calibri" panose="020F0502020204030204" pitchFamily="34" charset="0"/>
            </a:endParaRPr>
          </a:p>
          <a:p>
            <a:pPr algn="l" rtl="0" fontAlgn="base"/>
            <a:r>
              <a:rPr lang="en-US" b="0" i="1" u="none" strike="noStrike">
                <a:solidFill>
                  <a:srgbClr val="000000"/>
                </a:solidFill>
                <a:effectLst/>
                <a:latin typeface="Calibri" panose="020F0502020204030204" pitchFamily="34" charset="0"/>
              </a:rPr>
              <a:t>Where to begin hint:</a:t>
            </a:r>
            <a:r>
              <a:rPr lang="en-US" b="0" i="0" u="none" strike="noStrike">
                <a:solidFill>
                  <a:srgbClr val="000000"/>
                </a:solidFill>
                <a:effectLst/>
                <a:latin typeface="Calibri" panose="020F0502020204030204" pitchFamily="34" charset="0"/>
              </a:rPr>
              <a:t>  If you took the Assessing Emotions Scale, each type of emotional intelligence match the different scores you received. Where did you score the lowest? That might be a good place to start learning about emotional intelligence skills you can develop in that area!</a:t>
            </a:r>
            <a:r>
              <a:rPr lang="en-US" b="0" i="0">
                <a:solidFill>
                  <a:srgbClr val="000000"/>
                </a:solidFill>
                <a:effectLst/>
                <a:latin typeface="Calibri" panose="020F0502020204030204" pitchFamily="34" charset="0"/>
              </a:rPr>
              <a:t>​</a:t>
            </a:r>
            <a:endParaRPr lang="en-US" b="0" i="0">
              <a:solidFill>
                <a:srgbClr val="444444"/>
              </a:solidFill>
              <a:effectLst/>
              <a:latin typeface="Calibri" panose="020F0502020204030204" pitchFamily="34" charset="0"/>
            </a:endParaRPr>
          </a:p>
          <a:p>
            <a:pPr algn="l" rtl="0" fontAlgn="base"/>
            <a:r>
              <a:rPr lang="en-US" b="0" i="0">
                <a:solidFill>
                  <a:srgbClr val="000000"/>
                </a:solidFill>
                <a:effectLst/>
                <a:latin typeface="Calibri" panose="020F0502020204030204" pitchFamily="34" charset="0"/>
              </a:rPr>
              <a:t>​</a:t>
            </a:r>
            <a:endParaRPr lang="en-US" b="0" i="0">
              <a:solidFill>
                <a:srgbClr val="444444"/>
              </a:solidFill>
              <a:effectLst/>
              <a:latin typeface="Calibri" panose="020F0502020204030204" pitchFamily="34" charset="0"/>
            </a:endParaRPr>
          </a:p>
          <a:p>
            <a:pPr algn="l" rtl="0" fontAlgn="base"/>
            <a:r>
              <a:rPr lang="en-US" b="0" i="0" u="none" strike="noStrike">
                <a:solidFill>
                  <a:srgbClr val="000000"/>
                </a:solidFill>
                <a:effectLst/>
                <a:latin typeface="Calibri" panose="020F0502020204030204" pitchFamily="34" charset="0"/>
              </a:rPr>
              <a:t>Here is the type of emotional intelligence each factor is associated with.</a:t>
            </a:r>
            <a:r>
              <a:rPr lang="en-US" b="0" i="0">
                <a:solidFill>
                  <a:srgbClr val="000000"/>
                </a:solidFill>
                <a:effectLst/>
                <a:latin typeface="Calibri" panose="020F0502020204030204" pitchFamily="34" charset="0"/>
              </a:rPr>
              <a:t>​</a:t>
            </a:r>
            <a:endParaRPr lang="en-US" b="0" i="0">
              <a:solidFill>
                <a:srgbClr val="444444"/>
              </a:solidFill>
              <a:effectLst/>
              <a:latin typeface="Calibri" panose="020F0502020204030204" pitchFamily="34" charset="0"/>
            </a:endParaRPr>
          </a:p>
          <a:p>
            <a:pPr algn="l" rtl="0" fontAlgn="base"/>
            <a:r>
              <a:rPr lang="en-US" b="0" i="0">
                <a:solidFill>
                  <a:srgbClr val="000000"/>
                </a:solidFill>
                <a:effectLst/>
                <a:latin typeface="Calibri" panose="020F0502020204030204" pitchFamily="34" charset="0"/>
              </a:rPr>
              <a:t>​</a:t>
            </a:r>
            <a:endParaRPr lang="en-US" b="0" i="0">
              <a:solidFill>
                <a:srgbClr val="444444"/>
              </a:solidFill>
              <a:effectLst/>
              <a:latin typeface="Calibri" panose="020F0502020204030204" pitchFamily="34" charset="0"/>
            </a:endParaRPr>
          </a:p>
          <a:p>
            <a:pPr algn="l" rtl="0" fontAlgn="base"/>
            <a:r>
              <a:rPr lang="en-US" b="1" i="0" u="none" strike="noStrike">
                <a:solidFill>
                  <a:srgbClr val="000000"/>
                </a:solidFill>
                <a:effectLst/>
                <a:latin typeface="Calibri" panose="020F0502020204030204" pitchFamily="34" charset="0"/>
              </a:rPr>
              <a:t>Factor 1: Perception of Emotions – </a:t>
            </a:r>
            <a:r>
              <a:rPr lang="en-US" b="0" i="0" u="none" strike="noStrike">
                <a:solidFill>
                  <a:srgbClr val="000000"/>
                </a:solidFill>
                <a:effectLst/>
                <a:latin typeface="Calibri" panose="020F0502020204030204" pitchFamily="34" charset="0"/>
              </a:rPr>
              <a:t>Individuals who score high on this factor are ‘empathic’. They are aware of their own emotions and can recognize the emotions of others based on non-verbal cues. They are aware of changes in their own, and others’, emotions and able to understand why someone feels the way they do. </a:t>
            </a:r>
            <a:r>
              <a:rPr lang="en-US" b="0" i="0">
                <a:solidFill>
                  <a:srgbClr val="000000"/>
                </a:solidFill>
                <a:effectLst/>
                <a:latin typeface="Calibri" panose="020F0502020204030204" pitchFamily="34" charset="0"/>
              </a:rPr>
              <a:t>​</a:t>
            </a:r>
            <a:endParaRPr lang="en-US" b="0" i="0">
              <a:solidFill>
                <a:srgbClr val="444444"/>
              </a:solidFill>
              <a:effectLst/>
              <a:latin typeface="Calibri" panose="020F0502020204030204" pitchFamily="34" charset="0"/>
            </a:endParaRPr>
          </a:p>
          <a:p>
            <a:pPr algn="l" rtl="0" fontAlgn="base"/>
            <a:r>
              <a:rPr lang="en-US" b="0" i="0">
                <a:solidFill>
                  <a:srgbClr val="000000"/>
                </a:solidFill>
                <a:effectLst/>
                <a:latin typeface="Calibri" panose="020F0502020204030204" pitchFamily="34" charset="0"/>
              </a:rPr>
              <a:t>​</a:t>
            </a:r>
            <a:endParaRPr lang="en-US" b="0" i="0">
              <a:solidFill>
                <a:srgbClr val="444444"/>
              </a:solidFill>
              <a:effectLst/>
              <a:latin typeface="Calibri" panose="020F0502020204030204" pitchFamily="34" charset="0"/>
            </a:endParaRPr>
          </a:p>
          <a:p>
            <a:pPr algn="l" rtl="0" fontAlgn="base"/>
            <a:r>
              <a:rPr lang="en-US" b="1" i="0" u="none" strike="noStrike">
                <a:solidFill>
                  <a:srgbClr val="000000"/>
                </a:solidFill>
                <a:effectLst/>
                <a:latin typeface="Calibri" panose="020F0502020204030204" pitchFamily="34" charset="0"/>
              </a:rPr>
              <a:t>Factor 2: Managing Own Emotions – </a:t>
            </a:r>
            <a:r>
              <a:rPr lang="en-US" b="0" i="0" u="none" strike="noStrike">
                <a:solidFill>
                  <a:srgbClr val="000000"/>
                </a:solidFill>
                <a:effectLst/>
                <a:latin typeface="Calibri" panose="020F0502020204030204" pitchFamily="34" charset="0"/>
              </a:rPr>
              <a:t>Individuals who score high on this factor are competent at controlling their emotions. They capitalize on positive emotions, seek situations that make them happy. When faced with obstacles, they expect to do well and to have good things happen to them and they use previous successes to stay motivated to overcome obstacles.  </a:t>
            </a:r>
            <a:r>
              <a:rPr lang="en-US" b="0" i="0">
                <a:solidFill>
                  <a:srgbClr val="000000"/>
                </a:solidFill>
                <a:effectLst/>
                <a:latin typeface="Calibri" panose="020F0502020204030204" pitchFamily="34" charset="0"/>
              </a:rPr>
              <a:t>​</a:t>
            </a:r>
            <a:endParaRPr lang="en-US" b="0" i="0">
              <a:solidFill>
                <a:srgbClr val="444444"/>
              </a:solidFill>
              <a:effectLst/>
              <a:latin typeface="Calibri" panose="020F0502020204030204" pitchFamily="34" charset="0"/>
            </a:endParaRPr>
          </a:p>
          <a:p>
            <a:pPr algn="l" rtl="0" fontAlgn="base"/>
            <a:r>
              <a:rPr lang="en-US" b="0" i="0">
                <a:solidFill>
                  <a:srgbClr val="000000"/>
                </a:solidFill>
                <a:effectLst/>
                <a:latin typeface="Calibri" panose="020F0502020204030204" pitchFamily="34" charset="0"/>
              </a:rPr>
              <a:t>​</a:t>
            </a:r>
            <a:endParaRPr lang="en-US" b="0" i="0">
              <a:solidFill>
                <a:srgbClr val="444444"/>
              </a:solidFill>
              <a:effectLst/>
              <a:latin typeface="Calibri" panose="020F0502020204030204" pitchFamily="34" charset="0"/>
            </a:endParaRPr>
          </a:p>
          <a:p>
            <a:pPr algn="l" rtl="0" fontAlgn="base"/>
            <a:r>
              <a:rPr lang="en-US" b="1" i="0" u="none" strike="noStrike">
                <a:solidFill>
                  <a:srgbClr val="000000"/>
                </a:solidFill>
                <a:effectLst/>
                <a:latin typeface="Calibri" panose="020F0502020204030204" pitchFamily="34" charset="0"/>
              </a:rPr>
              <a:t>Factor 3: Managing Other’s Emotions – </a:t>
            </a:r>
            <a:r>
              <a:rPr lang="en-US" b="0" i="0" u="none" strike="noStrike">
                <a:solidFill>
                  <a:srgbClr val="000000"/>
                </a:solidFill>
                <a:effectLst/>
                <a:latin typeface="Calibri" panose="020F0502020204030204" pitchFamily="34" charset="0"/>
              </a:rPr>
              <a:t>Individuals who score high in this factor focus on other’s feelings or how others experience them. They like to make a good impression, seek out opportunities that others will enjoy and comfortably praise other’s success. They are comfortable talking about their own feelings and problems with others and, since people are likely to find empathic support from individuals with high scores in this factor, they are likely confidants for others.</a:t>
            </a:r>
            <a:r>
              <a:rPr lang="en-US" b="0" i="0">
                <a:solidFill>
                  <a:srgbClr val="000000"/>
                </a:solidFill>
                <a:effectLst/>
                <a:latin typeface="Calibri" panose="020F0502020204030204" pitchFamily="34" charset="0"/>
              </a:rPr>
              <a:t>​</a:t>
            </a:r>
            <a:endParaRPr lang="en-US" b="0" i="0">
              <a:solidFill>
                <a:srgbClr val="444444"/>
              </a:solidFill>
              <a:effectLst/>
              <a:latin typeface="Calibri" panose="020F0502020204030204" pitchFamily="34" charset="0"/>
            </a:endParaRPr>
          </a:p>
          <a:p>
            <a:pPr algn="l" rtl="0" fontAlgn="base"/>
            <a:r>
              <a:rPr lang="en-US" b="0" i="0">
                <a:solidFill>
                  <a:srgbClr val="000000"/>
                </a:solidFill>
                <a:effectLst/>
                <a:latin typeface="Calibri" panose="020F0502020204030204" pitchFamily="34" charset="0"/>
              </a:rPr>
              <a:t>​</a:t>
            </a:r>
            <a:endParaRPr lang="en-US" b="0" i="0">
              <a:solidFill>
                <a:srgbClr val="444444"/>
              </a:solidFill>
              <a:effectLst/>
              <a:latin typeface="Calibri" panose="020F0502020204030204" pitchFamily="34" charset="0"/>
            </a:endParaRPr>
          </a:p>
          <a:p>
            <a:pPr algn="l" rtl="0" fontAlgn="base"/>
            <a:r>
              <a:rPr lang="en-US" b="1" i="0" u="none" strike="noStrike">
                <a:solidFill>
                  <a:srgbClr val="000000"/>
                </a:solidFill>
                <a:effectLst/>
                <a:latin typeface="Calibri" panose="020F0502020204030204" pitchFamily="34" charset="0"/>
              </a:rPr>
              <a:t>Factor 4: Utilization of Emotions</a:t>
            </a:r>
            <a:r>
              <a:rPr lang="en-US" b="0" i="0" u="none" strike="noStrike">
                <a:solidFill>
                  <a:srgbClr val="000000"/>
                </a:solidFill>
                <a:effectLst/>
                <a:latin typeface="Calibri" panose="020F0502020204030204" pitchFamily="34" charset="0"/>
              </a:rPr>
              <a:t> – Individuals who score high on this factor likely see a connection between changes in their mood and their ability to come up with new ideas and creatively solve problems. Their vision and perspective are guided by emotions and life events.</a:t>
            </a:r>
            <a:r>
              <a:rPr lang="en-US" b="0" i="0">
                <a:solidFill>
                  <a:srgbClr val="000000"/>
                </a:solidFill>
                <a:effectLst/>
                <a:latin typeface="Calibri" panose="020F0502020204030204" pitchFamily="34" charset="0"/>
              </a:rPr>
              <a:t>​</a:t>
            </a:r>
            <a:endParaRPr lang="en-US" b="0" i="0">
              <a:solidFill>
                <a:srgbClr val="444444"/>
              </a:solidFill>
              <a:effectLst/>
              <a:latin typeface="Calibri" panose="020F0502020204030204" pitchFamily="34" charset="0"/>
            </a:endParaRPr>
          </a:p>
          <a:p>
            <a:pPr algn="l" rtl="0" fontAlgn="base"/>
            <a:r>
              <a:rPr lang="en-US" b="0" i="0">
                <a:solidFill>
                  <a:srgbClr val="000000"/>
                </a:solidFill>
                <a:effectLst/>
                <a:latin typeface="Calibri" panose="020F0502020204030204" pitchFamily="34" charset="0"/>
              </a:rPr>
              <a:t>​</a:t>
            </a:r>
            <a:endParaRPr lang="en-US" b="0" i="0">
              <a:solidFill>
                <a:srgbClr val="444444"/>
              </a:solidFill>
              <a:effectLst/>
              <a:latin typeface="Calibri" panose="020F0502020204030204" pitchFamily="34" charset="0"/>
            </a:endParaRPr>
          </a:p>
          <a:p>
            <a:pPr algn="l" rtl="0" fontAlgn="base"/>
            <a:r>
              <a:rPr lang="en-US" b="0" i="0">
                <a:solidFill>
                  <a:srgbClr val="000000"/>
                </a:solidFill>
                <a:effectLst/>
                <a:latin typeface="Calibri" panose="020F0502020204030204" pitchFamily="34" charset="0"/>
              </a:rPr>
              <a:t>​</a:t>
            </a:r>
            <a:endParaRPr lang="en-US" b="0" i="0">
              <a:solidFill>
                <a:srgbClr val="444444"/>
              </a:solidFill>
              <a:effectLst/>
              <a:latin typeface="Calibri" panose="020F0502020204030204" pitchFamily="34" charset="0"/>
            </a:endParaRPr>
          </a:p>
          <a:p>
            <a:pPr algn="l" rtl="0" fontAlgn="base"/>
            <a:r>
              <a:rPr lang="en-US" b="0" i="0">
                <a:solidFill>
                  <a:srgbClr val="000000"/>
                </a:solidFill>
                <a:effectLst/>
                <a:latin typeface="Calibri" panose="020F0502020204030204" pitchFamily="34" charset="0"/>
              </a:rPr>
              <a:t>​</a:t>
            </a:r>
            <a:endParaRPr lang="en-US" b="0" i="0">
              <a:solidFill>
                <a:srgbClr val="444444"/>
              </a:solidFill>
              <a:effectLst/>
              <a:latin typeface="Calibri" panose="020F0502020204030204" pitchFamily="34" charset="0"/>
            </a:endParaRPr>
          </a:p>
          <a:p>
            <a:pPr algn="l" rtl="0" fontAlgn="base"/>
            <a:r>
              <a:rPr lang="en-US" b="0" i="0">
                <a:solidFill>
                  <a:srgbClr val="000000"/>
                </a:solidFill>
                <a:effectLst/>
                <a:latin typeface="Calibri" panose="020F0502020204030204" pitchFamily="34" charset="0"/>
              </a:rPr>
              <a:t>​</a:t>
            </a:r>
            <a:endParaRPr lang="en-US" b="0" i="0">
              <a:solidFill>
                <a:srgbClr val="444444"/>
              </a:solidFill>
              <a:effectLst/>
              <a:latin typeface="Calibri" panose="020F0502020204030204" pitchFamily="34" charset="0"/>
            </a:endParaRPr>
          </a:p>
          <a:p>
            <a:pPr algn="l" rtl="0" fontAlgn="base"/>
            <a:r>
              <a:rPr lang="en-US" b="0" i="0">
                <a:solidFill>
                  <a:srgbClr val="000000"/>
                </a:solidFill>
                <a:effectLst/>
                <a:latin typeface="Calibri" panose="020F0502020204030204" pitchFamily="34" charset="0"/>
              </a:rPr>
              <a:t>​</a:t>
            </a:r>
            <a:endParaRPr lang="en-US" b="0" i="0">
              <a:solidFill>
                <a:srgbClr val="444444"/>
              </a:solidFill>
              <a:effectLst/>
              <a:latin typeface="Calibri" panose="020F0502020204030204" pitchFamily="34" charset="0"/>
            </a:endParaRPr>
          </a:p>
          <a:p>
            <a:endParaRPr lang="en-US"/>
          </a:p>
        </p:txBody>
      </p:sp>
      <p:sp>
        <p:nvSpPr>
          <p:cNvPr id="4" name="Slide Number Placeholder 3"/>
          <p:cNvSpPr>
            <a:spLocks noGrp="1"/>
          </p:cNvSpPr>
          <p:nvPr>
            <p:ph type="sldNum" sz="quarter" idx="5"/>
          </p:nvPr>
        </p:nvSpPr>
        <p:spPr/>
        <p:txBody>
          <a:bodyPr/>
          <a:lstStyle/>
          <a:p>
            <a:fld id="{B31FD384-D7BA-4C21-9991-735B5AC3640D}" type="slidenum">
              <a:rPr lang="en-US" smtClean="0"/>
              <a:t>7</a:t>
            </a:fld>
            <a:endParaRPr lang="en-US"/>
          </a:p>
        </p:txBody>
      </p:sp>
    </p:spTree>
    <p:extLst>
      <p:ext uri="{BB962C8B-B14F-4D97-AF65-F5344CB8AC3E}">
        <p14:creationId xmlns:p14="http://schemas.microsoft.com/office/powerpoint/2010/main" val="2707382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a:solidFill>
                  <a:srgbClr val="000000"/>
                </a:solidFill>
                <a:effectLst/>
                <a:latin typeface="Calibri" panose="020F0502020204030204" pitchFamily="34" charset="0"/>
              </a:rPr>
              <a:t>Presenter notes: Discuss the perceived EI of the team prior to completing individual assessment of Emotional Intelligence.</a:t>
            </a:r>
            <a:endParaRPr lang="en-US"/>
          </a:p>
        </p:txBody>
      </p:sp>
      <p:sp>
        <p:nvSpPr>
          <p:cNvPr id="4" name="Slide Number Placeholder 3"/>
          <p:cNvSpPr>
            <a:spLocks noGrp="1"/>
          </p:cNvSpPr>
          <p:nvPr>
            <p:ph type="sldNum" sz="quarter" idx="5"/>
          </p:nvPr>
        </p:nvSpPr>
        <p:spPr/>
        <p:txBody>
          <a:bodyPr/>
          <a:lstStyle/>
          <a:p>
            <a:fld id="{B31FD384-D7BA-4C21-9991-735B5AC3640D}" type="slidenum">
              <a:rPr lang="en-US" smtClean="0"/>
              <a:t>8</a:t>
            </a:fld>
            <a:endParaRPr lang="en-US"/>
          </a:p>
        </p:txBody>
      </p:sp>
    </p:spTree>
    <p:extLst>
      <p:ext uri="{BB962C8B-B14F-4D97-AF65-F5344CB8AC3E}">
        <p14:creationId xmlns:p14="http://schemas.microsoft.com/office/powerpoint/2010/main" val="1577713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a:solidFill>
                  <a:srgbClr val="000000"/>
                </a:solidFill>
                <a:effectLst/>
                <a:latin typeface="Calibri" panose="020F0502020204030204" pitchFamily="34" charset="0"/>
              </a:rPr>
              <a:t>You can begin by completing a survey that provides a measure of emotional intelligence called the "Assessing Emotions Scale", then complete the self-reflection.</a:t>
            </a:r>
          </a:p>
          <a:p>
            <a:endParaRPr lang="en-US" sz="1800" b="0" i="0">
              <a:solidFill>
                <a:srgbClr val="000000"/>
              </a:solidFill>
              <a:effectLst/>
              <a:latin typeface="Calibri" panose="020F0502020204030204" pitchFamily="34" charset="0"/>
            </a:endParaRPr>
          </a:p>
          <a:p>
            <a:r>
              <a:rPr lang="en-US" sz="1800" b="0" i="0">
                <a:solidFill>
                  <a:srgbClr val="000000"/>
                </a:solidFill>
                <a:effectLst/>
                <a:latin typeface="Calibri" panose="020F0502020204030204" pitchFamily="34" charset="0"/>
              </a:rPr>
              <a:t>Self assessment link: https://edtech.med.ucf.edu/files/HRSA/EI-Self-Assessment/story.html  </a:t>
            </a:r>
            <a:endParaRPr lang="en-US"/>
          </a:p>
        </p:txBody>
      </p:sp>
      <p:sp>
        <p:nvSpPr>
          <p:cNvPr id="4" name="Slide Number Placeholder 3"/>
          <p:cNvSpPr>
            <a:spLocks noGrp="1"/>
          </p:cNvSpPr>
          <p:nvPr>
            <p:ph type="sldNum" sz="quarter" idx="5"/>
          </p:nvPr>
        </p:nvSpPr>
        <p:spPr/>
        <p:txBody>
          <a:bodyPr/>
          <a:lstStyle/>
          <a:p>
            <a:fld id="{B31FD384-D7BA-4C21-9991-735B5AC3640D}" type="slidenum">
              <a:rPr lang="en-US" smtClean="0"/>
              <a:t>9</a:t>
            </a:fld>
            <a:endParaRPr lang="en-US"/>
          </a:p>
        </p:txBody>
      </p:sp>
    </p:spTree>
    <p:extLst>
      <p:ext uri="{BB962C8B-B14F-4D97-AF65-F5344CB8AC3E}">
        <p14:creationId xmlns:p14="http://schemas.microsoft.com/office/powerpoint/2010/main" val="2310517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r>
              <a:rPr lang="en-US" sz="2800" b="0" i="0" u="none" strike="noStrike">
                <a:solidFill>
                  <a:srgbClr val="000000"/>
                </a:solidFill>
                <a:effectLst/>
                <a:latin typeface="Calibri" panose="020F0502020204030204" pitchFamily="34" charset="0"/>
              </a:rPr>
              <a:t>Presenter notes: Option 1</a:t>
            </a:r>
            <a:r>
              <a:rPr lang="en-US" sz="2800" b="0" i="0">
                <a:solidFill>
                  <a:srgbClr val="000000"/>
                </a:solidFill>
                <a:effectLst/>
                <a:latin typeface="Calibri" panose="020F0502020204030204" pitchFamily="34" charset="0"/>
              </a:rPr>
              <a:t>​</a:t>
            </a:r>
            <a:endParaRPr lang="en-US" sz="2800" b="0" i="0">
              <a:solidFill>
                <a:srgbClr val="444444"/>
              </a:solidFill>
              <a:effectLst/>
              <a:latin typeface="Calibri" panose="020F0502020204030204" pitchFamily="34" charset="0"/>
            </a:endParaRPr>
          </a:p>
          <a:p>
            <a:pPr algn="l" rtl="0" fontAlgn="base"/>
            <a:r>
              <a:rPr lang="en-US" sz="2800" b="0" i="0">
                <a:solidFill>
                  <a:srgbClr val="000000"/>
                </a:solidFill>
                <a:effectLst/>
                <a:latin typeface="Calibri" panose="020F0502020204030204" pitchFamily="34" charset="0"/>
              </a:rPr>
              <a:t>​</a:t>
            </a:r>
            <a:endParaRPr lang="en-US" sz="2800" b="0" i="0">
              <a:solidFill>
                <a:srgbClr val="444444"/>
              </a:solidFill>
              <a:effectLst/>
              <a:latin typeface="Calibri" panose="020F0502020204030204" pitchFamily="34" charset="0"/>
            </a:endParaRPr>
          </a:p>
          <a:p>
            <a:pPr algn="l" rtl="0" fontAlgn="base"/>
            <a:r>
              <a:rPr lang="en-US" sz="2800" b="0" i="0" u="none" strike="noStrike">
                <a:solidFill>
                  <a:srgbClr val="000000"/>
                </a:solidFill>
                <a:effectLst/>
                <a:latin typeface="Calibri" panose="020F0502020204030204" pitchFamily="34" charset="0"/>
              </a:rPr>
              <a:t>If USING the Team Score feature, display the results of the team score:</a:t>
            </a:r>
            <a:r>
              <a:rPr lang="en-US" sz="2800" b="0" i="0">
                <a:solidFill>
                  <a:srgbClr val="000000"/>
                </a:solidFill>
                <a:effectLst/>
                <a:latin typeface="Calibri" panose="020F0502020204030204" pitchFamily="34" charset="0"/>
              </a:rPr>
              <a:t>​</a:t>
            </a:r>
            <a:endParaRPr lang="en-US" sz="2800" b="0" i="0">
              <a:solidFill>
                <a:srgbClr val="444444"/>
              </a:solidFill>
              <a:effectLst/>
              <a:latin typeface="Calibri" panose="020F0502020204030204" pitchFamily="34" charset="0"/>
            </a:endParaRPr>
          </a:p>
          <a:p>
            <a:pPr algn="l" rtl="0" fontAlgn="base">
              <a:buFont typeface="Arial" panose="020B0604020202020204" pitchFamily="34" charset="0"/>
              <a:buChar char="•"/>
            </a:pPr>
            <a:r>
              <a:rPr lang="en-US" sz="1800" b="0" i="0" u="none" strike="noStrike">
                <a:solidFill>
                  <a:srgbClr val="000000"/>
                </a:solidFill>
                <a:effectLst/>
                <a:latin typeface="Calibri" panose="020F0502020204030204" pitchFamily="34" charset="0"/>
              </a:rPr>
              <a:t>Highlight how the participant’s perceptions of the level of overall EI score discussed earlier in the session compares to the overall EI as depicted in the scores.</a:t>
            </a:r>
            <a:r>
              <a:rPr lang="en-US" sz="1800" b="0" i="0">
                <a:solidFill>
                  <a:srgbClr val="000000"/>
                </a:solidFill>
                <a:effectLst/>
                <a:latin typeface="Calibri" panose="020F0502020204030204" pitchFamily="34" charset="0"/>
              </a:rPr>
              <a:t>​</a:t>
            </a:r>
            <a:endParaRPr lang="en-US" sz="1800" b="0" i="0">
              <a:solidFill>
                <a:srgbClr val="444444"/>
              </a:solidFill>
              <a:effectLst/>
              <a:latin typeface="Arial" panose="020B0604020202020204" pitchFamily="34" charset="0"/>
            </a:endParaRPr>
          </a:p>
          <a:p>
            <a:pPr algn="l" rtl="0" fontAlgn="base">
              <a:buFont typeface="Arial" panose="020B0604020202020204" pitchFamily="34" charset="0"/>
              <a:buChar char="•"/>
            </a:pPr>
            <a:r>
              <a:rPr lang="en-US" sz="1800" b="0" i="0" u="none" strike="noStrike">
                <a:solidFill>
                  <a:srgbClr val="000000"/>
                </a:solidFill>
                <a:effectLst/>
                <a:latin typeface="Calibri" panose="020F0502020204030204" pitchFamily="34" charset="0"/>
              </a:rPr>
              <a:t>Are they close?</a:t>
            </a:r>
            <a:r>
              <a:rPr lang="en-US" sz="1800" b="0" i="0">
                <a:solidFill>
                  <a:srgbClr val="000000"/>
                </a:solidFill>
                <a:effectLst/>
                <a:latin typeface="Calibri" panose="020F0502020204030204" pitchFamily="34" charset="0"/>
              </a:rPr>
              <a:t>​</a:t>
            </a:r>
            <a:endParaRPr lang="en-US" sz="1800" b="0" i="0">
              <a:solidFill>
                <a:srgbClr val="444444"/>
              </a:solidFill>
              <a:effectLst/>
              <a:latin typeface="Arial" panose="020B0604020202020204" pitchFamily="34" charset="0"/>
            </a:endParaRPr>
          </a:p>
          <a:p>
            <a:pPr algn="l" rtl="0" fontAlgn="base">
              <a:buFont typeface="Arial" panose="020B0604020202020204" pitchFamily="34" charset="0"/>
              <a:buChar char="•"/>
            </a:pPr>
            <a:r>
              <a:rPr lang="en-US" sz="1800" b="0" i="0" u="none" strike="noStrike">
                <a:solidFill>
                  <a:srgbClr val="000000"/>
                </a:solidFill>
                <a:effectLst/>
                <a:latin typeface="Calibri" panose="020F0502020204030204" pitchFamily="34" charset="0"/>
              </a:rPr>
              <a:t>If there are differences – which is higher? Why might that be? What are the implications for the team? Department? Unit? As a result of the gap?</a:t>
            </a:r>
            <a:r>
              <a:rPr lang="en-US" sz="1800" b="0" i="0">
                <a:solidFill>
                  <a:srgbClr val="000000"/>
                </a:solidFill>
                <a:effectLst/>
                <a:latin typeface="Calibri" panose="020F0502020204030204" pitchFamily="34" charset="0"/>
              </a:rPr>
              <a:t>​</a:t>
            </a:r>
            <a:endParaRPr lang="en-US" sz="1800" b="0" i="0">
              <a:solidFill>
                <a:srgbClr val="444444"/>
              </a:solidFill>
              <a:effectLst/>
              <a:latin typeface="Arial" panose="020B0604020202020204" pitchFamily="34" charset="0"/>
            </a:endParaRPr>
          </a:p>
          <a:p>
            <a:pPr algn="l" rtl="0" fontAlgn="base">
              <a:buFont typeface="Arial" panose="020B0604020202020204" pitchFamily="34" charset="0"/>
              <a:buChar char="•"/>
            </a:pPr>
            <a:r>
              <a:rPr lang="en-US" sz="1800" b="0" i="0" u="none" strike="noStrike">
                <a:solidFill>
                  <a:srgbClr val="000000"/>
                </a:solidFill>
                <a:effectLst/>
                <a:latin typeface="Calibri" panose="020F0502020204030204" pitchFamily="34" charset="0"/>
              </a:rPr>
              <a:t>Which factor does the team, unit, department score highest? Lowest? What implications does this have for the team? How might more skill development in the factors the team scored lower in impact team functioning? The workplace? </a:t>
            </a:r>
            <a:r>
              <a:rPr lang="en-US" sz="1800" b="0" i="0">
                <a:solidFill>
                  <a:srgbClr val="000000"/>
                </a:solidFill>
                <a:effectLst/>
                <a:latin typeface="Calibri" panose="020F0502020204030204" pitchFamily="34" charset="0"/>
              </a:rPr>
              <a:t>​</a:t>
            </a:r>
            <a:endParaRPr lang="en-US" sz="1800" b="0" i="0">
              <a:solidFill>
                <a:srgbClr val="444444"/>
              </a:solidFill>
              <a:effectLst/>
              <a:latin typeface="Arial" panose="020B0604020202020204" pitchFamily="34" charset="0"/>
            </a:endParaRPr>
          </a:p>
          <a:p>
            <a:pPr algn="l" rtl="0" fontAlgn="base">
              <a:buFont typeface="Arial" panose="020B0604020202020204" pitchFamily="34" charset="0"/>
              <a:buChar char="•"/>
            </a:pPr>
            <a:r>
              <a:rPr lang="en-US" sz="1800" b="0" i="0" u="none" strike="noStrike">
                <a:solidFill>
                  <a:srgbClr val="000000"/>
                </a:solidFill>
                <a:effectLst/>
                <a:latin typeface="Calibri" panose="020F0502020204030204" pitchFamily="34" charset="0"/>
              </a:rPr>
              <a:t>If NOT USING the Team Score feature, discuss the following questions.</a:t>
            </a:r>
            <a:r>
              <a:rPr lang="en-US" sz="1800" b="0" i="0">
                <a:solidFill>
                  <a:srgbClr val="000000"/>
                </a:solidFill>
                <a:effectLst/>
                <a:latin typeface="Calibri" panose="020F0502020204030204" pitchFamily="34" charset="0"/>
              </a:rPr>
              <a:t>​</a:t>
            </a:r>
            <a:endParaRPr lang="en-US" sz="1800" b="0" i="0">
              <a:solidFill>
                <a:srgbClr val="444444"/>
              </a:solidFill>
              <a:effectLst/>
              <a:latin typeface="Arial" panose="020B0604020202020204" pitchFamily="34" charset="0"/>
            </a:endParaRPr>
          </a:p>
          <a:p>
            <a:pPr algn="l" rtl="0" fontAlgn="base">
              <a:buFont typeface="Arial" panose="020B0604020202020204" pitchFamily="34" charset="0"/>
              <a:buChar char="•"/>
            </a:pPr>
            <a:r>
              <a:rPr lang="en-US" sz="1800" b="0" i="0" u="none" strike="noStrike">
                <a:solidFill>
                  <a:srgbClr val="000000"/>
                </a:solidFill>
                <a:effectLst/>
                <a:latin typeface="Calibri" panose="020F0502020204030204" pitchFamily="34" charset="0"/>
              </a:rPr>
              <a:t>Consider the following if you had to provide an EI score to the organization, clinic or team.</a:t>
            </a:r>
            <a:r>
              <a:rPr lang="en-US" sz="1800" b="0" i="0">
                <a:solidFill>
                  <a:srgbClr val="000000"/>
                </a:solidFill>
                <a:effectLst/>
                <a:latin typeface="Calibri" panose="020F0502020204030204" pitchFamily="34" charset="0"/>
              </a:rPr>
              <a:t>​</a:t>
            </a:r>
            <a:endParaRPr lang="en-US" sz="1800" b="0" i="0">
              <a:solidFill>
                <a:srgbClr val="444444"/>
              </a:solidFill>
              <a:effectLst/>
              <a:latin typeface="Arial" panose="020B0604020202020204" pitchFamily="34" charset="0"/>
            </a:endParaRPr>
          </a:p>
          <a:p>
            <a:pPr algn="l" rtl="0" fontAlgn="base">
              <a:buFont typeface="Arial" panose="020B0604020202020204" pitchFamily="34" charset="0"/>
              <a:buChar char="•"/>
            </a:pPr>
            <a:r>
              <a:rPr lang="en-US" sz="1800" b="0" i="0" u="none" strike="noStrike">
                <a:solidFill>
                  <a:srgbClr val="000000"/>
                </a:solidFill>
                <a:effectLst/>
                <a:latin typeface="Calibri" panose="020F0502020204030204" pitchFamily="34" charset="0"/>
              </a:rPr>
              <a:t>After reading more about the factors, what EI factors do you think our culture promotes? Did it change?</a:t>
            </a:r>
            <a:r>
              <a:rPr lang="en-US" sz="1800" b="0" i="0">
                <a:solidFill>
                  <a:srgbClr val="000000"/>
                </a:solidFill>
                <a:effectLst/>
                <a:latin typeface="Calibri" panose="020F0502020204030204" pitchFamily="34" charset="0"/>
              </a:rPr>
              <a:t>​</a:t>
            </a:r>
            <a:endParaRPr lang="en-US" sz="1800" b="0" i="0">
              <a:solidFill>
                <a:srgbClr val="444444"/>
              </a:solidFill>
              <a:effectLst/>
              <a:latin typeface="Arial" panose="020B0604020202020204" pitchFamily="34" charset="0"/>
            </a:endParaRPr>
          </a:p>
          <a:p>
            <a:pPr algn="l" rtl="0" fontAlgn="base">
              <a:buFont typeface="Arial" panose="020B0604020202020204" pitchFamily="34" charset="0"/>
              <a:buChar char="•"/>
            </a:pPr>
            <a:r>
              <a:rPr lang="en-US" sz="1800" b="0" i="0" u="none" strike="noStrike">
                <a:solidFill>
                  <a:srgbClr val="000000"/>
                </a:solidFill>
                <a:effectLst/>
                <a:latin typeface="Calibri" panose="020F0502020204030204" pitchFamily="34" charset="0"/>
              </a:rPr>
              <a:t>What EI factors would you like to see promoted on our team?</a:t>
            </a:r>
            <a:r>
              <a:rPr lang="en-US" sz="1800" b="0" i="0">
                <a:solidFill>
                  <a:srgbClr val="000000"/>
                </a:solidFill>
                <a:effectLst/>
                <a:latin typeface="Calibri" panose="020F0502020204030204" pitchFamily="34" charset="0"/>
              </a:rPr>
              <a:t>​</a:t>
            </a:r>
            <a:endParaRPr lang="en-US" sz="1800" b="0" i="0">
              <a:solidFill>
                <a:srgbClr val="444444"/>
              </a:solidFill>
              <a:effectLst/>
              <a:latin typeface="Arial" panose="020B0604020202020204" pitchFamily="34" charset="0"/>
            </a:endParaRPr>
          </a:p>
          <a:p>
            <a:pPr algn="l" rtl="0" fontAlgn="base">
              <a:buFont typeface="Arial" panose="020B0604020202020204" pitchFamily="34" charset="0"/>
              <a:buChar char="•"/>
            </a:pPr>
            <a:r>
              <a:rPr lang="en-US" sz="1800" b="0" i="0" u="none" strike="noStrike">
                <a:solidFill>
                  <a:srgbClr val="000000"/>
                </a:solidFill>
                <a:effectLst/>
                <a:latin typeface="Calibri" panose="020F0502020204030204" pitchFamily="34" charset="0"/>
              </a:rPr>
              <a:t>What are some ways our team could promote EI in the area(s) identified in the second question?</a:t>
            </a:r>
            <a:r>
              <a:rPr lang="en-US" sz="1800" b="0" i="0">
                <a:solidFill>
                  <a:srgbClr val="000000"/>
                </a:solidFill>
                <a:effectLst/>
                <a:latin typeface="Calibri" panose="020F0502020204030204" pitchFamily="34" charset="0"/>
              </a:rPr>
              <a:t>​</a:t>
            </a:r>
            <a:endParaRPr lang="en-US" sz="1800" b="0" i="0">
              <a:solidFill>
                <a:srgbClr val="444444"/>
              </a:solidFill>
              <a:effectLst/>
              <a:latin typeface="Arial" panose="020B0604020202020204" pitchFamily="34" charset="0"/>
            </a:endParaRPr>
          </a:p>
        </p:txBody>
      </p:sp>
      <p:sp>
        <p:nvSpPr>
          <p:cNvPr id="4" name="Slide Number Placeholder 3"/>
          <p:cNvSpPr>
            <a:spLocks noGrp="1"/>
          </p:cNvSpPr>
          <p:nvPr>
            <p:ph type="sldNum" sz="quarter" idx="5"/>
          </p:nvPr>
        </p:nvSpPr>
        <p:spPr/>
        <p:txBody>
          <a:bodyPr/>
          <a:lstStyle/>
          <a:p>
            <a:fld id="{B31FD384-D7BA-4C21-9991-735B5AC3640D}" type="slidenum">
              <a:rPr lang="en-US" smtClean="0"/>
              <a:t>10</a:t>
            </a:fld>
            <a:endParaRPr lang="en-US"/>
          </a:p>
        </p:txBody>
      </p:sp>
    </p:spTree>
    <p:extLst>
      <p:ext uri="{BB962C8B-B14F-4D97-AF65-F5344CB8AC3E}">
        <p14:creationId xmlns:p14="http://schemas.microsoft.com/office/powerpoint/2010/main" val="36268733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697BE6-5E51-C8E7-4351-6991EFE7A37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F561CB3-F5C5-9E93-BA89-40FC10E6B5F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C232DB3-F921-C92F-3EAA-69B3DDF3D5A1}"/>
              </a:ext>
            </a:extLst>
          </p:cNvPr>
          <p:cNvSpPr>
            <a:spLocks noGrp="1"/>
          </p:cNvSpPr>
          <p:nvPr>
            <p:ph type="dt" sz="half" idx="10"/>
          </p:nvPr>
        </p:nvSpPr>
        <p:spPr/>
        <p:txBody>
          <a:bodyPr/>
          <a:lstStyle/>
          <a:p>
            <a:fld id="{5D38260C-63F1-4843-A8B9-D1B08C620417}" type="datetimeFigureOut">
              <a:rPr lang="en-US" smtClean="0"/>
              <a:t>1/2/24</a:t>
            </a:fld>
            <a:endParaRPr lang="en-US"/>
          </a:p>
        </p:txBody>
      </p:sp>
      <p:sp>
        <p:nvSpPr>
          <p:cNvPr id="5" name="Footer Placeholder 4">
            <a:extLst>
              <a:ext uri="{FF2B5EF4-FFF2-40B4-BE49-F238E27FC236}">
                <a16:creationId xmlns:a16="http://schemas.microsoft.com/office/drawing/2014/main" id="{BC6E2C68-48BA-61AB-C681-DD1AC010975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C5CAD62-48E4-94AD-6992-651771E1535C}"/>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2684518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CF3091-DF5A-41A1-3287-9F12FF8BF99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19E0127-395B-986A-ADEB-EACC0E3B14C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2960A5C-3622-4D47-0FC9-36334C842A94}"/>
              </a:ext>
            </a:extLst>
          </p:cNvPr>
          <p:cNvSpPr>
            <a:spLocks noGrp="1"/>
          </p:cNvSpPr>
          <p:nvPr>
            <p:ph type="dt" sz="half" idx="10"/>
          </p:nvPr>
        </p:nvSpPr>
        <p:spPr/>
        <p:txBody>
          <a:bodyPr/>
          <a:lstStyle/>
          <a:p>
            <a:fld id="{5D38260C-63F1-4843-A8B9-D1B08C620417}" type="datetimeFigureOut">
              <a:rPr lang="en-US" smtClean="0"/>
              <a:t>1/2/24</a:t>
            </a:fld>
            <a:endParaRPr lang="en-US"/>
          </a:p>
        </p:txBody>
      </p:sp>
      <p:sp>
        <p:nvSpPr>
          <p:cNvPr id="5" name="Footer Placeholder 4">
            <a:extLst>
              <a:ext uri="{FF2B5EF4-FFF2-40B4-BE49-F238E27FC236}">
                <a16:creationId xmlns:a16="http://schemas.microsoft.com/office/drawing/2014/main" id="{D3A9FED7-5E22-715F-9DDE-E99C809AB99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912E41-11EF-B107-46BD-9DD576EA176F}"/>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19585482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0E5D5A2-37FA-3BD2-2967-A8E82BD07D7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DB3A8BB-EDD8-4E95-FB17-F0412C3ABEE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9CEA2B8-F9BD-1B21-5525-D4E78BC99486}"/>
              </a:ext>
            </a:extLst>
          </p:cNvPr>
          <p:cNvSpPr>
            <a:spLocks noGrp="1"/>
          </p:cNvSpPr>
          <p:nvPr>
            <p:ph type="dt" sz="half" idx="10"/>
          </p:nvPr>
        </p:nvSpPr>
        <p:spPr/>
        <p:txBody>
          <a:bodyPr/>
          <a:lstStyle/>
          <a:p>
            <a:fld id="{5D38260C-63F1-4843-A8B9-D1B08C620417}" type="datetimeFigureOut">
              <a:rPr lang="en-US" smtClean="0"/>
              <a:t>1/2/24</a:t>
            </a:fld>
            <a:endParaRPr lang="en-US"/>
          </a:p>
        </p:txBody>
      </p:sp>
      <p:sp>
        <p:nvSpPr>
          <p:cNvPr id="5" name="Footer Placeholder 4">
            <a:extLst>
              <a:ext uri="{FF2B5EF4-FFF2-40B4-BE49-F238E27FC236}">
                <a16:creationId xmlns:a16="http://schemas.microsoft.com/office/drawing/2014/main" id="{EE94DD53-AFB9-6FBC-E7C0-AF9EE8B02B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33F0B92-D391-2949-BF84-85F55853EFF7}"/>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31454638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2E1D4A-F785-3DEF-35E0-AA1E3875666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95AEB13-8A82-3CD3-0C7A-592F0B61130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8BF31E2-6DDA-A3C9-DC31-3F2DB9E9E45E}"/>
              </a:ext>
            </a:extLst>
          </p:cNvPr>
          <p:cNvSpPr>
            <a:spLocks noGrp="1"/>
          </p:cNvSpPr>
          <p:nvPr>
            <p:ph type="dt" sz="half" idx="10"/>
          </p:nvPr>
        </p:nvSpPr>
        <p:spPr/>
        <p:txBody>
          <a:bodyPr/>
          <a:lstStyle/>
          <a:p>
            <a:fld id="{5D38260C-63F1-4843-A8B9-D1B08C620417}" type="datetimeFigureOut">
              <a:rPr lang="en-US" smtClean="0"/>
              <a:t>1/2/24</a:t>
            </a:fld>
            <a:endParaRPr lang="en-US"/>
          </a:p>
        </p:txBody>
      </p:sp>
      <p:sp>
        <p:nvSpPr>
          <p:cNvPr id="5" name="Footer Placeholder 4">
            <a:extLst>
              <a:ext uri="{FF2B5EF4-FFF2-40B4-BE49-F238E27FC236}">
                <a16:creationId xmlns:a16="http://schemas.microsoft.com/office/drawing/2014/main" id="{2620D1C8-B2A3-1410-089A-303B5E1CA3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63D39C5-CFB2-689E-C176-BBA7925E60D4}"/>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34404878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E1D14D-57A3-A7E7-D1CA-B775226EFF4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107E202-3ACB-E774-4DDD-19739D602EC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ECADCE3-43FA-DD59-A61C-CD31D4A6304A}"/>
              </a:ext>
            </a:extLst>
          </p:cNvPr>
          <p:cNvSpPr>
            <a:spLocks noGrp="1"/>
          </p:cNvSpPr>
          <p:nvPr>
            <p:ph type="dt" sz="half" idx="10"/>
          </p:nvPr>
        </p:nvSpPr>
        <p:spPr/>
        <p:txBody>
          <a:bodyPr/>
          <a:lstStyle/>
          <a:p>
            <a:fld id="{5D38260C-63F1-4843-A8B9-D1B08C620417}" type="datetimeFigureOut">
              <a:rPr lang="en-US" smtClean="0"/>
              <a:t>1/2/24</a:t>
            </a:fld>
            <a:endParaRPr lang="en-US"/>
          </a:p>
        </p:txBody>
      </p:sp>
      <p:sp>
        <p:nvSpPr>
          <p:cNvPr id="5" name="Footer Placeholder 4">
            <a:extLst>
              <a:ext uri="{FF2B5EF4-FFF2-40B4-BE49-F238E27FC236}">
                <a16:creationId xmlns:a16="http://schemas.microsoft.com/office/drawing/2014/main" id="{A5E97C4B-22CE-3B1F-D03E-8A377776BBC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FBB1506-9500-A4A2-962D-44C3764B21B7}"/>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34810752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56D5F0-83F3-A5F3-712B-238C5EEA417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4566EC3-2137-EE5A-5F98-E26465B5F37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D004AA0-1B1B-6839-B826-54787D6DA6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83D1118-09C3-35D4-ABCD-48492529E4DD}"/>
              </a:ext>
            </a:extLst>
          </p:cNvPr>
          <p:cNvSpPr>
            <a:spLocks noGrp="1"/>
          </p:cNvSpPr>
          <p:nvPr>
            <p:ph type="dt" sz="half" idx="10"/>
          </p:nvPr>
        </p:nvSpPr>
        <p:spPr/>
        <p:txBody>
          <a:bodyPr/>
          <a:lstStyle/>
          <a:p>
            <a:fld id="{5D38260C-63F1-4843-A8B9-D1B08C620417}" type="datetimeFigureOut">
              <a:rPr lang="en-US" smtClean="0"/>
              <a:t>1/2/24</a:t>
            </a:fld>
            <a:endParaRPr lang="en-US"/>
          </a:p>
        </p:txBody>
      </p:sp>
      <p:sp>
        <p:nvSpPr>
          <p:cNvPr id="6" name="Footer Placeholder 5">
            <a:extLst>
              <a:ext uri="{FF2B5EF4-FFF2-40B4-BE49-F238E27FC236}">
                <a16:creationId xmlns:a16="http://schemas.microsoft.com/office/drawing/2014/main" id="{BE1A6B31-BDB2-F50B-5CF8-E731058C16C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739A286-D359-99AE-D213-048C95654427}"/>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996563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56C242-85C8-F3AD-3E8A-74FA4275221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EA02DFF-6ED8-2EEE-AF18-A70526B5784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807E553-0ED9-DCF6-0AC5-2667EDFE74B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91308A7-4106-DA07-3395-7BAC70C330B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71E6AD3-37FA-C590-3370-CE18F6DF48A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4A82B4D-349A-46D8-6156-A334F41E7FB7}"/>
              </a:ext>
            </a:extLst>
          </p:cNvPr>
          <p:cNvSpPr>
            <a:spLocks noGrp="1"/>
          </p:cNvSpPr>
          <p:nvPr>
            <p:ph type="dt" sz="half" idx="10"/>
          </p:nvPr>
        </p:nvSpPr>
        <p:spPr/>
        <p:txBody>
          <a:bodyPr/>
          <a:lstStyle/>
          <a:p>
            <a:fld id="{5D38260C-63F1-4843-A8B9-D1B08C620417}" type="datetimeFigureOut">
              <a:rPr lang="en-US" smtClean="0"/>
              <a:t>1/2/24</a:t>
            </a:fld>
            <a:endParaRPr lang="en-US"/>
          </a:p>
        </p:txBody>
      </p:sp>
      <p:sp>
        <p:nvSpPr>
          <p:cNvPr id="8" name="Footer Placeholder 7">
            <a:extLst>
              <a:ext uri="{FF2B5EF4-FFF2-40B4-BE49-F238E27FC236}">
                <a16:creationId xmlns:a16="http://schemas.microsoft.com/office/drawing/2014/main" id="{6384B76C-D78B-F131-FB32-3D7C9C2C980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523436A-2799-A1C6-E8E2-CD78DAD58E63}"/>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9195371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98F0D2-7AD7-076C-E555-3E4FC92B3D5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A5D051E-219A-E7A7-F72A-7579C7D6D8C7}"/>
              </a:ext>
            </a:extLst>
          </p:cNvPr>
          <p:cNvSpPr>
            <a:spLocks noGrp="1"/>
          </p:cNvSpPr>
          <p:nvPr>
            <p:ph type="dt" sz="half" idx="10"/>
          </p:nvPr>
        </p:nvSpPr>
        <p:spPr/>
        <p:txBody>
          <a:bodyPr/>
          <a:lstStyle/>
          <a:p>
            <a:fld id="{5D38260C-63F1-4843-A8B9-D1B08C620417}" type="datetimeFigureOut">
              <a:rPr lang="en-US" smtClean="0"/>
              <a:t>1/2/24</a:t>
            </a:fld>
            <a:endParaRPr lang="en-US"/>
          </a:p>
        </p:txBody>
      </p:sp>
      <p:sp>
        <p:nvSpPr>
          <p:cNvPr id="4" name="Footer Placeholder 3">
            <a:extLst>
              <a:ext uri="{FF2B5EF4-FFF2-40B4-BE49-F238E27FC236}">
                <a16:creationId xmlns:a16="http://schemas.microsoft.com/office/drawing/2014/main" id="{BC098E9B-5806-7FDA-1BAF-902C764D455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8E8BB94-3851-CF27-D490-730114E02118}"/>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36092411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9BA97CF-A3F1-5D31-2E32-CDEF4C33590D}"/>
              </a:ext>
            </a:extLst>
          </p:cNvPr>
          <p:cNvSpPr>
            <a:spLocks noGrp="1"/>
          </p:cNvSpPr>
          <p:nvPr>
            <p:ph type="dt" sz="half" idx="10"/>
          </p:nvPr>
        </p:nvSpPr>
        <p:spPr/>
        <p:txBody>
          <a:bodyPr/>
          <a:lstStyle/>
          <a:p>
            <a:fld id="{5D38260C-63F1-4843-A8B9-D1B08C620417}" type="datetimeFigureOut">
              <a:rPr lang="en-US" smtClean="0"/>
              <a:t>1/2/24</a:t>
            </a:fld>
            <a:endParaRPr lang="en-US"/>
          </a:p>
        </p:txBody>
      </p:sp>
      <p:sp>
        <p:nvSpPr>
          <p:cNvPr id="3" name="Footer Placeholder 2">
            <a:extLst>
              <a:ext uri="{FF2B5EF4-FFF2-40B4-BE49-F238E27FC236}">
                <a16:creationId xmlns:a16="http://schemas.microsoft.com/office/drawing/2014/main" id="{9BDDFCF9-1C60-93EC-F16C-9B45D52633E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68394AA-995D-1D41-010F-292521D50164}"/>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2989156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34AD27-289F-353A-6A49-F2E191A6F09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19DCFF1-B8A8-86AD-7C44-7032EC9CF3D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488CA31-4FB2-4949-347F-8A4D4862DA3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DA93D3F-C350-0BFC-88EA-EB9626DCB6E3}"/>
              </a:ext>
            </a:extLst>
          </p:cNvPr>
          <p:cNvSpPr>
            <a:spLocks noGrp="1"/>
          </p:cNvSpPr>
          <p:nvPr>
            <p:ph type="dt" sz="half" idx="10"/>
          </p:nvPr>
        </p:nvSpPr>
        <p:spPr/>
        <p:txBody>
          <a:bodyPr/>
          <a:lstStyle/>
          <a:p>
            <a:fld id="{5D38260C-63F1-4843-A8B9-D1B08C620417}" type="datetimeFigureOut">
              <a:rPr lang="en-US" smtClean="0"/>
              <a:t>1/2/24</a:t>
            </a:fld>
            <a:endParaRPr lang="en-US"/>
          </a:p>
        </p:txBody>
      </p:sp>
      <p:sp>
        <p:nvSpPr>
          <p:cNvPr id="6" name="Footer Placeholder 5">
            <a:extLst>
              <a:ext uri="{FF2B5EF4-FFF2-40B4-BE49-F238E27FC236}">
                <a16:creationId xmlns:a16="http://schemas.microsoft.com/office/drawing/2014/main" id="{2BD60E0C-FC4C-B07C-C827-0D653A7D6D3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E31F587-1C03-47A8-B793-71567280A3B9}"/>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38153405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18E72F-4854-F477-1F84-6173B812C83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93BB17B-CC4B-3DC8-90F3-91EA191F705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E9529C7-1BF1-909D-D913-62E872D4444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0590A63-2B5B-E6BF-A08A-7DC4D954B76E}"/>
              </a:ext>
            </a:extLst>
          </p:cNvPr>
          <p:cNvSpPr>
            <a:spLocks noGrp="1"/>
          </p:cNvSpPr>
          <p:nvPr>
            <p:ph type="dt" sz="half" idx="10"/>
          </p:nvPr>
        </p:nvSpPr>
        <p:spPr/>
        <p:txBody>
          <a:bodyPr/>
          <a:lstStyle/>
          <a:p>
            <a:fld id="{5D38260C-63F1-4843-A8B9-D1B08C620417}" type="datetimeFigureOut">
              <a:rPr lang="en-US" smtClean="0"/>
              <a:t>1/2/24</a:t>
            </a:fld>
            <a:endParaRPr lang="en-US"/>
          </a:p>
        </p:txBody>
      </p:sp>
      <p:sp>
        <p:nvSpPr>
          <p:cNvPr id="6" name="Footer Placeholder 5">
            <a:extLst>
              <a:ext uri="{FF2B5EF4-FFF2-40B4-BE49-F238E27FC236}">
                <a16:creationId xmlns:a16="http://schemas.microsoft.com/office/drawing/2014/main" id="{6A1CC7FD-70AF-400B-3567-6FB0477E613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8C4D277-4BA8-B7DE-2483-B1B42FC2C245}"/>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7764641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1370B7A-8732-63E2-316B-6BDE42F15B6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73C255C-9FBA-F261-9551-777CD7E9E97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9C33DE9-6399-E185-91BF-3C13853FE83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38260C-63F1-4843-A8B9-D1B08C620417}" type="datetimeFigureOut">
              <a:rPr lang="en-US" smtClean="0"/>
              <a:t>1/2/24</a:t>
            </a:fld>
            <a:endParaRPr lang="en-US"/>
          </a:p>
        </p:txBody>
      </p:sp>
      <p:sp>
        <p:nvSpPr>
          <p:cNvPr id="5" name="Footer Placeholder 4">
            <a:extLst>
              <a:ext uri="{FF2B5EF4-FFF2-40B4-BE49-F238E27FC236}">
                <a16:creationId xmlns:a16="http://schemas.microsoft.com/office/drawing/2014/main" id="{9F391BE6-A792-80DA-DB3E-7145DB5069D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F21B257-D032-7E1D-EB3B-4408B8B48E1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0B8370-100B-4046-8964-B29BFB1A06CF}" type="slidenum">
              <a:rPr lang="en-US" smtClean="0"/>
              <a:t>‹#›</a:t>
            </a:fld>
            <a:endParaRPr lang="en-US"/>
          </a:p>
        </p:txBody>
      </p:sp>
    </p:spTree>
    <p:extLst>
      <p:ext uri="{BB962C8B-B14F-4D97-AF65-F5344CB8AC3E}">
        <p14:creationId xmlns:p14="http://schemas.microsoft.com/office/powerpoint/2010/main" val="38767344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png"/><Relationship Id="rId4" Type="http://schemas.microsoft.com/office/2007/relationships/hdphoto" Target="../media/hdphoto1.wdp"/></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5.xml"/><Relationship Id="rId4" Type="http://schemas.openxmlformats.org/officeDocument/2006/relationships/image" Target="../media/image10.png"/></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0.xml"/><Relationship Id="rId1" Type="http://schemas.openxmlformats.org/officeDocument/2006/relationships/slideLayout" Target="../slideLayouts/slideLayout6.xml"/><Relationship Id="rId4" Type="http://schemas.openxmlformats.org/officeDocument/2006/relationships/image" Target="../media/image13.png"/></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4.emf"/></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4.xml"/><Relationship Id="rId4" Type="http://schemas.openxmlformats.org/officeDocument/2006/relationships/hyperlink" Target="http://www.renewunow.org/"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6.emf"/></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8.png"/><Relationship Id="rId4" Type="http://schemas.microsoft.com/office/2007/relationships/hdphoto" Target="../media/hdphoto1.wdp"/></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6.xml"/><Relationship Id="rId4" Type="http://schemas.openxmlformats.org/officeDocument/2006/relationships/image" Target="../media/image10.png"/></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5.xml"/><Relationship Id="rId4" Type="http://schemas.openxmlformats.org/officeDocument/2006/relationships/image" Target="../media/image10.png"/></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5.xml"/><Relationship Id="rId4" Type="http://schemas.openxmlformats.org/officeDocument/2006/relationships/image" Target="../media/image12.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93C1DC61-810D-3D0A-583C-3EF17A9FAAAC}"/>
              </a:ext>
            </a:extLst>
          </p:cNvPr>
          <p:cNvPicPr>
            <a:picLocks noChangeAspect="1"/>
          </p:cNvPicPr>
          <p:nvPr/>
        </p:nvPicPr>
        <p:blipFill>
          <a:blip r:embed="rId3">
            <a:extLst>
              <a:ext uri="{BEBA8EAE-BF5A-486C-A8C5-ECC9F3942E4B}">
                <a14:imgProps xmlns:a14="http://schemas.microsoft.com/office/drawing/2010/main">
                  <a14:imgLayer r:embed="rId4">
                    <a14:imgEffect>
                      <a14:artisticPhotocopy trans="10000"/>
                    </a14:imgEffect>
                  </a14:imgLayer>
                </a14:imgProps>
              </a:ext>
              <a:ext uri="{28A0092B-C50C-407E-A947-70E740481C1C}">
                <a14:useLocalDpi xmlns:a14="http://schemas.microsoft.com/office/drawing/2010/main" val="0"/>
              </a:ext>
            </a:extLst>
          </a:blip>
          <a:stretch>
            <a:fillRect/>
          </a:stretch>
        </p:blipFill>
        <p:spPr>
          <a:xfrm rot="16200000">
            <a:off x="6567805" y="110522"/>
            <a:ext cx="7641466" cy="6636954"/>
          </a:xfrm>
          <a:prstGeom prst="rect">
            <a:avLst/>
          </a:prstGeom>
        </p:spPr>
      </p:pic>
      <p:sp>
        <p:nvSpPr>
          <p:cNvPr id="2" name="Title 1">
            <a:extLst>
              <a:ext uri="{FF2B5EF4-FFF2-40B4-BE49-F238E27FC236}">
                <a16:creationId xmlns:a16="http://schemas.microsoft.com/office/drawing/2014/main" id="{97F1F9EE-65E9-82B9-6984-52F7CD3EF5DA}"/>
              </a:ext>
            </a:extLst>
          </p:cNvPr>
          <p:cNvSpPr>
            <a:spLocks noGrp="1"/>
          </p:cNvSpPr>
          <p:nvPr>
            <p:ph type="ctrTitle"/>
          </p:nvPr>
        </p:nvSpPr>
        <p:spPr>
          <a:xfrm>
            <a:off x="2618320" y="2417216"/>
            <a:ext cx="9144000" cy="2232717"/>
          </a:xfrm>
        </p:spPr>
        <p:txBody>
          <a:bodyPr anchor="ctr">
            <a:normAutofit fontScale="90000"/>
          </a:bodyPr>
          <a:lstStyle/>
          <a:p>
            <a:pPr algn="l"/>
            <a:r>
              <a:rPr lang="en-US">
                <a:latin typeface="Gotham Bold" pitchFamily="50" charset="0"/>
              </a:rPr>
              <a:t>Renew My Mind: </a:t>
            </a:r>
            <a:r>
              <a:rPr lang="en-US" b="1" u="none" strike="noStrike">
                <a:solidFill>
                  <a:srgbClr val="000000"/>
                </a:solidFill>
                <a:effectLst/>
                <a:latin typeface="Gotham Bold" pitchFamily="2" charset="0"/>
              </a:rPr>
              <a:t>Building Emotional Intelligence (EI) to Promote Health​</a:t>
            </a:r>
            <a:endParaRPr lang="en-US" b="1">
              <a:latin typeface="Gotham Bold" pitchFamily="2" charset="0"/>
            </a:endParaRPr>
          </a:p>
        </p:txBody>
      </p:sp>
      <p:sp>
        <p:nvSpPr>
          <p:cNvPr id="3" name="Subtitle 2">
            <a:extLst>
              <a:ext uri="{FF2B5EF4-FFF2-40B4-BE49-F238E27FC236}">
                <a16:creationId xmlns:a16="http://schemas.microsoft.com/office/drawing/2014/main" id="{B5B7AAB7-5690-5F2F-7499-8CCC787024B1}"/>
              </a:ext>
            </a:extLst>
          </p:cNvPr>
          <p:cNvSpPr>
            <a:spLocks noGrp="1"/>
          </p:cNvSpPr>
          <p:nvPr>
            <p:ph type="subTitle" idx="1"/>
          </p:nvPr>
        </p:nvSpPr>
        <p:spPr>
          <a:xfrm>
            <a:off x="2618320" y="4654895"/>
            <a:ext cx="9144000" cy="645515"/>
          </a:xfrm>
        </p:spPr>
        <p:txBody>
          <a:bodyPr/>
          <a:lstStyle/>
          <a:p>
            <a:pPr algn="l"/>
            <a:r>
              <a:rPr lang="en-US" err="1">
                <a:latin typeface="Gotham Thin" pitchFamily="50" charset="0"/>
              </a:rPr>
              <a:t>RenewU</a:t>
            </a:r>
            <a:r>
              <a:rPr lang="en-US">
                <a:latin typeface="Gotham Thin" pitchFamily="50" charset="0"/>
              </a:rPr>
              <a:t> Workshop</a:t>
            </a:r>
          </a:p>
        </p:txBody>
      </p:sp>
      <p:pic>
        <p:nvPicPr>
          <p:cNvPr id="4" name="Picture 3">
            <a:extLst>
              <a:ext uri="{FF2B5EF4-FFF2-40B4-BE49-F238E27FC236}">
                <a16:creationId xmlns:a16="http://schemas.microsoft.com/office/drawing/2014/main" id="{AA91D447-0FC4-6E17-5E7A-5BB03F028D0F}"/>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08734" y="2312641"/>
            <a:ext cx="2209586" cy="2232717"/>
          </a:xfrm>
          <a:prstGeom prst="rect">
            <a:avLst/>
          </a:prstGeom>
        </p:spPr>
      </p:pic>
      <p:pic>
        <p:nvPicPr>
          <p:cNvPr id="5" name="Picture 4">
            <a:extLst>
              <a:ext uri="{FF2B5EF4-FFF2-40B4-BE49-F238E27FC236}">
                <a16:creationId xmlns:a16="http://schemas.microsoft.com/office/drawing/2014/main" id="{3E414248-5B6F-4F8E-F66B-6E411457DE7A}"/>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447127" y="79149"/>
            <a:ext cx="3648873" cy="2412310"/>
          </a:xfrm>
          <a:prstGeom prst="rect">
            <a:avLst/>
          </a:prstGeom>
        </p:spPr>
      </p:pic>
      <p:sp>
        <p:nvSpPr>
          <p:cNvPr id="9" name="TextBox 8">
            <a:extLst>
              <a:ext uri="{FF2B5EF4-FFF2-40B4-BE49-F238E27FC236}">
                <a16:creationId xmlns:a16="http://schemas.microsoft.com/office/drawing/2014/main" id="{5C7D0A03-39E9-700F-C74A-7784D8AC2815}"/>
              </a:ext>
            </a:extLst>
          </p:cNvPr>
          <p:cNvSpPr txBox="1"/>
          <p:nvPr/>
        </p:nvSpPr>
        <p:spPr>
          <a:xfrm>
            <a:off x="2618320" y="6325463"/>
            <a:ext cx="6858000" cy="276999"/>
          </a:xfrm>
          <a:prstGeom prst="rect">
            <a:avLst/>
          </a:prstGeom>
          <a:noFill/>
        </p:spPr>
        <p:txBody>
          <a:bodyPr wrap="square">
            <a:spAutoFit/>
          </a:bodyPr>
          <a:lstStyle/>
          <a:p>
            <a:pPr algn="ctr"/>
            <a:r>
              <a:rPr lang="en-US" sz="1200" b="0" i="0" u="none" strike="noStrike">
                <a:solidFill>
                  <a:srgbClr val="000000"/>
                </a:solidFill>
                <a:effectLst/>
                <a:latin typeface="Calibri" panose="020F0502020204030204" pitchFamily="34" charset="0"/>
              </a:rPr>
              <a:t>© University of Central Florida</a:t>
            </a:r>
            <a:r>
              <a:rPr lang="en-US" sz="1200" b="0" i="0">
                <a:solidFill>
                  <a:srgbClr val="000000"/>
                </a:solidFill>
                <a:effectLst/>
                <a:latin typeface="Calibri" panose="020F0502020204030204" pitchFamily="34" charset="0"/>
              </a:rPr>
              <a:t>​</a:t>
            </a:r>
            <a:endParaRPr lang="en-US" sz="1200"/>
          </a:p>
        </p:txBody>
      </p:sp>
    </p:spTree>
    <p:extLst>
      <p:ext uri="{BB962C8B-B14F-4D97-AF65-F5344CB8AC3E}">
        <p14:creationId xmlns:p14="http://schemas.microsoft.com/office/powerpoint/2010/main" val="17549245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CFDC36CC-6A6E-BCDA-2663-6CA44050317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61511" y="2073801"/>
            <a:ext cx="2216704" cy="2261943"/>
          </a:xfrm>
          <a:prstGeom prst="rect">
            <a:avLst/>
          </a:prstGeom>
        </p:spPr>
      </p:pic>
      <p:pic>
        <p:nvPicPr>
          <p:cNvPr id="13" name="Picture 12">
            <a:extLst>
              <a:ext uri="{FF2B5EF4-FFF2-40B4-BE49-F238E27FC236}">
                <a16:creationId xmlns:a16="http://schemas.microsoft.com/office/drawing/2014/main" id="{29F86162-9158-E8A0-F127-88DAB844FEE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5071" y="-881883"/>
            <a:ext cx="1728489" cy="1763765"/>
          </a:xfrm>
          <a:prstGeom prst="rect">
            <a:avLst/>
          </a:prstGeom>
        </p:spPr>
      </p:pic>
      <p:pic>
        <p:nvPicPr>
          <p:cNvPr id="12" name="Picture 11">
            <a:extLst>
              <a:ext uri="{FF2B5EF4-FFF2-40B4-BE49-F238E27FC236}">
                <a16:creationId xmlns:a16="http://schemas.microsoft.com/office/drawing/2014/main" id="{1DC49C01-F1EF-AD2F-BD7C-AD3B3EEF000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398" y="1003872"/>
            <a:ext cx="1050673" cy="1072115"/>
          </a:xfrm>
          <a:prstGeom prst="rect">
            <a:avLst/>
          </a:prstGeom>
        </p:spPr>
      </p:pic>
      <p:pic>
        <p:nvPicPr>
          <p:cNvPr id="10" name="Picture 9">
            <a:extLst>
              <a:ext uri="{FF2B5EF4-FFF2-40B4-BE49-F238E27FC236}">
                <a16:creationId xmlns:a16="http://schemas.microsoft.com/office/drawing/2014/main" id="{B540DA1C-DC95-A9FE-5296-4164B46B04A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9966" y="2329435"/>
            <a:ext cx="1728489" cy="1763765"/>
          </a:xfrm>
          <a:prstGeom prst="rect">
            <a:avLst/>
          </a:prstGeom>
        </p:spPr>
      </p:pic>
      <p:pic>
        <p:nvPicPr>
          <p:cNvPr id="9" name="Picture 8">
            <a:extLst>
              <a:ext uri="{FF2B5EF4-FFF2-40B4-BE49-F238E27FC236}">
                <a16:creationId xmlns:a16="http://schemas.microsoft.com/office/drawing/2014/main" id="{CB004ADA-B278-3C34-9863-35710A385AE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989518" y="4500152"/>
            <a:ext cx="3388697" cy="3457855"/>
          </a:xfrm>
          <a:prstGeom prst="rect">
            <a:avLst/>
          </a:prstGeom>
        </p:spPr>
      </p:pic>
      <p:pic>
        <p:nvPicPr>
          <p:cNvPr id="8" name="Picture 7">
            <a:extLst>
              <a:ext uri="{FF2B5EF4-FFF2-40B4-BE49-F238E27FC236}">
                <a16:creationId xmlns:a16="http://schemas.microsoft.com/office/drawing/2014/main" id="{4DA68496-CB9E-765B-4285-C9062A0EE23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1719" y="4495211"/>
            <a:ext cx="2411858" cy="2461080"/>
          </a:xfrm>
          <a:prstGeom prst="rect">
            <a:avLst/>
          </a:prstGeom>
        </p:spPr>
      </p:pic>
      <p:sp>
        <p:nvSpPr>
          <p:cNvPr id="2" name="Title 1">
            <a:extLst>
              <a:ext uri="{FF2B5EF4-FFF2-40B4-BE49-F238E27FC236}">
                <a16:creationId xmlns:a16="http://schemas.microsoft.com/office/drawing/2014/main" id="{8E481BCB-5388-EE5D-D7FA-378792FEF9C8}"/>
              </a:ext>
            </a:extLst>
          </p:cNvPr>
          <p:cNvSpPr>
            <a:spLocks noGrp="1"/>
          </p:cNvSpPr>
          <p:nvPr>
            <p:ph type="title"/>
          </p:nvPr>
        </p:nvSpPr>
        <p:spPr>
          <a:xfrm>
            <a:off x="1250327" y="384425"/>
            <a:ext cx="8982306" cy="1325563"/>
          </a:xfrm>
        </p:spPr>
        <p:txBody>
          <a:bodyPr>
            <a:normAutofit/>
          </a:bodyPr>
          <a:lstStyle/>
          <a:p>
            <a:pPr algn="ctr"/>
            <a:r>
              <a:rPr lang="en-US" sz="3600">
                <a:latin typeface="Gotham Black" pitchFamily="50" charset="0"/>
              </a:rPr>
              <a:t>Large Group Debrief </a:t>
            </a:r>
            <a:br>
              <a:rPr lang="en-US" sz="3600">
                <a:latin typeface="Gotham Black" pitchFamily="50" charset="0"/>
              </a:rPr>
            </a:br>
            <a:r>
              <a:rPr lang="en-US" sz="3600">
                <a:latin typeface="Gotham Black" pitchFamily="50" charset="0"/>
              </a:rPr>
              <a:t>Team Score</a:t>
            </a:r>
          </a:p>
        </p:txBody>
      </p:sp>
      <p:sp>
        <p:nvSpPr>
          <p:cNvPr id="4" name="Content Placeholder 3">
            <a:extLst>
              <a:ext uri="{FF2B5EF4-FFF2-40B4-BE49-F238E27FC236}">
                <a16:creationId xmlns:a16="http://schemas.microsoft.com/office/drawing/2014/main" id="{500A7BF2-4862-9EC9-B9C5-6620C92E46F7}"/>
              </a:ext>
            </a:extLst>
          </p:cNvPr>
          <p:cNvSpPr>
            <a:spLocks noGrp="1"/>
          </p:cNvSpPr>
          <p:nvPr>
            <p:ph sz="half" idx="2"/>
          </p:nvPr>
        </p:nvSpPr>
        <p:spPr>
          <a:xfrm>
            <a:off x="1354328" y="1753353"/>
            <a:ext cx="8878305" cy="3684588"/>
          </a:xfrm>
        </p:spPr>
        <p:txBody>
          <a:bodyPr>
            <a:normAutofit/>
          </a:bodyPr>
          <a:lstStyle/>
          <a:p>
            <a:pPr marL="0" indent="0" algn="l" rtl="0" fontAlgn="base">
              <a:buNone/>
            </a:pPr>
            <a:r>
              <a:rPr lang="en-US" sz="2400" b="1">
                <a:solidFill>
                  <a:srgbClr val="444444"/>
                </a:solidFill>
                <a:latin typeface="Gotham Medium" pitchFamily="2" charset="0"/>
              </a:rPr>
              <a:t>Were your predictions</a:t>
            </a:r>
            <a:r>
              <a:rPr lang="en-US" sz="2400" b="1">
                <a:solidFill>
                  <a:srgbClr val="444444"/>
                </a:solidFill>
                <a:effectLst/>
                <a:latin typeface="Gotham Medium" pitchFamily="2" charset="0"/>
              </a:rPr>
              <a:t> close?​</a:t>
            </a:r>
          </a:p>
          <a:p>
            <a:pPr lvl="1" fontAlgn="base">
              <a:spcBef>
                <a:spcPts val="1200"/>
              </a:spcBef>
            </a:pPr>
            <a:r>
              <a:rPr lang="en-US">
                <a:solidFill>
                  <a:srgbClr val="444444"/>
                </a:solidFill>
                <a:effectLst/>
                <a:latin typeface="Gotham Medium" pitchFamily="2" charset="0"/>
              </a:rPr>
              <a:t>If there are differences: </a:t>
            </a:r>
            <a:r>
              <a:rPr lang="en-US">
                <a:solidFill>
                  <a:srgbClr val="444444"/>
                </a:solidFill>
                <a:latin typeface="Gotham Medium" pitchFamily="2" charset="0"/>
              </a:rPr>
              <a:t>W</a:t>
            </a:r>
            <a:r>
              <a:rPr lang="en-US">
                <a:solidFill>
                  <a:srgbClr val="444444"/>
                </a:solidFill>
                <a:effectLst/>
                <a:latin typeface="Gotham Medium" pitchFamily="2" charset="0"/>
              </a:rPr>
              <a:t>hat were the differences? Why might that be? What are the implications for the team</a:t>
            </a:r>
            <a:r>
              <a:rPr lang="en-US">
                <a:solidFill>
                  <a:srgbClr val="444444"/>
                </a:solidFill>
                <a:latin typeface="Gotham Medium" pitchFamily="2" charset="0"/>
              </a:rPr>
              <a:t>, d</a:t>
            </a:r>
            <a:r>
              <a:rPr lang="en-US">
                <a:solidFill>
                  <a:srgbClr val="444444"/>
                </a:solidFill>
                <a:effectLst/>
                <a:latin typeface="Gotham Medium" pitchFamily="2" charset="0"/>
              </a:rPr>
              <a:t>epartment, unit? </a:t>
            </a:r>
          </a:p>
          <a:p>
            <a:pPr lvl="1" fontAlgn="base">
              <a:spcBef>
                <a:spcPts val="1200"/>
              </a:spcBef>
            </a:pPr>
            <a:r>
              <a:rPr lang="en-US">
                <a:solidFill>
                  <a:srgbClr val="444444"/>
                </a:solidFill>
                <a:effectLst/>
                <a:latin typeface="Gotham Medium" pitchFamily="2" charset="0"/>
              </a:rPr>
              <a:t>Which factor does the team, unit, department score highest? Lowest? What implications does this have? How might more skill development in the factors the team scored lower in impact team functioning</a:t>
            </a:r>
            <a:r>
              <a:rPr lang="en-US">
                <a:solidFill>
                  <a:srgbClr val="444444"/>
                </a:solidFill>
                <a:latin typeface="Gotham Medium" pitchFamily="2" charset="0"/>
              </a:rPr>
              <a:t> or t</a:t>
            </a:r>
            <a:r>
              <a:rPr lang="en-US">
                <a:solidFill>
                  <a:srgbClr val="444444"/>
                </a:solidFill>
                <a:effectLst/>
                <a:latin typeface="Gotham Medium" pitchFamily="2" charset="0"/>
              </a:rPr>
              <a:t>he workplace?</a:t>
            </a:r>
          </a:p>
          <a:p>
            <a:pPr marL="0" indent="0" algn="l" rtl="0" fontAlgn="base">
              <a:buNone/>
            </a:pPr>
            <a:endParaRPr lang="en-US" sz="1600" b="0" i="0">
              <a:solidFill>
                <a:srgbClr val="444444"/>
              </a:solidFill>
              <a:effectLst/>
              <a:latin typeface="Calibri" panose="020F0502020204030204" pitchFamily="34" charset="0"/>
            </a:endParaRPr>
          </a:p>
        </p:txBody>
      </p:sp>
      <p:pic>
        <p:nvPicPr>
          <p:cNvPr id="7" name="Picture 6">
            <a:extLst>
              <a:ext uri="{FF2B5EF4-FFF2-40B4-BE49-F238E27FC236}">
                <a16:creationId xmlns:a16="http://schemas.microsoft.com/office/drawing/2014/main" id="{E33EC11B-0865-7113-3F77-CE7009315BD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894013" y="111071"/>
            <a:ext cx="2111197" cy="1833669"/>
          </a:xfrm>
          <a:prstGeom prst="rect">
            <a:avLst/>
          </a:prstGeom>
        </p:spPr>
      </p:pic>
      <p:pic>
        <p:nvPicPr>
          <p:cNvPr id="14" name="Picture 13">
            <a:extLst>
              <a:ext uri="{FF2B5EF4-FFF2-40B4-BE49-F238E27FC236}">
                <a16:creationId xmlns:a16="http://schemas.microsoft.com/office/drawing/2014/main" id="{1B5FBA50-78AA-4F3F-B994-C6B6BB28F4B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0885" y="-289881"/>
            <a:ext cx="1050673" cy="1072115"/>
          </a:xfrm>
          <a:prstGeom prst="rect">
            <a:avLst/>
          </a:prstGeom>
        </p:spPr>
      </p:pic>
      <p:sp>
        <p:nvSpPr>
          <p:cNvPr id="3" name="TextBox 2">
            <a:extLst>
              <a:ext uri="{FF2B5EF4-FFF2-40B4-BE49-F238E27FC236}">
                <a16:creationId xmlns:a16="http://schemas.microsoft.com/office/drawing/2014/main" id="{CAAA9B33-239E-48C0-9074-9B18AA2EDE47}"/>
              </a:ext>
            </a:extLst>
          </p:cNvPr>
          <p:cNvSpPr txBox="1"/>
          <p:nvPr/>
        </p:nvSpPr>
        <p:spPr>
          <a:xfrm>
            <a:off x="2618320" y="6325463"/>
            <a:ext cx="6858000" cy="276999"/>
          </a:xfrm>
          <a:prstGeom prst="rect">
            <a:avLst/>
          </a:prstGeom>
          <a:noFill/>
        </p:spPr>
        <p:txBody>
          <a:bodyPr wrap="square">
            <a:spAutoFit/>
          </a:bodyPr>
          <a:lstStyle/>
          <a:p>
            <a:pPr algn="ctr"/>
            <a:r>
              <a:rPr lang="en-US" sz="1200" b="0" i="0" u="none" strike="noStrike">
                <a:solidFill>
                  <a:srgbClr val="000000"/>
                </a:solidFill>
                <a:effectLst/>
                <a:latin typeface="Calibri" panose="020F0502020204030204" pitchFamily="34" charset="0"/>
              </a:rPr>
              <a:t>© University of Central Florida</a:t>
            </a:r>
            <a:r>
              <a:rPr lang="en-US" sz="1200" b="0" i="0">
                <a:solidFill>
                  <a:srgbClr val="000000"/>
                </a:solidFill>
                <a:effectLst/>
                <a:latin typeface="Calibri" panose="020F0502020204030204" pitchFamily="34" charset="0"/>
              </a:rPr>
              <a:t>​</a:t>
            </a:r>
            <a:endParaRPr lang="en-US" sz="1200"/>
          </a:p>
        </p:txBody>
      </p:sp>
    </p:spTree>
    <p:extLst>
      <p:ext uri="{BB962C8B-B14F-4D97-AF65-F5344CB8AC3E}">
        <p14:creationId xmlns:p14="http://schemas.microsoft.com/office/powerpoint/2010/main" val="9641909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790D63B1-7E03-07B5-0DF7-36C58C296EE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84143" y="1835788"/>
            <a:ext cx="4124525" cy="4208700"/>
          </a:xfrm>
          <a:prstGeom prst="rect">
            <a:avLst/>
          </a:prstGeom>
        </p:spPr>
      </p:pic>
      <p:pic>
        <p:nvPicPr>
          <p:cNvPr id="11" name="Picture 10">
            <a:extLst>
              <a:ext uri="{FF2B5EF4-FFF2-40B4-BE49-F238E27FC236}">
                <a16:creationId xmlns:a16="http://schemas.microsoft.com/office/drawing/2014/main" id="{661FF0B1-EE74-8C32-DB41-2287DBFDD7F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50554" y="3323063"/>
            <a:ext cx="3541446" cy="3541446"/>
          </a:xfrm>
          <a:prstGeom prst="rect">
            <a:avLst/>
          </a:prstGeom>
        </p:spPr>
      </p:pic>
      <p:sp>
        <p:nvSpPr>
          <p:cNvPr id="2" name="Title 1">
            <a:extLst>
              <a:ext uri="{FF2B5EF4-FFF2-40B4-BE49-F238E27FC236}">
                <a16:creationId xmlns:a16="http://schemas.microsoft.com/office/drawing/2014/main" id="{2EA86964-178E-6F44-0067-22DFBC5FF09C}"/>
              </a:ext>
            </a:extLst>
          </p:cNvPr>
          <p:cNvSpPr>
            <a:spLocks noGrp="1"/>
          </p:cNvSpPr>
          <p:nvPr>
            <p:ph type="title"/>
          </p:nvPr>
        </p:nvSpPr>
        <p:spPr>
          <a:xfrm>
            <a:off x="4572000" y="355048"/>
            <a:ext cx="7536304" cy="1325563"/>
          </a:xfrm>
        </p:spPr>
        <p:txBody>
          <a:bodyPr>
            <a:noAutofit/>
          </a:bodyPr>
          <a:lstStyle/>
          <a:p>
            <a:pPr algn="r"/>
            <a:r>
              <a:rPr lang="en-US" sz="3600" b="1" u="none" strike="noStrike">
                <a:effectLst/>
                <a:latin typeface="Gotham Bold" pitchFamily="2" charset="0"/>
              </a:rPr>
              <a:t>Building Emotional Intelligence Skills</a:t>
            </a:r>
            <a:endParaRPr lang="en-US" sz="3600" b="1">
              <a:latin typeface="Gotham Bold" pitchFamily="2" charset="0"/>
            </a:endParaRPr>
          </a:p>
        </p:txBody>
      </p:sp>
      <p:pic>
        <p:nvPicPr>
          <p:cNvPr id="4" name="Picture 3">
            <a:extLst>
              <a:ext uri="{FF2B5EF4-FFF2-40B4-BE49-F238E27FC236}">
                <a16:creationId xmlns:a16="http://schemas.microsoft.com/office/drawing/2014/main" id="{7EA6629E-15A1-CBA0-7547-1CDE30F554E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0"/>
            <a:ext cx="4936433" cy="4936433"/>
          </a:xfrm>
          <a:prstGeom prst="rect">
            <a:avLst/>
          </a:prstGeom>
        </p:spPr>
      </p:pic>
      <p:sp>
        <p:nvSpPr>
          <p:cNvPr id="6" name="TextBox 5">
            <a:extLst>
              <a:ext uri="{FF2B5EF4-FFF2-40B4-BE49-F238E27FC236}">
                <a16:creationId xmlns:a16="http://schemas.microsoft.com/office/drawing/2014/main" id="{4B85B532-2191-A4B4-8EED-3338AAB75ED4}"/>
              </a:ext>
            </a:extLst>
          </p:cNvPr>
          <p:cNvSpPr txBox="1"/>
          <p:nvPr/>
        </p:nvSpPr>
        <p:spPr>
          <a:xfrm>
            <a:off x="661718" y="593216"/>
            <a:ext cx="3612995" cy="3785652"/>
          </a:xfrm>
          <a:prstGeom prst="rect">
            <a:avLst/>
          </a:prstGeom>
          <a:noFill/>
        </p:spPr>
        <p:txBody>
          <a:bodyPr wrap="square">
            <a:spAutoFit/>
          </a:bodyPr>
          <a:lstStyle/>
          <a:p>
            <a:pPr algn="ctr"/>
            <a:r>
              <a:rPr lang="en-US" sz="2400" b="1">
                <a:solidFill>
                  <a:srgbClr val="000000"/>
                </a:solidFill>
                <a:effectLst/>
                <a:latin typeface="Gotham Medium" pitchFamily="2" charset="0"/>
              </a:rPr>
              <a:t>Level 1</a:t>
            </a:r>
            <a:r>
              <a:rPr lang="en-US" sz="2400">
                <a:solidFill>
                  <a:srgbClr val="000000"/>
                </a:solidFill>
                <a:effectLst/>
                <a:latin typeface="Gotham Medium" pitchFamily="2" charset="0"/>
              </a:rPr>
              <a:t>: </a:t>
            </a:r>
          </a:p>
          <a:p>
            <a:pPr algn="ctr"/>
            <a:r>
              <a:rPr lang="en-US" sz="2400">
                <a:solidFill>
                  <a:srgbClr val="000000"/>
                </a:solidFill>
                <a:effectLst/>
                <a:latin typeface="Gotham Medium" pitchFamily="2" charset="0"/>
              </a:rPr>
              <a:t>Complete the </a:t>
            </a:r>
            <a:r>
              <a:rPr lang="en-US" sz="2400">
                <a:solidFill>
                  <a:srgbClr val="000000"/>
                </a:solidFill>
                <a:latin typeface="Gotham Medium" pitchFamily="2" charset="0"/>
              </a:rPr>
              <a:t>p</a:t>
            </a:r>
            <a:r>
              <a:rPr lang="en-US" sz="2400">
                <a:solidFill>
                  <a:srgbClr val="000000"/>
                </a:solidFill>
                <a:effectLst/>
                <a:latin typeface="Gotham Medium" pitchFamily="2" charset="0"/>
              </a:rPr>
              <a:t>rovided EI self-assessment and</a:t>
            </a:r>
          </a:p>
          <a:p>
            <a:pPr algn="ctr"/>
            <a:r>
              <a:rPr lang="en-US" sz="2400">
                <a:solidFill>
                  <a:srgbClr val="000000"/>
                </a:solidFill>
                <a:effectLst/>
                <a:latin typeface="Gotham Medium" pitchFamily="2" charset="0"/>
              </a:rPr>
              <a:t> reflection. </a:t>
            </a:r>
          </a:p>
          <a:p>
            <a:pPr algn="ctr"/>
            <a:r>
              <a:rPr lang="en-US" sz="2400">
                <a:solidFill>
                  <a:srgbClr val="000000"/>
                </a:solidFill>
                <a:effectLst/>
                <a:latin typeface="Gotham Medium" pitchFamily="2" charset="0"/>
              </a:rPr>
              <a:t>Based on your results choose a factor of EI and complete the associated </a:t>
            </a:r>
          </a:p>
          <a:p>
            <a:pPr algn="ctr"/>
            <a:r>
              <a:rPr lang="en-US" sz="2400">
                <a:solidFill>
                  <a:srgbClr val="000000"/>
                </a:solidFill>
                <a:effectLst/>
                <a:latin typeface="Gotham Medium" pitchFamily="2" charset="0"/>
              </a:rPr>
              <a:t>activities.</a:t>
            </a:r>
          </a:p>
        </p:txBody>
      </p:sp>
      <p:sp>
        <p:nvSpPr>
          <p:cNvPr id="10" name="TextBox 9">
            <a:extLst>
              <a:ext uri="{FF2B5EF4-FFF2-40B4-BE49-F238E27FC236}">
                <a16:creationId xmlns:a16="http://schemas.microsoft.com/office/drawing/2014/main" id="{68B23B0D-770F-82B7-1D12-5F49907CF95F}"/>
              </a:ext>
            </a:extLst>
          </p:cNvPr>
          <p:cNvSpPr txBox="1"/>
          <p:nvPr/>
        </p:nvSpPr>
        <p:spPr>
          <a:xfrm>
            <a:off x="5493253" y="2709031"/>
            <a:ext cx="2506303" cy="2462213"/>
          </a:xfrm>
          <a:prstGeom prst="rect">
            <a:avLst/>
          </a:prstGeom>
          <a:noFill/>
        </p:spPr>
        <p:txBody>
          <a:bodyPr wrap="square">
            <a:spAutoFit/>
          </a:bodyPr>
          <a:lstStyle/>
          <a:p>
            <a:pPr algn="ctr"/>
            <a:r>
              <a:rPr lang="en-US" sz="2200" b="1">
                <a:solidFill>
                  <a:srgbClr val="000000"/>
                </a:solidFill>
                <a:effectLst/>
                <a:latin typeface="Gotham Medium" pitchFamily="2" charset="0"/>
              </a:rPr>
              <a:t>Level 2</a:t>
            </a:r>
            <a:r>
              <a:rPr lang="en-US" sz="2200">
                <a:solidFill>
                  <a:srgbClr val="000000"/>
                </a:solidFill>
                <a:effectLst/>
                <a:latin typeface="Gotham Medium" pitchFamily="2" charset="0"/>
              </a:rPr>
              <a:t>: </a:t>
            </a:r>
          </a:p>
          <a:p>
            <a:pPr algn="ctr"/>
            <a:r>
              <a:rPr lang="en-US" sz="2200">
                <a:solidFill>
                  <a:srgbClr val="000000"/>
                </a:solidFill>
                <a:effectLst/>
                <a:latin typeface="Gotham Medium" pitchFamily="2" charset="0"/>
              </a:rPr>
              <a:t>Choose two other </a:t>
            </a:r>
          </a:p>
          <a:p>
            <a:pPr algn="ctr"/>
            <a:r>
              <a:rPr lang="en-US" sz="2200">
                <a:solidFill>
                  <a:srgbClr val="000000"/>
                </a:solidFill>
                <a:effectLst/>
                <a:latin typeface="Gotham Medium" pitchFamily="2" charset="0"/>
              </a:rPr>
              <a:t>factors of EI and complete the associated activities.</a:t>
            </a:r>
          </a:p>
        </p:txBody>
      </p:sp>
      <p:sp>
        <p:nvSpPr>
          <p:cNvPr id="7" name="TextBox 6">
            <a:extLst>
              <a:ext uri="{FF2B5EF4-FFF2-40B4-BE49-F238E27FC236}">
                <a16:creationId xmlns:a16="http://schemas.microsoft.com/office/drawing/2014/main" id="{B4D232A4-EB39-96EE-FDB2-8F3928B807B5}"/>
              </a:ext>
            </a:extLst>
          </p:cNvPr>
          <p:cNvSpPr txBox="1"/>
          <p:nvPr/>
        </p:nvSpPr>
        <p:spPr>
          <a:xfrm>
            <a:off x="9168125" y="3876652"/>
            <a:ext cx="2506303" cy="2308324"/>
          </a:xfrm>
          <a:prstGeom prst="rect">
            <a:avLst/>
          </a:prstGeom>
          <a:noFill/>
        </p:spPr>
        <p:txBody>
          <a:bodyPr wrap="square">
            <a:spAutoFit/>
          </a:bodyPr>
          <a:lstStyle/>
          <a:p>
            <a:pPr algn="ctr"/>
            <a:r>
              <a:rPr lang="en-US" sz="2400" b="1" u="none" strike="noStrike">
                <a:solidFill>
                  <a:srgbClr val="000000"/>
                </a:solidFill>
                <a:effectLst/>
                <a:latin typeface="Gotham Medium" pitchFamily="2" charset="0"/>
              </a:rPr>
              <a:t>Level 3</a:t>
            </a:r>
            <a:r>
              <a:rPr lang="en-US" sz="2400" u="none" strike="noStrike">
                <a:solidFill>
                  <a:srgbClr val="000000"/>
                </a:solidFill>
                <a:effectLst/>
                <a:latin typeface="Gotham Medium" pitchFamily="2" charset="0"/>
              </a:rPr>
              <a:t>: Complete the activities for the remaining EI factor and </a:t>
            </a:r>
          </a:p>
          <a:p>
            <a:pPr algn="ctr"/>
            <a:r>
              <a:rPr lang="en-US" sz="2400" u="none" strike="noStrike">
                <a:solidFill>
                  <a:srgbClr val="000000"/>
                </a:solidFill>
                <a:effectLst/>
                <a:latin typeface="Gotham Medium" pitchFamily="2" charset="0"/>
              </a:rPr>
              <a:t>self-reflection.</a:t>
            </a:r>
            <a:endParaRPr lang="en-US" sz="2400">
              <a:solidFill>
                <a:srgbClr val="000000"/>
              </a:solidFill>
              <a:effectLst/>
              <a:latin typeface="Gotham Medium" pitchFamily="2" charset="0"/>
            </a:endParaRPr>
          </a:p>
        </p:txBody>
      </p:sp>
      <p:sp>
        <p:nvSpPr>
          <p:cNvPr id="8" name="TextBox 7">
            <a:extLst>
              <a:ext uri="{FF2B5EF4-FFF2-40B4-BE49-F238E27FC236}">
                <a16:creationId xmlns:a16="http://schemas.microsoft.com/office/drawing/2014/main" id="{A7892766-89E4-D8E8-47A8-F6A97A0A7128}"/>
              </a:ext>
            </a:extLst>
          </p:cNvPr>
          <p:cNvSpPr txBox="1"/>
          <p:nvPr/>
        </p:nvSpPr>
        <p:spPr>
          <a:xfrm>
            <a:off x="2618320" y="6325463"/>
            <a:ext cx="6858000" cy="276999"/>
          </a:xfrm>
          <a:prstGeom prst="rect">
            <a:avLst/>
          </a:prstGeom>
          <a:noFill/>
        </p:spPr>
        <p:txBody>
          <a:bodyPr wrap="square">
            <a:spAutoFit/>
          </a:bodyPr>
          <a:lstStyle/>
          <a:p>
            <a:pPr algn="ctr"/>
            <a:r>
              <a:rPr lang="en-US" sz="1200" b="0" i="0" u="none" strike="noStrike">
                <a:solidFill>
                  <a:srgbClr val="000000"/>
                </a:solidFill>
                <a:effectLst/>
                <a:latin typeface="Calibri" panose="020F0502020204030204" pitchFamily="34" charset="0"/>
              </a:rPr>
              <a:t>© University of Central Florida</a:t>
            </a:r>
            <a:r>
              <a:rPr lang="en-US" sz="1200" b="0" i="0">
                <a:solidFill>
                  <a:srgbClr val="000000"/>
                </a:solidFill>
                <a:effectLst/>
                <a:latin typeface="Calibri" panose="020F0502020204030204" pitchFamily="34" charset="0"/>
              </a:rPr>
              <a:t>​</a:t>
            </a:r>
            <a:endParaRPr lang="en-US" sz="1200"/>
          </a:p>
        </p:txBody>
      </p:sp>
    </p:spTree>
    <p:extLst>
      <p:ext uri="{BB962C8B-B14F-4D97-AF65-F5344CB8AC3E}">
        <p14:creationId xmlns:p14="http://schemas.microsoft.com/office/powerpoint/2010/main" val="2449120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CFDC36CC-6A6E-BCDA-2663-6CA44050317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45673" y="2298028"/>
            <a:ext cx="2216704" cy="2261943"/>
          </a:xfrm>
          <a:prstGeom prst="rect">
            <a:avLst/>
          </a:prstGeom>
        </p:spPr>
      </p:pic>
      <p:pic>
        <p:nvPicPr>
          <p:cNvPr id="13" name="Picture 12">
            <a:extLst>
              <a:ext uri="{FF2B5EF4-FFF2-40B4-BE49-F238E27FC236}">
                <a16:creationId xmlns:a16="http://schemas.microsoft.com/office/drawing/2014/main" id="{29F86162-9158-E8A0-F127-88DAB844FEE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95071" y="-881883"/>
            <a:ext cx="1728489" cy="1763765"/>
          </a:xfrm>
          <a:prstGeom prst="rect">
            <a:avLst/>
          </a:prstGeom>
        </p:spPr>
      </p:pic>
      <p:pic>
        <p:nvPicPr>
          <p:cNvPr id="12" name="Picture 11">
            <a:extLst>
              <a:ext uri="{FF2B5EF4-FFF2-40B4-BE49-F238E27FC236}">
                <a16:creationId xmlns:a16="http://schemas.microsoft.com/office/drawing/2014/main" id="{1DC49C01-F1EF-AD2F-BD7C-AD3B3EEF000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398" y="1003872"/>
            <a:ext cx="1050673" cy="1072115"/>
          </a:xfrm>
          <a:prstGeom prst="rect">
            <a:avLst/>
          </a:prstGeom>
        </p:spPr>
      </p:pic>
      <p:pic>
        <p:nvPicPr>
          <p:cNvPr id="10" name="Picture 9">
            <a:extLst>
              <a:ext uri="{FF2B5EF4-FFF2-40B4-BE49-F238E27FC236}">
                <a16:creationId xmlns:a16="http://schemas.microsoft.com/office/drawing/2014/main" id="{B540DA1C-DC95-A9FE-5296-4164B46B04A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9966" y="2329435"/>
            <a:ext cx="1728489" cy="1763765"/>
          </a:xfrm>
          <a:prstGeom prst="rect">
            <a:avLst/>
          </a:prstGeom>
        </p:spPr>
      </p:pic>
      <p:pic>
        <p:nvPicPr>
          <p:cNvPr id="9" name="Picture 8">
            <a:extLst>
              <a:ext uri="{FF2B5EF4-FFF2-40B4-BE49-F238E27FC236}">
                <a16:creationId xmlns:a16="http://schemas.microsoft.com/office/drawing/2014/main" id="{CB004ADA-B278-3C34-9863-35710A385AE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12010" y="5430833"/>
            <a:ext cx="3388697" cy="3457855"/>
          </a:xfrm>
          <a:prstGeom prst="rect">
            <a:avLst/>
          </a:prstGeom>
        </p:spPr>
      </p:pic>
      <p:pic>
        <p:nvPicPr>
          <p:cNvPr id="8" name="Picture 7">
            <a:extLst>
              <a:ext uri="{FF2B5EF4-FFF2-40B4-BE49-F238E27FC236}">
                <a16:creationId xmlns:a16="http://schemas.microsoft.com/office/drawing/2014/main" id="{4DA68496-CB9E-765B-4285-C9062A0EE23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636" y="4503678"/>
            <a:ext cx="2411858" cy="2461080"/>
          </a:xfrm>
          <a:prstGeom prst="rect">
            <a:avLst/>
          </a:prstGeom>
        </p:spPr>
      </p:pic>
      <p:sp>
        <p:nvSpPr>
          <p:cNvPr id="2" name="Title 1">
            <a:extLst>
              <a:ext uri="{FF2B5EF4-FFF2-40B4-BE49-F238E27FC236}">
                <a16:creationId xmlns:a16="http://schemas.microsoft.com/office/drawing/2014/main" id="{8E481BCB-5388-EE5D-D7FA-378792FEF9C8}"/>
              </a:ext>
            </a:extLst>
          </p:cNvPr>
          <p:cNvSpPr>
            <a:spLocks noGrp="1"/>
          </p:cNvSpPr>
          <p:nvPr>
            <p:ph type="title"/>
          </p:nvPr>
        </p:nvSpPr>
        <p:spPr>
          <a:xfrm>
            <a:off x="2106326" y="365125"/>
            <a:ext cx="8933380" cy="1325563"/>
          </a:xfrm>
        </p:spPr>
        <p:txBody>
          <a:bodyPr>
            <a:normAutofit/>
          </a:bodyPr>
          <a:lstStyle/>
          <a:p>
            <a:pPr algn="ctr"/>
            <a:r>
              <a:rPr lang="en-US" sz="3600">
                <a:latin typeface="Gotham Black" pitchFamily="50" charset="0"/>
              </a:rPr>
              <a:t>Conclusion</a:t>
            </a:r>
          </a:p>
        </p:txBody>
      </p:sp>
      <p:sp>
        <p:nvSpPr>
          <p:cNvPr id="3" name="Text Placeholder 2">
            <a:extLst>
              <a:ext uri="{FF2B5EF4-FFF2-40B4-BE49-F238E27FC236}">
                <a16:creationId xmlns:a16="http://schemas.microsoft.com/office/drawing/2014/main" id="{FC01F09B-03A6-1E91-D590-3993F7C5AA20}"/>
              </a:ext>
            </a:extLst>
          </p:cNvPr>
          <p:cNvSpPr>
            <a:spLocks noGrp="1"/>
          </p:cNvSpPr>
          <p:nvPr>
            <p:ph type="body" idx="1"/>
          </p:nvPr>
        </p:nvSpPr>
        <p:spPr>
          <a:xfrm>
            <a:off x="2106326" y="1427167"/>
            <a:ext cx="8511158" cy="516814"/>
          </a:xfrm>
        </p:spPr>
        <p:txBody>
          <a:bodyPr/>
          <a:lstStyle/>
          <a:p>
            <a:r>
              <a:rPr lang="en-US">
                <a:latin typeface="Gotham Medium" pitchFamily="2" charset="0"/>
              </a:rPr>
              <a:t>Take Home Points</a:t>
            </a:r>
            <a:r>
              <a:rPr lang="en-US" b="0">
                <a:latin typeface="Gotham Medium" pitchFamily="2" charset="0"/>
              </a:rPr>
              <a:t>:</a:t>
            </a:r>
          </a:p>
        </p:txBody>
      </p:sp>
      <p:sp>
        <p:nvSpPr>
          <p:cNvPr id="4" name="Content Placeholder 3">
            <a:extLst>
              <a:ext uri="{FF2B5EF4-FFF2-40B4-BE49-F238E27FC236}">
                <a16:creationId xmlns:a16="http://schemas.microsoft.com/office/drawing/2014/main" id="{500A7BF2-4862-9EC9-B9C5-6620C92E46F7}"/>
              </a:ext>
            </a:extLst>
          </p:cNvPr>
          <p:cNvSpPr>
            <a:spLocks noGrp="1"/>
          </p:cNvSpPr>
          <p:nvPr>
            <p:ph sz="half" idx="2"/>
          </p:nvPr>
        </p:nvSpPr>
        <p:spPr>
          <a:xfrm>
            <a:off x="2106326" y="2205280"/>
            <a:ext cx="9212162" cy="3866889"/>
          </a:xfrm>
        </p:spPr>
        <p:txBody>
          <a:bodyPr>
            <a:noAutofit/>
          </a:bodyPr>
          <a:lstStyle/>
          <a:p>
            <a:pPr algn="l" rtl="0" fontAlgn="base">
              <a:spcBef>
                <a:spcPts val="1200"/>
              </a:spcBef>
              <a:buFont typeface="Arial" panose="020B0604020202020204" pitchFamily="34" charset="0"/>
              <a:buChar char="•"/>
            </a:pPr>
            <a:r>
              <a:rPr lang="en-US" sz="2400" u="none" strike="noStrike">
                <a:solidFill>
                  <a:srgbClr val="000000"/>
                </a:solidFill>
                <a:effectLst/>
                <a:latin typeface="Gotham Medium" pitchFamily="2" charset="0"/>
              </a:rPr>
              <a:t>Research has confirmed associations between higher levels of emotional intelligence (EI), with physical and emotional benefits, </a:t>
            </a:r>
            <a:r>
              <a:rPr lang="en-US" sz="2400">
                <a:solidFill>
                  <a:srgbClr val="000000"/>
                </a:solidFill>
                <a:latin typeface="Gotham Medium" pitchFamily="2" charset="0"/>
              </a:rPr>
              <a:t>as well as</a:t>
            </a:r>
            <a:r>
              <a:rPr lang="en-US" sz="2400" u="none" strike="noStrike">
                <a:solidFill>
                  <a:srgbClr val="000000"/>
                </a:solidFill>
                <a:effectLst/>
                <a:latin typeface="Gotham Medium" pitchFamily="2" charset="0"/>
              </a:rPr>
              <a:t> higher levels of engagement, productivity and overall well-being.</a:t>
            </a:r>
            <a:r>
              <a:rPr lang="en-US" sz="2400">
                <a:solidFill>
                  <a:srgbClr val="000000"/>
                </a:solidFill>
                <a:effectLst/>
                <a:latin typeface="Gotham Medium" pitchFamily="2" charset="0"/>
              </a:rPr>
              <a:t>​</a:t>
            </a:r>
          </a:p>
          <a:p>
            <a:pPr algn="l" rtl="0" fontAlgn="base">
              <a:spcBef>
                <a:spcPts val="1200"/>
              </a:spcBef>
              <a:buFont typeface="Arial" panose="020B0604020202020204" pitchFamily="34" charset="0"/>
              <a:buChar char="•"/>
            </a:pPr>
            <a:r>
              <a:rPr lang="en-US" sz="2400" u="none" strike="noStrike">
                <a:solidFill>
                  <a:srgbClr val="000000"/>
                </a:solidFill>
                <a:effectLst/>
                <a:latin typeface="Gotham Medium" pitchFamily="2" charset="0"/>
              </a:rPr>
              <a:t>Emotional Intelligence is not static. It is a skillset that can be developed.</a:t>
            </a:r>
            <a:r>
              <a:rPr lang="en-US" sz="2400">
                <a:solidFill>
                  <a:srgbClr val="000000"/>
                </a:solidFill>
                <a:effectLst/>
                <a:latin typeface="Gotham Medium" pitchFamily="2" charset="0"/>
              </a:rPr>
              <a:t>​</a:t>
            </a:r>
          </a:p>
          <a:p>
            <a:pPr algn="l" rtl="0" fontAlgn="base">
              <a:spcBef>
                <a:spcPts val="1200"/>
              </a:spcBef>
              <a:buFont typeface="Arial" panose="020B0604020202020204" pitchFamily="34" charset="0"/>
              <a:buChar char="•"/>
            </a:pPr>
            <a:r>
              <a:rPr lang="en-US" sz="2400" u="none" strike="noStrike">
                <a:solidFill>
                  <a:srgbClr val="000000"/>
                </a:solidFill>
                <a:effectLst/>
                <a:latin typeface="Gotham Medium" pitchFamily="2" charset="0"/>
              </a:rPr>
              <a:t>Considering the numerous benefits of EI, developing EI could be one of the 'highest yield' for effort investments you could make for your overall health and well-being</a:t>
            </a:r>
            <a:endParaRPr lang="en-US" sz="2400">
              <a:solidFill>
                <a:srgbClr val="000000"/>
              </a:solidFill>
              <a:effectLst/>
              <a:latin typeface="Gotham Medium" pitchFamily="2" charset="0"/>
            </a:endParaRPr>
          </a:p>
        </p:txBody>
      </p:sp>
      <p:pic>
        <p:nvPicPr>
          <p:cNvPr id="7" name="Picture 6">
            <a:extLst>
              <a:ext uri="{FF2B5EF4-FFF2-40B4-BE49-F238E27FC236}">
                <a16:creationId xmlns:a16="http://schemas.microsoft.com/office/drawing/2014/main" id="{E33EC11B-0865-7113-3F77-CE7009315BD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94013" y="111071"/>
            <a:ext cx="2111197" cy="1833669"/>
          </a:xfrm>
          <a:prstGeom prst="rect">
            <a:avLst/>
          </a:prstGeom>
        </p:spPr>
      </p:pic>
      <p:pic>
        <p:nvPicPr>
          <p:cNvPr id="14" name="Picture 13">
            <a:extLst>
              <a:ext uri="{FF2B5EF4-FFF2-40B4-BE49-F238E27FC236}">
                <a16:creationId xmlns:a16="http://schemas.microsoft.com/office/drawing/2014/main" id="{1B5FBA50-78AA-4F3F-B994-C6B6BB28F4B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0885" y="-289881"/>
            <a:ext cx="1050673" cy="1072115"/>
          </a:xfrm>
          <a:prstGeom prst="rect">
            <a:avLst/>
          </a:prstGeom>
        </p:spPr>
      </p:pic>
      <p:sp>
        <p:nvSpPr>
          <p:cNvPr id="5" name="TextBox 4">
            <a:extLst>
              <a:ext uri="{FF2B5EF4-FFF2-40B4-BE49-F238E27FC236}">
                <a16:creationId xmlns:a16="http://schemas.microsoft.com/office/drawing/2014/main" id="{66D4C0A3-0DD5-31ED-50F8-561A3D4B8EFC}"/>
              </a:ext>
            </a:extLst>
          </p:cNvPr>
          <p:cNvSpPr txBox="1"/>
          <p:nvPr/>
        </p:nvSpPr>
        <p:spPr>
          <a:xfrm>
            <a:off x="2618320" y="6325463"/>
            <a:ext cx="6858000" cy="276999"/>
          </a:xfrm>
          <a:prstGeom prst="rect">
            <a:avLst/>
          </a:prstGeom>
          <a:noFill/>
        </p:spPr>
        <p:txBody>
          <a:bodyPr wrap="square">
            <a:spAutoFit/>
          </a:bodyPr>
          <a:lstStyle/>
          <a:p>
            <a:pPr algn="ctr"/>
            <a:r>
              <a:rPr lang="en-US" sz="1200" b="0" i="0" u="none" strike="noStrike">
                <a:solidFill>
                  <a:srgbClr val="000000"/>
                </a:solidFill>
                <a:effectLst/>
                <a:latin typeface="Calibri" panose="020F0502020204030204" pitchFamily="34" charset="0"/>
              </a:rPr>
              <a:t>© University of Central Florida</a:t>
            </a:r>
            <a:r>
              <a:rPr lang="en-US" sz="1200" b="0" i="0">
                <a:solidFill>
                  <a:srgbClr val="000000"/>
                </a:solidFill>
                <a:effectLst/>
                <a:latin typeface="Calibri" panose="020F0502020204030204" pitchFamily="34" charset="0"/>
              </a:rPr>
              <a:t>​</a:t>
            </a:r>
            <a:endParaRPr lang="en-US" sz="1200"/>
          </a:p>
        </p:txBody>
      </p:sp>
    </p:spTree>
    <p:extLst>
      <p:ext uri="{BB962C8B-B14F-4D97-AF65-F5344CB8AC3E}">
        <p14:creationId xmlns:p14="http://schemas.microsoft.com/office/powerpoint/2010/main" val="20774513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CE1E7B2-0F18-1F0F-A3A0-BE97530B5331}"/>
              </a:ext>
            </a:extLst>
          </p:cNvPr>
          <p:cNvSpPr>
            <a:spLocks noGrp="1"/>
          </p:cNvSpPr>
          <p:nvPr>
            <p:ph idx="1"/>
          </p:nvPr>
        </p:nvSpPr>
        <p:spPr>
          <a:xfrm>
            <a:off x="5644215" y="1610130"/>
            <a:ext cx="5718878" cy="3538083"/>
          </a:xfrm>
        </p:spPr>
        <p:txBody>
          <a:bodyPr>
            <a:normAutofit fontScale="92500"/>
          </a:bodyPr>
          <a:lstStyle/>
          <a:p>
            <a:pPr marL="0" indent="0">
              <a:spcBef>
                <a:spcPts val="0"/>
              </a:spcBef>
              <a:buNone/>
            </a:pPr>
            <a:r>
              <a:rPr lang="en-US" sz="2600" b="1">
                <a:latin typeface="Gotham Medium" pitchFamily="50" charset="0"/>
                <a:ea typeface="Calibri" panose="020F0502020204030204" pitchFamily="34" charset="0"/>
                <a:cs typeface="Calibri"/>
              </a:rPr>
              <a:t>Options: </a:t>
            </a:r>
          </a:p>
          <a:p>
            <a:pPr algn="l" rtl="0" fontAlgn="base">
              <a:buFont typeface="Arial" panose="020B0604020202020204" pitchFamily="34" charset="0"/>
              <a:buChar char="•"/>
            </a:pPr>
            <a:r>
              <a:rPr lang="en-US" sz="2600" u="none" strike="noStrike">
                <a:solidFill>
                  <a:srgbClr val="000000"/>
                </a:solidFill>
                <a:effectLst/>
                <a:latin typeface="Gotham Medium" pitchFamily="2" charset="0"/>
              </a:rPr>
              <a:t>Future workshop sessions that focus on weaker areas of EI for the team.</a:t>
            </a:r>
            <a:r>
              <a:rPr lang="en-US" sz="2600">
                <a:solidFill>
                  <a:srgbClr val="000000"/>
                </a:solidFill>
                <a:effectLst/>
                <a:latin typeface="Gotham Medium" pitchFamily="2" charset="0"/>
              </a:rPr>
              <a:t>​</a:t>
            </a:r>
          </a:p>
          <a:p>
            <a:pPr algn="l" rtl="0" fontAlgn="base">
              <a:buFont typeface="Arial" panose="020B0604020202020204" pitchFamily="34" charset="0"/>
              <a:buChar char="•"/>
            </a:pPr>
            <a:r>
              <a:rPr lang="en-US" sz="2600" u="none" strike="noStrike">
                <a:solidFill>
                  <a:srgbClr val="000000"/>
                </a:solidFill>
                <a:effectLst/>
                <a:latin typeface="Gotham Medium" pitchFamily="2" charset="0"/>
              </a:rPr>
              <a:t>Team goal to complete skill development tasks related to the weaker areas of EI for the team.</a:t>
            </a:r>
            <a:r>
              <a:rPr lang="en-US" sz="2600">
                <a:solidFill>
                  <a:srgbClr val="000000"/>
                </a:solidFill>
                <a:effectLst/>
                <a:latin typeface="Gotham Medium" pitchFamily="2" charset="0"/>
              </a:rPr>
              <a:t>​</a:t>
            </a:r>
          </a:p>
          <a:p>
            <a:pPr algn="l" rtl="0" fontAlgn="base">
              <a:buFont typeface="Arial" panose="020B0604020202020204" pitchFamily="34" charset="0"/>
              <a:buChar char="•"/>
            </a:pPr>
            <a:r>
              <a:rPr lang="en-US" sz="2600" u="none" strike="noStrike">
                <a:solidFill>
                  <a:srgbClr val="000000"/>
                </a:solidFill>
                <a:effectLst/>
                <a:latin typeface="Gotham Medium" pitchFamily="2" charset="0"/>
              </a:rPr>
              <a:t>Team goal to continue EI training, in all four factors.</a:t>
            </a:r>
            <a:endParaRPr lang="en-US" sz="2600">
              <a:solidFill>
                <a:srgbClr val="000000"/>
              </a:solidFill>
              <a:effectLst/>
              <a:latin typeface="Gotham Medium" pitchFamily="2" charset="0"/>
            </a:endParaRPr>
          </a:p>
          <a:p>
            <a:pPr marL="0" indent="0">
              <a:spcBef>
                <a:spcPts val="0"/>
              </a:spcBef>
              <a:buNone/>
            </a:pPr>
            <a:endParaRPr lang="en-US" sz="2400">
              <a:latin typeface="Gotham Medium" pitchFamily="50" charset="0"/>
              <a:ea typeface="Calibri" panose="020F0502020204030204" pitchFamily="34" charset="0"/>
              <a:cs typeface="Calibri"/>
            </a:endParaRPr>
          </a:p>
        </p:txBody>
      </p:sp>
      <p:sp>
        <p:nvSpPr>
          <p:cNvPr id="6" name="Oval 5">
            <a:extLst>
              <a:ext uri="{FF2B5EF4-FFF2-40B4-BE49-F238E27FC236}">
                <a16:creationId xmlns:a16="http://schemas.microsoft.com/office/drawing/2014/main" id="{22DA058F-D6F5-5FDA-E841-59C00D11DC09}"/>
              </a:ext>
            </a:extLst>
          </p:cNvPr>
          <p:cNvSpPr/>
          <p:nvPr/>
        </p:nvSpPr>
        <p:spPr>
          <a:xfrm>
            <a:off x="1212124" y="1012473"/>
            <a:ext cx="3856321" cy="3824208"/>
          </a:xfrm>
          <a:prstGeom prst="ellipse">
            <a:avLst/>
          </a:prstGeom>
          <a:solidFill>
            <a:srgbClr val="004F71"/>
          </a:solidFill>
          <a:ln>
            <a:solidFill>
              <a:srgbClr val="004F7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90B5B4D0-7D3B-0A8B-B74A-A205A366FCD4}"/>
              </a:ext>
            </a:extLst>
          </p:cNvPr>
          <p:cNvSpPr txBox="1"/>
          <p:nvPr/>
        </p:nvSpPr>
        <p:spPr>
          <a:xfrm>
            <a:off x="1306569" y="2250974"/>
            <a:ext cx="3667432" cy="1200329"/>
          </a:xfrm>
          <a:prstGeom prst="rect">
            <a:avLst/>
          </a:prstGeom>
          <a:noFill/>
        </p:spPr>
        <p:txBody>
          <a:bodyPr wrap="square">
            <a:spAutoFit/>
          </a:bodyPr>
          <a:lstStyle/>
          <a:p>
            <a:pPr algn="ctr"/>
            <a:r>
              <a:rPr lang="en-US" sz="3600" b="1">
                <a:solidFill>
                  <a:schemeClr val="bg1"/>
                </a:solidFill>
                <a:latin typeface="Gotham Bold" pitchFamily="50" charset="0"/>
                <a:ea typeface="Calibri" panose="020F0502020204030204" pitchFamily="34" charset="0"/>
                <a:cs typeface="Calibri"/>
              </a:rPr>
              <a:t>What’s</a:t>
            </a:r>
          </a:p>
          <a:p>
            <a:pPr algn="ctr"/>
            <a:r>
              <a:rPr lang="en-US" sz="3600" b="1">
                <a:solidFill>
                  <a:schemeClr val="bg1"/>
                </a:solidFill>
                <a:latin typeface="Gotham Bold" pitchFamily="50" charset="0"/>
                <a:ea typeface="Calibri" panose="020F0502020204030204" pitchFamily="34" charset="0"/>
                <a:cs typeface="Calibri"/>
              </a:rPr>
              <a:t>Next </a:t>
            </a:r>
            <a:endParaRPr lang="en-US" sz="3600">
              <a:solidFill>
                <a:schemeClr val="bg1"/>
              </a:solidFill>
              <a:latin typeface="Gotham Bold" pitchFamily="50" charset="0"/>
              <a:ea typeface="Calibri" panose="020F0502020204030204" pitchFamily="34" charset="0"/>
              <a:cs typeface="Calibri" panose="020F0502020204030204" pitchFamily="34" charset="0"/>
            </a:endParaRPr>
          </a:p>
        </p:txBody>
      </p:sp>
      <p:pic>
        <p:nvPicPr>
          <p:cNvPr id="9" name="Picture 8">
            <a:extLst>
              <a:ext uri="{FF2B5EF4-FFF2-40B4-BE49-F238E27FC236}">
                <a16:creationId xmlns:a16="http://schemas.microsoft.com/office/drawing/2014/main" id="{5FDECEE0-119D-8C5A-ACAD-FE17A405BB0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1" y="3915971"/>
            <a:ext cx="1336831" cy="1364114"/>
          </a:xfrm>
          <a:prstGeom prst="rect">
            <a:avLst/>
          </a:prstGeom>
        </p:spPr>
      </p:pic>
      <p:pic>
        <p:nvPicPr>
          <p:cNvPr id="10" name="Picture 9">
            <a:extLst>
              <a:ext uri="{FF2B5EF4-FFF2-40B4-BE49-F238E27FC236}">
                <a16:creationId xmlns:a16="http://schemas.microsoft.com/office/drawing/2014/main" id="{F0B8D6A7-156D-B66B-613F-07810AA19D2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77259" y="5562162"/>
            <a:ext cx="1050673" cy="1072115"/>
          </a:xfrm>
          <a:prstGeom prst="rect">
            <a:avLst/>
          </a:prstGeom>
        </p:spPr>
      </p:pic>
      <p:pic>
        <p:nvPicPr>
          <p:cNvPr id="11" name="Picture 10">
            <a:extLst>
              <a:ext uri="{FF2B5EF4-FFF2-40B4-BE49-F238E27FC236}">
                <a16:creationId xmlns:a16="http://schemas.microsoft.com/office/drawing/2014/main" id="{3A242E19-95DD-4E37-4268-EBE4C62EC73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4487" y="5717839"/>
            <a:ext cx="1728489" cy="1763765"/>
          </a:xfrm>
          <a:prstGeom prst="rect">
            <a:avLst/>
          </a:prstGeom>
        </p:spPr>
      </p:pic>
      <p:pic>
        <p:nvPicPr>
          <p:cNvPr id="12" name="Picture 11">
            <a:extLst>
              <a:ext uri="{FF2B5EF4-FFF2-40B4-BE49-F238E27FC236}">
                <a16:creationId xmlns:a16="http://schemas.microsoft.com/office/drawing/2014/main" id="{1FC9B6CE-726D-0ADA-8D4D-51E01054E49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058035" y="5148213"/>
            <a:ext cx="2411858" cy="2461080"/>
          </a:xfrm>
          <a:prstGeom prst="rect">
            <a:avLst/>
          </a:prstGeom>
        </p:spPr>
      </p:pic>
      <p:pic>
        <p:nvPicPr>
          <p:cNvPr id="13" name="Picture 12">
            <a:extLst>
              <a:ext uri="{FF2B5EF4-FFF2-40B4-BE49-F238E27FC236}">
                <a16:creationId xmlns:a16="http://schemas.microsoft.com/office/drawing/2014/main" id="{4EA86F0B-9330-2D75-1D0C-2110C539C83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37507" y="5705690"/>
            <a:ext cx="1050673" cy="1072115"/>
          </a:xfrm>
          <a:prstGeom prst="rect">
            <a:avLst/>
          </a:prstGeom>
        </p:spPr>
      </p:pic>
      <p:pic>
        <p:nvPicPr>
          <p:cNvPr id="14" name="Picture 13">
            <a:extLst>
              <a:ext uri="{FF2B5EF4-FFF2-40B4-BE49-F238E27FC236}">
                <a16:creationId xmlns:a16="http://schemas.microsoft.com/office/drawing/2014/main" id="{44A55FDE-5B9D-4A82-6E66-6179B3BB57E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76377" y="4915943"/>
            <a:ext cx="1601796" cy="1634487"/>
          </a:xfrm>
          <a:prstGeom prst="rect">
            <a:avLst/>
          </a:prstGeom>
        </p:spPr>
      </p:pic>
      <p:pic>
        <p:nvPicPr>
          <p:cNvPr id="15" name="Picture 14">
            <a:extLst>
              <a:ext uri="{FF2B5EF4-FFF2-40B4-BE49-F238E27FC236}">
                <a16:creationId xmlns:a16="http://schemas.microsoft.com/office/drawing/2014/main" id="{E7E94D71-09C5-E280-A8BF-79E858A159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7710" y="-277550"/>
            <a:ext cx="1050673" cy="1072115"/>
          </a:xfrm>
          <a:prstGeom prst="rect">
            <a:avLst/>
          </a:prstGeom>
        </p:spPr>
      </p:pic>
      <p:pic>
        <p:nvPicPr>
          <p:cNvPr id="16" name="Picture 15">
            <a:extLst>
              <a:ext uri="{FF2B5EF4-FFF2-40B4-BE49-F238E27FC236}">
                <a16:creationId xmlns:a16="http://schemas.microsoft.com/office/drawing/2014/main" id="{70358C64-62B6-DDC2-34DE-0323B4B5CC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55801" y="-751292"/>
            <a:ext cx="1728489" cy="1763765"/>
          </a:xfrm>
          <a:prstGeom prst="rect">
            <a:avLst/>
          </a:prstGeom>
        </p:spPr>
      </p:pic>
      <p:sp>
        <p:nvSpPr>
          <p:cNvPr id="2" name="TextBox 1">
            <a:extLst>
              <a:ext uri="{FF2B5EF4-FFF2-40B4-BE49-F238E27FC236}">
                <a16:creationId xmlns:a16="http://schemas.microsoft.com/office/drawing/2014/main" id="{F5E20512-3B89-53BF-D16E-6C83C1504B41}"/>
              </a:ext>
            </a:extLst>
          </p:cNvPr>
          <p:cNvSpPr txBox="1"/>
          <p:nvPr/>
        </p:nvSpPr>
        <p:spPr>
          <a:xfrm>
            <a:off x="2618320" y="6325463"/>
            <a:ext cx="6858000" cy="276999"/>
          </a:xfrm>
          <a:prstGeom prst="rect">
            <a:avLst/>
          </a:prstGeom>
          <a:noFill/>
        </p:spPr>
        <p:txBody>
          <a:bodyPr wrap="square">
            <a:spAutoFit/>
          </a:bodyPr>
          <a:lstStyle/>
          <a:p>
            <a:pPr algn="ctr"/>
            <a:r>
              <a:rPr lang="en-US" sz="1200" b="0" i="0" u="none" strike="noStrike">
                <a:solidFill>
                  <a:srgbClr val="000000"/>
                </a:solidFill>
                <a:effectLst/>
                <a:latin typeface="Calibri" panose="020F0502020204030204" pitchFamily="34" charset="0"/>
              </a:rPr>
              <a:t>© University of Central Florida</a:t>
            </a:r>
            <a:r>
              <a:rPr lang="en-US" sz="1200" b="0" i="0">
                <a:solidFill>
                  <a:srgbClr val="000000"/>
                </a:solidFill>
                <a:effectLst/>
                <a:latin typeface="Calibri" panose="020F0502020204030204" pitchFamily="34" charset="0"/>
              </a:rPr>
              <a:t>​</a:t>
            </a:r>
            <a:endParaRPr lang="en-US" sz="1200"/>
          </a:p>
        </p:txBody>
      </p:sp>
    </p:spTree>
    <p:extLst>
      <p:ext uri="{BB962C8B-B14F-4D97-AF65-F5344CB8AC3E}">
        <p14:creationId xmlns:p14="http://schemas.microsoft.com/office/powerpoint/2010/main" val="3342677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04F71"/>
        </a:solidFill>
        <a:effectLst/>
      </p:bgPr>
    </p:bg>
    <p:spTree>
      <p:nvGrpSpPr>
        <p:cNvPr id="1" name=""/>
        <p:cNvGrpSpPr/>
        <p:nvPr/>
      </p:nvGrpSpPr>
      <p:grpSpPr>
        <a:xfrm>
          <a:off x="0" y="0"/>
          <a:ext cx="0" cy="0"/>
          <a:chOff x="0" y="0"/>
          <a:chExt cx="0" cy="0"/>
        </a:xfrm>
      </p:grpSpPr>
      <p:sp>
        <p:nvSpPr>
          <p:cNvPr id="4" name="Oval 3">
            <a:extLst>
              <a:ext uri="{FF2B5EF4-FFF2-40B4-BE49-F238E27FC236}">
                <a16:creationId xmlns:a16="http://schemas.microsoft.com/office/drawing/2014/main" id="{D08467D7-B9EB-BB53-FC9F-B73A16F4CBD3}"/>
              </a:ext>
            </a:extLst>
          </p:cNvPr>
          <p:cNvSpPr/>
          <p:nvPr/>
        </p:nvSpPr>
        <p:spPr>
          <a:xfrm>
            <a:off x="2956205" y="182880"/>
            <a:ext cx="6492240" cy="6492240"/>
          </a:xfrm>
          <a:prstGeom prst="ellipse">
            <a:avLst/>
          </a:prstGeom>
          <a:solidFill>
            <a:schemeClr val="bg1"/>
          </a:solidFill>
          <a:ln>
            <a:solidFill>
              <a:srgbClr val="004F7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D6740026-9AC6-78D1-9B01-F02833EDE829}"/>
              </a:ext>
            </a:extLst>
          </p:cNvPr>
          <p:cNvSpPr>
            <a:spLocks noGrp="1"/>
          </p:cNvSpPr>
          <p:nvPr>
            <p:ph type="title"/>
          </p:nvPr>
        </p:nvSpPr>
        <p:spPr>
          <a:xfrm>
            <a:off x="2258975" y="426878"/>
            <a:ext cx="7886700" cy="1668132"/>
          </a:xfrm>
        </p:spPr>
        <p:txBody>
          <a:bodyPr>
            <a:normAutofit/>
          </a:bodyPr>
          <a:lstStyle/>
          <a:p>
            <a:pPr algn="ctr"/>
            <a:r>
              <a:rPr lang="en-US" sz="3200">
                <a:latin typeface="Gotham Bold" pitchFamily="50" charset="0"/>
              </a:rPr>
              <a:t>Please Complete</a:t>
            </a:r>
            <a:br>
              <a:rPr lang="en-US" sz="3200">
                <a:latin typeface="Gotham Bold" pitchFamily="50" charset="0"/>
              </a:rPr>
            </a:br>
            <a:r>
              <a:rPr lang="en-US" sz="3200">
                <a:latin typeface="Gotham Bold" pitchFamily="50" charset="0"/>
              </a:rPr>
              <a:t>the Post-session Survey</a:t>
            </a:r>
          </a:p>
        </p:txBody>
      </p:sp>
      <p:sp>
        <p:nvSpPr>
          <p:cNvPr id="3" name="Content Placeholder 2">
            <a:extLst>
              <a:ext uri="{FF2B5EF4-FFF2-40B4-BE49-F238E27FC236}">
                <a16:creationId xmlns:a16="http://schemas.microsoft.com/office/drawing/2014/main" id="{1FA2D690-239E-B314-8AEE-C5F7FB076437}"/>
              </a:ext>
            </a:extLst>
          </p:cNvPr>
          <p:cNvSpPr>
            <a:spLocks noGrp="1"/>
          </p:cNvSpPr>
          <p:nvPr>
            <p:ph idx="1"/>
          </p:nvPr>
        </p:nvSpPr>
        <p:spPr>
          <a:xfrm>
            <a:off x="3153125" y="1879492"/>
            <a:ext cx="6098400" cy="1809233"/>
          </a:xfrm>
        </p:spPr>
        <p:txBody>
          <a:bodyPr anchor="t">
            <a:normAutofit/>
          </a:bodyPr>
          <a:lstStyle/>
          <a:p>
            <a:pPr marL="0" indent="0" algn="ctr">
              <a:buNone/>
            </a:pPr>
            <a:r>
              <a:rPr lang="en-US" sz="2400">
                <a:latin typeface="Gotham Medium" pitchFamily="50" charset="0"/>
              </a:rPr>
              <a:t>Register to gain access to other </a:t>
            </a:r>
            <a:r>
              <a:rPr lang="en-US" sz="2400" err="1">
                <a:latin typeface="Gotham Medium" pitchFamily="50" charset="0"/>
              </a:rPr>
              <a:t>RenewU</a:t>
            </a:r>
            <a:r>
              <a:rPr lang="en-US" sz="2400">
                <a:latin typeface="Gotham Medium" pitchFamily="50" charset="0"/>
              </a:rPr>
              <a:t> resources &amp; complete a brief post-session survey!</a:t>
            </a:r>
          </a:p>
          <a:p>
            <a:pPr marL="0" indent="0" algn="ctr">
              <a:lnSpc>
                <a:spcPct val="150000"/>
              </a:lnSpc>
              <a:buNone/>
            </a:pPr>
            <a:r>
              <a:rPr lang="en-US" sz="2400">
                <a:latin typeface="Gotham Medium" pitchFamily="50" charset="0"/>
              </a:rPr>
              <a:t>Post-session survey link:</a:t>
            </a:r>
          </a:p>
        </p:txBody>
      </p:sp>
      <p:pic>
        <p:nvPicPr>
          <p:cNvPr id="5" name="Picture 4">
            <a:extLst>
              <a:ext uri="{FF2B5EF4-FFF2-40B4-BE49-F238E27FC236}">
                <a16:creationId xmlns:a16="http://schemas.microsoft.com/office/drawing/2014/main" id="{435DAE4C-ACF1-AA95-7B27-3327AC12C6B6}"/>
              </a:ext>
            </a:extLst>
          </p:cNvPr>
          <p:cNvPicPr>
            <a:picLocks noChangeAspect="1"/>
          </p:cNvPicPr>
          <p:nvPr/>
        </p:nvPicPr>
        <p:blipFill rotWithShape="1">
          <a:blip r:embed="rId3">
            <a:extLst>
              <a:ext uri="{28A0092B-C50C-407E-A947-70E740481C1C}">
                <a14:useLocalDpi xmlns:a14="http://schemas.microsoft.com/office/drawing/2010/main" val="0"/>
              </a:ext>
            </a:extLst>
          </a:blip>
          <a:srcRect l="2319" t="9870" r="5371"/>
          <a:stretch/>
        </p:blipFill>
        <p:spPr>
          <a:xfrm>
            <a:off x="4897464" y="4936695"/>
            <a:ext cx="2526224" cy="1630666"/>
          </a:xfrm>
          <a:prstGeom prst="rect">
            <a:avLst/>
          </a:prstGeom>
        </p:spPr>
      </p:pic>
      <p:sp>
        <p:nvSpPr>
          <p:cNvPr id="9" name="TextBox 8">
            <a:extLst>
              <a:ext uri="{FF2B5EF4-FFF2-40B4-BE49-F238E27FC236}">
                <a16:creationId xmlns:a16="http://schemas.microsoft.com/office/drawing/2014/main" id="{A7B9E099-BA61-38D0-90AD-6F73B2EB0A62}"/>
              </a:ext>
            </a:extLst>
          </p:cNvPr>
          <p:cNvSpPr txBox="1"/>
          <p:nvPr/>
        </p:nvSpPr>
        <p:spPr>
          <a:xfrm>
            <a:off x="3153125" y="6343826"/>
            <a:ext cx="6098400" cy="246221"/>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rgbClr val="898989"/>
                </a:solidFill>
                <a:effectLst/>
                <a:uLnTx/>
                <a:uFillTx/>
                <a:latin typeface="Calibri" panose="020F0502020204030204" pitchFamily="34" charset="0"/>
                <a:ea typeface="+mn-ea"/>
                <a:cs typeface="+mn-cs"/>
              </a:rPr>
              <a:t>© University of Central Florida​</a:t>
            </a:r>
            <a:endParaRPr kumimoji="0" lang="en-US" sz="1000" b="0" i="0" u="none" strike="noStrike" kern="1200" cap="none" spc="0" normalizeH="0" baseline="0" noProof="0">
              <a:ln>
                <a:noFill/>
              </a:ln>
              <a:solidFill>
                <a:prstClr val="black"/>
              </a:solidFill>
              <a:effectLst/>
              <a:uLnTx/>
              <a:uFillTx/>
              <a:latin typeface="Calibri" panose="020F0502020204030204"/>
              <a:ea typeface="+mn-ea"/>
              <a:cs typeface="+mn-cs"/>
            </a:endParaRPr>
          </a:p>
        </p:txBody>
      </p:sp>
      <p:pic>
        <p:nvPicPr>
          <p:cNvPr id="7" name="Picture 6">
            <a:extLst>
              <a:ext uri="{FF2B5EF4-FFF2-40B4-BE49-F238E27FC236}">
                <a16:creationId xmlns:a16="http://schemas.microsoft.com/office/drawing/2014/main" id="{82B853DA-AAF5-AE76-F9F5-B5618050070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523218" y="3555795"/>
            <a:ext cx="1358214" cy="1358214"/>
          </a:xfrm>
          <a:prstGeom prst="rect">
            <a:avLst/>
          </a:prstGeom>
        </p:spPr>
      </p:pic>
    </p:spTree>
    <p:extLst>
      <p:ext uri="{BB962C8B-B14F-4D97-AF65-F5344CB8AC3E}">
        <p14:creationId xmlns:p14="http://schemas.microsoft.com/office/powerpoint/2010/main" val="1431256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04F71"/>
        </a:solidFill>
        <a:effectLst/>
      </p:bgPr>
    </p:bg>
    <p:spTree>
      <p:nvGrpSpPr>
        <p:cNvPr id="1" name=""/>
        <p:cNvGrpSpPr/>
        <p:nvPr/>
      </p:nvGrpSpPr>
      <p:grpSpPr>
        <a:xfrm>
          <a:off x="0" y="0"/>
          <a:ext cx="0" cy="0"/>
          <a:chOff x="0" y="0"/>
          <a:chExt cx="0" cy="0"/>
        </a:xfrm>
      </p:grpSpPr>
      <p:sp>
        <p:nvSpPr>
          <p:cNvPr id="4" name="Oval 3">
            <a:extLst>
              <a:ext uri="{FF2B5EF4-FFF2-40B4-BE49-F238E27FC236}">
                <a16:creationId xmlns:a16="http://schemas.microsoft.com/office/drawing/2014/main" id="{D08467D7-B9EB-BB53-FC9F-B73A16F4CBD3}"/>
              </a:ext>
            </a:extLst>
          </p:cNvPr>
          <p:cNvSpPr/>
          <p:nvPr/>
        </p:nvSpPr>
        <p:spPr>
          <a:xfrm>
            <a:off x="2880316" y="105156"/>
            <a:ext cx="6492240" cy="6492240"/>
          </a:xfrm>
          <a:prstGeom prst="ellipse">
            <a:avLst/>
          </a:prstGeom>
          <a:solidFill>
            <a:schemeClr val="bg1"/>
          </a:solidFill>
          <a:ln>
            <a:solidFill>
              <a:srgbClr val="004F7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6740026-9AC6-78D1-9B01-F02833EDE829}"/>
              </a:ext>
            </a:extLst>
          </p:cNvPr>
          <p:cNvSpPr>
            <a:spLocks noGrp="1"/>
          </p:cNvSpPr>
          <p:nvPr>
            <p:ph type="title"/>
          </p:nvPr>
        </p:nvSpPr>
        <p:spPr>
          <a:xfrm>
            <a:off x="838200" y="443781"/>
            <a:ext cx="10515600" cy="1325563"/>
          </a:xfrm>
        </p:spPr>
        <p:txBody>
          <a:bodyPr anchor="t">
            <a:normAutofit/>
          </a:bodyPr>
          <a:lstStyle/>
          <a:p>
            <a:pPr algn="ctr"/>
            <a:r>
              <a:rPr lang="en-US" sz="3600">
                <a:latin typeface="Gotham Bold" pitchFamily="50" charset="0"/>
              </a:rPr>
              <a:t>Disclosure</a:t>
            </a:r>
          </a:p>
        </p:txBody>
      </p:sp>
      <p:sp>
        <p:nvSpPr>
          <p:cNvPr id="3" name="Content Placeholder 2">
            <a:extLst>
              <a:ext uri="{FF2B5EF4-FFF2-40B4-BE49-F238E27FC236}">
                <a16:creationId xmlns:a16="http://schemas.microsoft.com/office/drawing/2014/main" id="{1FA2D690-239E-B314-8AEE-C5F7FB076437}"/>
              </a:ext>
            </a:extLst>
          </p:cNvPr>
          <p:cNvSpPr>
            <a:spLocks noGrp="1"/>
          </p:cNvSpPr>
          <p:nvPr>
            <p:ph idx="1"/>
          </p:nvPr>
        </p:nvSpPr>
        <p:spPr>
          <a:xfrm>
            <a:off x="3372603" y="1108145"/>
            <a:ext cx="5507665" cy="5263115"/>
          </a:xfrm>
        </p:spPr>
        <p:txBody>
          <a:bodyPr anchor="ctr">
            <a:normAutofit/>
          </a:bodyPr>
          <a:lstStyle/>
          <a:p>
            <a:pPr marL="0" indent="0" algn="ctr">
              <a:buNone/>
            </a:pPr>
            <a:r>
              <a:rPr lang="en-US" sz="2200">
                <a:latin typeface="Gotham Medium" pitchFamily="50" charset="0"/>
              </a:rPr>
              <a:t>This project was supported by the Health Resources and Services Administration (HRSA) of the U.S. Department of Health and Human Services (HHS) under grant number  6 U3NHP45418 of the Health and Public Safety Workforce Resiliency Training Program for $1,496,128. This information or content and conclusions are those of the author and should not be construed as the official position or policy of, nor should any endorsements be inferred by HRSA, HHS or the U.S. Government.</a:t>
            </a:r>
          </a:p>
          <a:p>
            <a:pPr marL="0" indent="0">
              <a:buNone/>
            </a:pPr>
            <a:endParaRPr lang="en-US"/>
          </a:p>
        </p:txBody>
      </p:sp>
      <p:sp>
        <p:nvSpPr>
          <p:cNvPr id="5" name="TextBox 4">
            <a:extLst>
              <a:ext uri="{FF2B5EF4-FFF2-40B4-BE49-F238E27FC236}">
                <a16:creationId xmlns:a16="http://schemas.microsoft.com/office/drawing/2014/main" id="{D2AF1405-DC10-C3D3-DAB5-C035E76D9C8B}"/>
              </a:ext>
            </a:extLst>
          </p:cNvPr>
          <p:cNvSpPr txBox="1"/>
          <p:nvPr/>
        </p:nvSpPr>
        <p:spPr>
          <a:xfrm>
            <a:off x="3075937" y="6038475"/>
            <a:ext cx="6100996" cy="246221"/>
          </a:xfrm>
          <a:prstGeom prst="rect">
            <a:avLst/>
          </a:prstGeom>
          <a:noFill/>
        </p:spPr>
        <p:txBody>
          <a:bodyPr wrap="square">
            <a:spAutoFit/>
          </a:bodyPr>
          <a:lstStyle/>
          <a:p>
            <a:pPr algn="ctr"/>
            <a:r>
              <a:rPr lang="en-US" sz="1000" b="0" i="0">
                <a:solidFill>
                  <a:srgbClr val="898989"/>
                </a:solidFill>
                <a:effectLst/>
                <a:latin typeface="Calibri" panose="020F0502020204030204" pitchFamily="34" charset="0"/>
              </a:rPr>
              <a:t>© University of Central Florida</a:t>
            </a:r>
            <a:endParaRPr lang="en-US" sz="1000"/>
          </a:p>
        </p:txBody>
      </p:sp>
    </p:spTree>
    <p:extLst>
      <p:ext uri="{BB962C8B-B14F-4D97-AF65-F5344CB8AC3E}">
        <p14:creationId xmlns:p14="http://schemas.microsoft.com/office/powerpoint/2010/main" val="36738761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7E1CC649-14EA-6661-1AB6-19751F29B0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25983" y="-274835"/>
            <a:ext cx="7407666" cy="7407666"/>
          </a:xfrm>
          <a:prstGeom prst="rect">
            <a:avLst/>
          </a:prstGeom>
        </p:spPr>
      </p:pic>
      <p:sp>
        <p:nvSpPr>
          <p:cNvPr id="2" name="Title 1">
            <a:extLst>
              <a:ext uri="{FF2B5EF4-FFF2-40B4-BE49-F238E27FC236}">
                <a16:creationId xmlns:a16="http://schemas.microsoft.com/office/drawing/2014/main" id="{167FC240-EA80-D602-2CE3-0735A7A3A7F4}"/>
              </a:ext>
            </a:extLst>
          </p:cNvPr>
          <p:cNvSpPr>
            <a:spLocks noGrp="1"/>
          </p:cNvSpPr>
          <p:nvPr>
            <p:ph type="title"/>
          </p:nvPr>
        </p:nvSpPr>
        <p:spPr>
          <a:xfrm rot="16200000">
            <a:off x="-1819910" y="2766216"/>
            <a:ext cx="4965383" cy="1325563"/>
          </a:xfrm>
        </p:spPr>
        <p:txBody>
          <a:bodyPr/>
          <a:lstStyle/>
          <a:p>
            <a:pPr algn="ctr"/>
            <a:r>
              <a:rPr lang="en-US">
                <a:latin typeface="Gotham Bold" pitchFamily="50" charset="0"/>
              </a:rPr>
              <a:t>Important </a:t>
            </a:r>
            <a:br>
              <a:rPr lang="en-US">
                <a:latin typeface="Gotham Bold" pitchFamily="50" charset="0"/>
              </a:rPr>
            </a:br>
            <a:r>
              <a:rPr lang="en-US">
                <a:latin typeface="Gotham Bold" pitchFamily="50" charset="0"/>
              </a:rPr>
              <a:t>Disclosures</a:t>
            </a:r>
          </a:p>
        </p:txBody>
      </p:sp>
      <p:sp>
        <p:nvSpPr>
          <p:cNvPr id="4" name="Content Placeholder 3">
            <a:extLst>
              <a:ext uri="{FF2B5EF4-FFF2-40B4-BE49-F238E27FC236}">
                <a16:creationId xmlns:a16="http://schemas.microsoft.com/office/drawing/2014/main" id="{932184D3-4D8B-3FD3-B46A-512F5B4CA80D}"/>
              </a:ext>
            </a:extLst>
          </p:cNvPr>
          <p:cNvSpPr>
            <a:spLocks noGrp="1"/>
          </p:cNvSpPr>
          <p:nvPr>
            <p:ph sz="half" idx="2"/>
          </p:nvPr>
        </p:nvSpPr>
        <p:spPr>
          <a:xfrm>
            <a:off x="3346807" y="634967"/>
            <a:ext cx="8355458" cy="5588059"/>
          </a:xfrm>
        </p:spPr>
        <p:txBody>
          <a:bodyPr anchor="ctr">
            <a:noAutofit/>
          </a:bodyPr>
          <a:lstStyle/>
          <a:p>
            <a:pPr marL="0" indent="0">
              <a:lnSpc>
                <a:spcPct val="100000"/>
              </a:lnSpc>
              <a:buNone/>
            </a:pPr>
            <a:r>
              <a:rPr lang="en-US" sz="2400" i="0">
                <a:effectLst/>
                <a:latin typeface="Gotham Medium" pitchFamily="50" charset="0"/>
                <a:ea typeface="Calibri" panose="020F0502020204030204" pitchFamily="34" charset="0"/>
                <a:cs typeface="Times New Roman" panose="02020603050405020304" pitchFamily="18" charset="0"/>
              </a:rPr>
              <a:t>This material is for informational purposes only. It does not replace the advice or counsel of a health care professional. You should consult with and rely on the advice of your physician or health care professional for the management of your health. Never disregard professional medical advice or delay in seeking it because of something you have learned in this course. </a:t>
            </a:r>
            <a:endParaRPr lang="en-US" sz="2400">
              <a:effectLst/>
              <a:latin typeface="Gotham Medium" pitchFamily="50" charset="0"/>
              <a:ea typeface="Calibri" panose="020F0502020204030204" pitchFamily="34" charset="0"/>
              <a:cs typeface="Times New Roman" panose="02020603050405020304" pitchFamily="18" charset="0"/>
            </a:endParaRPr>
          </a:p>
        </p:txBody>
      </p:sp>
      <p:sp>
        <p:nvSpPr>
          <p:cNvPr id="3" name="TextBox 2">
            <a:extLst>
              <a:ext uri="{FF2B5EF4-FFF2-40B4-BE49-F238E27FC236}">
                <a16:creationId xmlns:a16="http://schemas.microsoft.com/office/drawing/2014/main" id="{839869CC-3FE7-45B8-E13C-36EFA1C08C52}"/>
              </a:ext>
            </a:extLst>
          </p:cNvPr>
          <p:cNvSpPr txBox="1"/>
          <p:nvPr/>
        </p:nvSpPr>
        <p:spPr>
          <a:xfrm>
            <a:off x="2618320" y="6325463"/>
            <a:ext cx="6858000" cy="276999"/>
          </a:xfrm>
          <a:prstGeom prst="rect">
            <a:avLst/>
          </a:prstGeom>
          <a:noFill/>
        </p:spPr>
        <p:txBody>
          <a:bodyPr wrap="square">
            <a:spAutoFit/>
          </a:bodyPr>
          <a:lstStyle/>
          <a:p>
            <a:pPr algn="ctr"/>
            <a:r>
              <a:rPr lang="en-US" sz="1200" b="0" i="0" u="none" strike="noStrike">
                <a:solidFill>
                  <a:srgbClr val="000000"/>
                </a:solidFill>
                <a:effectLst/>
                <a:latin typeface="Calibri" panose="020F0502020204030204" pitchFamily="34" charset="0"/>
              </a:rPr>
              <a:t>© University of Central Florida</a:t>
            </a:r>
            <a:r>
              <a:rPr lang="en-US" sz="1200" b="0" i="0">
                <a:solidFill>
                  <a:srgbClr val="000000"/>
                </a:solidFill>
                <a:effectLst/>
                <a:latin typeface="Calibri" panose="020F0502020204030204" pitchFamily="34" charset="0"/>
              </a:rPr>
              <a:t>​</a:t>
            </a:r>
            <a:endParaRPr lang="en-US" sz="1200"/>
          </a:p>
        </p:txBody>
      </p:sp>
      <p:pic>
        <p:nvPicPr>
          <p:cNvPr id="1026" name="Picture 2" descr="A logo with blue circles&#10;&#10;Description automatically generated">
            <a:extLst>
              <a:ext uri="{FF2B5EF4-FFF2-40B4-BE49-F238E27FC236}">
                <a16:creationId xmlns:a16="http://schemas.microsoft.com/office/drawing/2014/main" id="{F56BCD80-7CE7-F170-1E4D-973049434ED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76585" y="136572"/>
            <a:ext cx="2442257" cy="1619465"/>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54A38379-5539-64DD-BCAB-EAD648166145}"/>
              </a:ext>
            </a:extLst>
          </p:cNvPr>
          <p:cNvSpPr txBox="1"/>
          <p:nvPr/>
        </p:nvSpPr>
        <p:spPr>
          <a:xfrm>
            <a:off x="7060556" y="946305"/>
            <a:ext cx="3078867" cy="646331"/>
          </a:xfrm>
          <a:prstGeom prst="rect">
            <a:avLst/>
          </a:prstGeom>
          <a:noFill/>
        </p:spPr>
        <p:txBody>
          <a:bodyPr wrap="square">
            <a:spAutoFit/>
          </a:bodyPr>
          <a:lstStyle/>
          <a:p>
            <a:r>
              <a:rPr lang="en-US" sz="1800" b="1" i="0" u="none" strike="noStrike" dirty="0">
                <a:solidFill>
                  <a:srgbClr val="000000"/>
                </a:solidFill>
                <a:effectLst/>
                <a:latin typeface="Gotham Medium" pitchFamily="2" charset="0"/>
              </a:rPr>
              <a:t>Materials found on</a:t>
            </a:r>
          </a:p>
          <a:p>
            <a:r>
              <a:rPr lang="en-US" sz="1800" b="1" i="0" u="none" strike="noStrike" dirty="0">
                <a:solidFill>
                  <a:srgbClr val="000000"/>
                </a:solidFill>
                <a:effectLst/>
                <a:latin typeface="Gotham Medium" pitchFamily="2" charset="0"/>
              </a:rPr>
              <a:t> </a:t>
            </a:r>
            <a:r>
              <a:rPr lang="en-US" sz="1800" b="1" i="0" u="sng" strike="noStrike" dirty="0">
                <a:solidFill>
                  <a:srgbClr val="0563C1"/>
                </a:solidFill>
                <a:effectLst/>
                <a:latin typeface="Gotham Medium" pitchFamily="2" charset="0"/>
                <a:hlinkClick r:id="rId4"/>
              </a:rPr>
              <a:t>Renewunow.org</a:t>
            </a:r>
            <a:endParaRPr lang="en-US" dirty="0"/>
          </a:p>
        </p:txBody>
      </p:sp>
    </p:spTree>
    <p:extLst>
      <p:ext uri="{BB962C8B-B14F-4D97-AF65-F5344CB8AC3E}">
        <p14:creationId xmlns:p14="http://schemas.microsoft.com/office/powerpoint/2010/main" val="30956679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4F71"/>
        </a:solidFill>
        <a:effectLst/>
      </p:bgPr>
    </p:bg>
    <p:spTree>
      <p:nvGrpSpPr>
        <p:cNvPr id="1" name=""/>
        <p:cNvGrpSpPr/>
        <p:nvPr/>
      </p:nvGrpSpPr>
      <p:grpSpPr>
        <a:xfrm>
          <a:off x="0" y="0"/>
          <a:ext cx="0" cy="0"/>
          <a:chOff x="0" y="0"/>
          <a:chExt cx="0" cy="0"/>
        </a:xfrm>
      </p:grpSpPr>
      <p:sp>
        <p:nvSpPr>
          <p:cNvPr id="4" name="Oval 3">
            <a:extLst>
              <a:ext uri="{FF2B5EF4-FFF2-40B4-BE49-F238E27FC236}">
                <a16:creationId xmlns:a16="http://schemas.microsoft.com/office/drawing/2014/main" id="{D08467D7-B9EB-BB53-FC9F-B73A16F4CBD3}"/>
              </a:ext>
            </a:extLst>
          </p:cNvPr>
          <p:cNvSpPr/>
          <p:nvPr/>
        </p:nvSpPr>
        <p:spPr>
          <a:xfrm>
            <a:off x="2956205" y="182880"/>
            <a:ext cx="6492240" cy="6492240"/>
          </a:xfrm>
          <a:prstGeom prst="ellipse">
            <a:avLst/>
          </a:prstGeom>
          <a:solidFill>
            <a:schemeClr val="bg1"/>
          </a:solidFill>
          <a:ln>
            <a:solidFill>
              <a:srgbClr val="004F7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6740026-9AC6-78D1-9B01-F02833EDE829}"/>
              </a:ext>
            </a:extLst>
          </p:cNvPr>
          <p:cNvSpPr>
            <a:spLocks noGrp="1"/>
          </p:cNvSpPr>
          <p:nvPr>
            <p:ph type="title"/>
          </p:nvPr>
        </p:nvSpPr>
        <p:spPr>
          <a:xfrm>
            <a:off x="2258975" y="596097"/>
            <a:ext cx="7886700" cy="1325563"/>
          </a:xfrm>
        </p:spPr>
        <p:txBody>
          <a:bodyPr>
            <a:normAutofit/>
          </a:bodyPr>
          <a:lstStyle/>
          <a:p>
            <a:pPr algn="ctr"/>
            <a:r>
              <a:rPr lang="en-US" sz="3600">
                <a:latin typeface="Gotham Bold" pitchFamily="50" charset="0"/>
              </a:rPr>
              <a:t>Are you signed </a:t>
            </a:r>
            <a:br>
              <a:rPr lang="en-US" sz="3600">
                <a:latin typeface="Gotham Bold" pitchFamily="50" charset="0"/>
              </a:rPr>
            </a:br>
            <a:r>
              <a:rPr lang="en-US" sz="3600">
                <a:latin typeface="Gotham Bold" pitchFamily="50" charset="0"/>
              </a:rPr>
              <a:t>up to </a:t>
            </a:r>
            <a:r>
              <a:rPr lang="en-US" sz="3600" err="1">
                <a:latin typeface="Gotham Bold" pitchFamily="50" charset="0"/>
              </a:rPr>
              <a:t>RenewU</a:t>
            </a:r>
            <a:r>
              <a:rPr lang="en-US" sz="3600">
                <a:latin typeface="Gotham Bold" pitchFamily="50" charset="0"/>
              </a:rPr>
              <a:t>?</a:t>
            </a:r>
          </a:p>
        </p:txBody>
      </p:sp>
      <p:sp>
        <p:nvSpPr>
          <p:cNvPr id="3" name="Content Placeholder 2">
            <a:extLst>
              <a:ext uri="{FF2B5EF4-FFF2-40B4-BE49-F238E27FC236}">
                <a16:creationId xmlns:a16="http://schemas.microsoft.com/office/drawing/2014/main" id="{1FA2D690-239E-B314-8AEE-C5F7FB076437}"/>
              </a:ext>
            </a:extLst>
          </p:cNvPr>
          <p:cNvSpPr>
            <a:spLocks noGrp="1"/>
          </p:cNvSpPr>
          <p:nvPr>
            <p:ph idx="1"/>
          </p:nvPr>
        </p:nvSpPr>
        <p:spPr>
          <a:xfrm>
            <a:off x="3448494" y="2048720"/>
            <a:ext cx="5507665" cy="1458410"/>
          </a:xfrm>
        </p:spPr>
        <p:txBody>
          <a:bodyPr anchor="t">
            <a:normAutofit/>
          </a:bodyPr>
          <a:lstStyle/>
          <a:p>
            <a:pPr marL="0" indent="0" algn="ctr">
              <a:buNone/>
            </a:pPr>
            <a:r>
              <a:rPr lang="en-US" sz="2400">
                <a:latin typeface="Gotham Medium" pitchFamily="50" charset="0"/>
              </a:rPr>
              <a:t>Register here to gain access to other </a:t>
            </a:r>
            <a:r>
              <a:rPr lang="en-US" sz="2400" err="1">
                <a:latin typeface="Gotham Medium" pitchFamily="50" charset="0"/>
              </a:rPr>
              <a:t>RenewU</a:t>
            </a:r>
            <a:r>
              <a:rPr lang="en-US" sz="2400">
                <a:latin typeface="Gotham Medium" pitchFamily="50" charset="0"/>
              </a:rPr>
              <a:t> resources and complete a brief post-session survey!</a:t>
            </a:r>
          </a:p>
        </p:txBody>
      </p:sp>
      <p:pic>
        <p:nvPicPr>
          <p:cNvPr id="5" name="Picture 4">
            <a:extLst>
              <a:ext uri="{FF2B5EF4-FFF2-40B4-BE49-F238E27FC236}">
                <a16:creationId xmlns:a16="http://schemas.microsoft.com/office/drawing/2014/main" id="{435DAE4C-ACF1-AA95-7B27-3327AC12C6B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97236" y="4695741"/>
            <a:ext cx="2736655" cy="1809233"/>
          </a:xfrm>
          <a:prstGeom prst="rect">
            <a:avLst/>
          </a:prstGeom>
        </p:spPr>
      </p:pic>
      <p:sp>
        <p:nvSpPr>
          <p:cNvPr id="7" name="TextBox 6">
            <a:extLst>
              <a:ext uri="{FF2B5EF4-FFF2-40B4-BE49-F238E27FC236}">
                <a16:creationId xmlns:a16="http://schemas.microsoft.com/office/drawing/2014/main" id="{F587C635-731C-3B7E-FFFE-3DD97F31C7DA}"/>
              </a:ext>
            </a:extLst>
          </p:cNvPr>
          <p:cNvSpPr txBox="1"/>
          <p:nvPr/>
        </p:nvSpPr>
        <p:spPr>
          <a:xfrm>
            <a:off x="3134799" y="6261903"/>
            <a:ext cx="6100996" cy="246221"/>
          </a:xfrm>
          <a:prstGeom prst="rect">
            <a:avLst/>
          </a:prstGeom>
          <a:noFill/>
        </p:spPr>
        <p:txBody>
          <a:bodyPr wrap="square">
            <a:spAutoFit/>
          </a:bodyPr>
          <a:lstStyle/>
          <a:p>
            <a:pPr algn="ctr"/>
            <a:r>
              <a:rPr lang="en-US" sz="1000" b="0" i="0">
                <a:solidFill>
                  <a:srgbClr val="898989"/>
                </a:solidFill>
                <a:effectLst/>
                <a:latin typeface="Calibri" panose="020F0502020204030204" pitchFamily="34" charset="0"/>
              </a:rPr>
              <a:t>© University of Central Florida</a:t>
            </a:r>
            <a:endParaRPr lang="en-US" sz="1000"/>
          </a:p>
        </p:txBody>
      </p:sp>
      <p:pic>
        <p:nvPicPr>
          <p:cNvPr id="10" name="Picture 9">
            <a:extLst>
              <a:ext uri="{FF2B5EF4-FFF2-40B4-BE49-F238E27FC236}">
                <a16:creationId xmlns:a16="http://schemas.microsoft.com/office/drawing/2014/main" id="{1F4884E0-D56C-E303-1958-6A6FAF9E1B2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07434" y="3506545"/>
            <a:ext cx="1372100" cy="1372100"/>
          </a:xfrm>
          <a:prstGeom prst="rect">
            <a:avLst/>
          </a:prstGeom>
        </p:spPr>
      </p:pic>
    </p:spTree>
    <p:extLst>
      <p:ext uri="{BB962C8B-B14F-4D97-AF65-F5344CB8AC3E}">
        <p14:creationId xmlns:p14="http://schemas.microsoft.com/office/powerpoint/2010/main" val="33758587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7BD5B46-7023-8A5D-039D-D3ABA206E32C}"/>
              </a:ext>
            </a:extLst>
          </p:cNvPr>
          <p:cNvPicPr>
            <a:picLocks noChangeAspect="1"/>
          </p:cNvPicPr>
          <p:nvPr/>
        </p:nvPicPr>
        <p:blipFill>
          <a:blip r:embed="rId3">
            <a:extLst>
              <a:ext uri="{BEBA8EAE-BF5A-486C-A8C5-ECC9F3942E4B}">
                <a14:imgProps xmlns:a14="http://schemas.microsoft.com/office/drawing/2010/main">
                  <a14:imgLayer r:embed="rId4">
                    <a14:imgEffect>
                      <a14:sharpenSoften amount="-50000"/>
                    </a14:imgEffect>
                  </a14:imgLayer>
                </a14:imgProps>
              </a:ext>
              <a:ext uri="{28A0092B-C50C-407E-A947-70E740481C1C}">
                <a14:useLocalDpi xmlns:a14="http://schemas.microsoft.com/office/drawing/2010/main" val="0"/>
              </a:ext>
            </a:extLst>
          </a:blip>
          <a:stretch>
            <a:fillRect/>
          </a:stretch>
        </p:blipFill>
        <p:spPr>
          <a:xfrm>
            <a:off x="8533792" y="305460"/>
            <a:ext cx="3189767" cy="2770455"/>
          </a:xfrm>
          <a:prstGeom prst="rect">
            <a:avLst/>
          </a:prstGeom>
        </p:spPr>
      </p:pic>
      <p:sp>
        <p:nvSpPr>
          <p:cNvPr id="2" name="Title 1">
            <a:extLst>
              <a:ext uri="{FF2B5EF4-FFF2-40B4-BE49-F238E27FC236}">
                <a16:creationId xmlns:a16="http://schemas.microsoft.com/office/drawing/2014/main" id="{5BA1C248-BC9F-B667-69F9-B5DF1646D6FD}"/>
              </a:ext>
            </a:extLst>
          </p:cNvPr>
          <p:cNvSpPr>
            <a:spLocks noGrp="1"/>
          </p:cNvSpPr>
          <p:nvPr>
            <p:ph type="title"/>
          </p:nvPr>
        </p:nvSpPr>
        <p:spPr>
          <a:xfrm>
            <a:off x="838200" y="365125"/>
            <a:ext cx="8290810" cy="1325563"/>
          </a:xfrm>
        </p:spPr>
        <p:txBody>
          <a:bodyPr>
            <a:normAutofit/>
          </a:bodyPr>
          <a:lstStyle/>
          <a:p>
            <a:r>
              <a:rPr lang="en-US" sz="3600">
                <a:latin typeface="Gotham Bold" pitchFamily="50" charset="0"/>
              </a:rPr>
              <a:t>This Module will Answer the Following Questions?</a:t>
            </a:r>
          </a:p>
        </p:txBody>
      </p:sp>
      <p:sp>
        <p:nvSpPr>
          <p:cNvPr id="3" name="Content Placeholder 2">
            <a:extLst>
              <a:ext uri="{FF2B5EF4-FFF2-40B4-BE49-F238E27FC236}">
                <a16:creationId xmlns:a16="http://schemas.microsoft.com/office/drawing/2014/main" id="{11E87FB0-23C4-6253-5219-5E40E5B9651F}"/>
              </a:ext>
            </a:extLst>
          </p:cNvPr>
          <p:cNvSpPr>
            <a:spLocks noGrp="1"/>
          </p:cNvSpPr>
          <p:nvPr>
            <p:ph idx="1"/>
          </p:nvPr>
        </p:nvSpPr>
        <p:spPr>
          <a:xfrm>
            <a:off x="1171808" y="1825625"/>
            <a:ext cx="8876759" cy="4351338"/>
          </a:xfrm>
        </p:spPr>
        <p:txBody>
          <a:bodyPr>
            <a:normAutofit/>
          </a:bodyPr>
          <a:lstStyle/>
          <a:p>
            <a:pPr marL="342900" lvl="1" indent="0">
              <a:lnSpc>
                <a:spcPct val="100000"/>
              </a:lnSpc>
              <a:spcAft>
                <a:spcPts val="1200"/>
              </a:spcAft>
              <a:buNone/>
            </a:pPr>
            <a:r>
              <a:rPr lang="en-US" b="1" i="1">
                <a:latin typeface="Gotham Medium" pitchFamily="50" charset="0"/>
              </a:rPr>
              <a:t>What </a:t>
            </a:r>
            <a:r>
              <a:rPr lang="en-US">
                <a:latin typeface="Gotham Medium" pitchFamily="50" charset="0"/>
              </a:rPr>
              <a:t>is Emotional Intelligence (EI)?​</a:t>
            </a:r>
          </a:p>
          <a:p>
            <a:pPr marL="342900" lvl="1" indent="0">
              <a:lnSpc>
                <a:spcPct val="100000"/>
              </a:lnSpc>
              <a:spcAft>
                <a:spcPts val="1200"/>
              </a:spcAft>
              <a:buNone/>
            </a:pPr>
            <a:r>
              <a:rPr lang="en-US" b="1" i="1">
                <a:latin typeface="Gotham Medium" pitchFamily="50" charset="0"/>
              </a:rPr>
              <a:t>What </a:t>
            </a:r>
            <a:r>
              <a:rPr lang="en-US">
                <a:latin typeface="Gotham Medium" pitchFamily="50" charset="0"/>
              </a:rPr>
              <a:t>are the benefits of EI?​</a:t>
            </a:r>
          </a:p>
          <a:p>
            <a:pPr marL="342900" lvl="1" indent="0">
              <a:lnSpc>
                <a:spcPct val="100000"/>
              </a:lnSpc>
              <a:spcAft>
                <a:spcPts val="1200"/>
              </a:spcAft>
              <a:buNone/>
            </a:pPr>
            <a:r>
              <a:rPr lang="en-US" b="1" i="1">
                <a:latin typeface="Gotham Medium" pitchFamily="50" charset="0"/>
              </a:rPr>
              <a:t>How </a:t>
            </a:r>
            <a:r>
              <a:rPr lang="en-US">
                <a:latin typeface="Gotham Medium" pitchFamily="50" charset="0"/>
              </a:rPr>
              <a:t>can I measure my EI? ​</a:t>
            </a:r>
          </a:p>
          <a:p>
            <a:pPr marL="342900" lvl="1" indent="0">
              <a:lnSpc>
                <a:spcPct val="100000"/>
              </a:lnSpc>
              <a:spcAft>
                <a:spcPts val="1200"/>
              </a:spcAft>
              <a:buNone/>
            </a:pPr>
            <a:r>
              <a:rPr lang="en-US" b="1" i="1">
                <a:latin typeface="Gotham Medium" pitchFamily="50" charset="0"/>
              </a:rPr>
              <a:t>How </a:t>
            </a:r>
            <a:r>
              <a:rPr lang="en-US">
                <a:latin typeface="Gotham Medium" pitchFamily="50" charset="0"/>
              </a:rPr>
              <a:t>can I develop EI?</a:t>
            </a:r>
            <a:endParaRPr lang="en-US">
              <a:latin typeface="Gotham Medium" pitchFamily="50" charset="0"/>
              <a:cs typeface="Calibri"/>
            </a:endParaRPr>
          </a:p>
        </p:txBody>
      </p:sp>
      <p:pic>
        <p:nvPicPr>
          <p:cNvPr id="6" name="Picture 5">
            <a:extLst>
              <a:ext uri="{FF2B5EF4-FFF2-40B4-BE49-F238E27FC236}">
                <a16:creationId xmlns:a16="http://schemas.microsoft.com/office/drawing/2014/main" id="{F32A7F58-A2A3-6A7B-B82F-49A2F768E18E}"/>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198417" y="1974849"/>
            <a:ext cx="231562" cy="231562"/>
          </a:xfrm>
          <a:prstGeom prst="rect">
            <a:avLst/>
          </a:prstGeom>
        </p:spPr>
      </p:pic>
      <p:pic>
        <p:nvPicPr>
          <p:cNvPr id="7" name="Picture 6">
            <a:extLst>
              <a:ext uri="{FF2B5EF4-FFF2-40B4-BE49-F238E27FC236}">
                <a16:creationId xmlns:a16="http://schemas.microsoft.com/office/drawing/2014/main" id="{172C64A9-A79C-31D8-2229-932913FFDE9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198417" y="2512023"/>
            <a:ext cx="231562" cy="231562"/>
          </a:xfrm>
          <a:prstGeom prst="rect">
            <a:avLst/>
          </a:prstGeom>
        </p:spPr>
      </p:pic>
      <p:pic>
        <p:nvPicPr>
          <p:cNvPr id="8" name="Picture 7">
            <a:extLst>
              <a:ext uri="{FF2B5EF4-FFF2-40B4-BE49-F238E27FC236}">
                <a16:creationId xmlns:a16="http://schemas.microsoft.com/office/drawing/2014/main" id="{6638C2D2-FA41-D4AD-B2F1-4A61C80FCCD4}"/>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198417" y="3134362"/>
            <a:ext cx="231562" cy="231562"/>
          </a:xfrm>
          <a:prstGeom prst="rect">
            <a:avLst/>
          </a:prstGeom>
        </p:spPr>
      </p:pic>
      <p:pic>
        <p:nvPicPr>
          <p:cNvPr id="9" name="Picture 8">
            <a:extLst>
              <a:ext uri="{FF2B5EF4-FFF2-40B4-BE49-F238E27FC236}">
                <a16:creationId xmlns:a16="http://schemas.microsoft.com/office/drawing/2014/main" id="{0FBFF7D0-09CC-93A5-3B81-3ECDAA74151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198417" y="3726576"/>
            <a:ext cx="231562" cy="231562"/>
          </a:xfrm>
          <a:prstGeom prst="rect">
            <a:avLst/>
          </a:prstGeom>
        </p:spPr>
      </p:pic>
      <p:sp>
        <p:nvSpPr>
          <p:cNvPr id="5" name="TextBox 4">
            <a:extLst>
              <a:ext uri="{FF2B5EF4-FFF2-40B4-BE49-F238E27FC236}">
                <a16:creationId xmlns:a16="http://schemas.microsoft.com/office/drawing/2014/main" id="{222BACE7-954F-F416-9DD3-90D226C2A3C9}"/>
              </a:ext>
            </a:extLst>
          </p:cNvPr>
          <p:cNvSpPr txBox="1"/>
          <p:nvPr/>
        </p:nvSpPr>
        <p:spPr>
          <a:xfrm>
            <a:off x="2618320" y="6325463"/>
            <a:ext cx="6858000" cy="276999"/>
          </a:xfrm>
          <a:prstGeom prst="rect">
            <a:avLst/>
          </a:prstGeom>
          <a:noFill/>
        </p:spPr>
        <p:txBody>
          <a:bodyPr wrap="square">
            <a:spAutoFit/>
          </a:bodyPr>
          <a:lstStyle/>
          <a:p>
            <a:pPr algn="ctr"/>
            <a:r>
              <a:rPr lang="en-US" sz="1200" b="0" i="0" u="none" strike="noStrike">
                <a:solidFill>
                  <a:srgbClr val="000000"/>
                </a:solidFill>
                <a:effectLst/>
                <a:latin typeface="Calibri" panose="020F0502020204030204" pitchFamily="34" charset="0"/>
              </a:rPr>
              <a:t>© University of Central Florida</a:t>
            </a:r>
            <a:r>
              <a:rPr lang="en-US" sz="1200" b="0" i="0">
                <a:solidFill>
                  <a:srgbClr val="000000"/>
                </a:solidFill>
                <a:effectLst/>
                <a:latin typeface="Calibri" panose="020F0502020204030204" pitchFamily="34" charset="0"/>
              </a:rPr>
              <a:t>​</a:t>
            </a:r>
            <a:endParaRPr lang="en-US" sz="1200"/>
          </a:p>
        </p:txBody>
      </p:sp>
    </p:spTree>
    <p:extLst>
      <p:ext uri="{BB962C8B-B14F-4D97-AF65-F5344CB8AC3E}">
        <p14:creationId xmlns:p14="http://schemas.microsoft.com/office/powerpoint/2010/main" val="26203493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FB6D405C-9DFE-7B4A-8E82-2AEB3325ED9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1" y="3915971"/>
            <a:ext cx="1336831" cy="1364114"/>
          </a:xfrm>
          <a:prstGeom prst="rect">
            <a:avLst/>
          </a:prstGeom>
        </p:spPr>
      </p:pic>
      <p:sp>
        <p:nvSpPr>
          <p:cNvPr id="2" name="Title 1">
            <a:extLst>
              <a:ext uri="{FF2B5EF4-FFF2-40B4-BE49-F238E27FC236}">
                <a16:creationId xmlns:a16="http://schemas.microsoft.com/office/drawing/2014/main" id="{2EA86964-178E-6F44-0067-22DFBC5FF09C}"/>
              </a:ext>
            </a:extLst>
          </p:cNvPr>
          <p:cNvSpPr>
            <a:spLocks noGrp="1"/>
          </p:cNvSpPr>
          <p:nvPr>
            <p:ph type="title"/>
          </p:nvPr>
        </p:nvSpPr>
        <p:spPr/>
        <p:txBody>
          <a:bodyPr>
            <a:normAutofit/>
          </a:bodyPr>
          <a:lstStyle/>
          <a:p>
            <a:r>
              <a:rPr lang="en-US" sz="3600" b="1">
                <a:latin typeface="Gotham Bold" pitchFamily="2" charset="0"/>
              </a:rPr>
              <a:t>What is Emotional Intelligence (EI)?</a:t>
            </a:r>
          </a:p>
        </p:txBody>
      </p:sp>
      <p:sp>
        <p:nvSpPr>
          <p:cNvPr id="6" name="TextBox 5">
            <a:extLst>
              <a:ext uri="{FF2B5EF4-FFF2-40B4-BE49-F238E27FC236}">
                <a16:creationId xmlns:a16="http://schemas.microsoft.com/office/drawing/2014/main" id="{38C40C59-32BC-E433-F832-ADB7D5546399}"/>
              </a:ext>
            </a:extLst>
          </p:cNvPr>
          <p:cNvSpPr txBox="1"/>
          <p:nvPr/>
        </p:nvSpPr>
        <p:spPr>
          <a:xfrm>
            <a:off x="978731" y="1796114"/>
            <a:ext cx="8926643" cy="2769989"/>
          </a:xfrm>
          <a:prstGeom prst="rect">
            <a:avLst/>
          </a:prstGeom>
          <a:noFill/>
        </p:spPr>
        <p:txBody>
          <a:bodyPr wrap="square">
            <a:spAutoFit/>
          </a:bodyPr>
          <a:lstStyle/>
          <a:p>
            <a:pPr algn="l" rtl="0" fontAlgn="base"/>
            <a:r>
              <a:rPr lang="en-US" sz="2400" u="none" strike="noStrike">
                <a:solidFill>
                  <a:srgbClr val="000000"/>
                </a:solidFill>
                <a:effectLst/>
                <a:latin typeface="Gotham Medium" pitchFamily="2" charset="0"/>
              </a:rPr>
              <a:t>Unlike how smart you are, EI is a type of intelligence that considers how well you can:</a:t>
            </a:r>
            <a:r>
              <a:rPr lang="en-US" sz="2400">
                <a:solidFill>
                  <a:srgbClr val="000000"/>
                </a:solidFill>
                <a:effectLst/>
                <a:latin typeface="Gotham Medium" pitchFamily="2" charset="0"/>
              </a:rPr>
              <a:t>​</a:t>
            </a:r>
          </a:p>
          <a:p>
            <a:pPr marL="457200" indent="-457200" algn="l" rtl="0" fontAlgn="base">
              <a:spcBef>
                <a:spcPts val="1200"/>
              </a:spcBef>
              <a:buFont typeface="+mj-lt"/>
              <a:buAutoNum type="arabicPeriod"/>
            </a:pPr>
            <a:r>
              <a:rPr lang="en-US" sz="2400" u="none" strike="noStrike">
                <a:solidFill>
                  <a:srgbClr val="000000"/>
                </a:solidFill>
                <a:effectLst/>
                <a:latin typeface="Gotham Medium" pitchFamily="2" charset="0"/>
              </a:rPr>
              <a:t>Identify and control your emotions and thoughts</a:t>
            </a:r>
            <a:r>
              <a:rPr lang="en-US" sz="2400">
                <a:solidFill>
                  <a:srgbClr val="000000"/>
                </a:solidFill>
                <a:effectLst/>
                <a:latin typeface="Gotham Medium" pitchFamily="2" charset="0"/>
              </a:rPr>
              <a:t>​</a:t>
            </a:r>
          </a:p>
          <a:p>
            <a:pPr marL="457200" indent="-457200" algn="l" rtl="0" fontAlgn="base">
              <a:spcBef>
                <a:spcPts val="1200"/>
              </a:spcBef>
              <a:buFont typeface="+mj-lt"/>
              <a:buAutoNum type="arabicPeriod"/>
            </a:pPr>
            <a:r>
              <a:rPr lang="en-US" sz="2400" u="none" strike="noStrike">
                <a:solidFill>
                  <a:srgbClr val="000000"/>
                </a:solidFill>
                <a:effectLst/>
                <a:latin typeface="Gotham Medium" pitchFamily="2" charset="0"/>
              </a:rPr>
              <a:t>Recognize and understand other's emotions</a:t>
            </a:r>
            <a:r>
              <a:rPr lang="en-US" sz="2400">
                <a:solidFill>
                  <a:srgbClr val="000000"/>
                </a:solidFill>
                <a:effectLst/>
                <a:latin typeface="Gotham Medium" pitchFamily="2" charset="0"/>
              </a:rPr>
              <a:t>​</a:t>
            </a:r>
          </a:p>
          <a:p>
            <a:pPr marL="457200" indent="-457200" algn="l" rtl="0" fontAlgn="base">
              <a:spcBef>
                <a:spcPts val="1200"/>
              </a:spcBef>
              <a:buFont typeface="+mj-lt"/>
              <a:buAutoNum type="arabicPeriod"/>
            </a:pPr>
            <a:r>
              <a:rPr lang="en-US" sz="2400" u="none" strike="noStrike">
                <a:solidFill>
                  <a:srgbClr val="000000"/>
                </a:solidFill>
                <a:effectLst/>
                <a:latin typeface="Gotham Medium" pitchFamily="2" charset="0"/>
              </a:rPr>
              <a:t>Control your focus and actions so that you can solve problems or achieve your goals</a:t>
            </a:r>
            <a:endParaRPr lang="en-US" sz="2400">
              <a:solidFill>
                <a:srgbClr val="000000"/>
              </a:solidFill>
              <a:effectLst/>
              <a:latin typeface="Gotham Medium" pitchFamily="2" charset="0"/>
            </a:endParaRPr>
          </a:p>
        </p:txBody>
      </p:sp>
      <p:pic>
        <p:nvPicPr>
          <p:cNvPr id="7" name="Picture 6">
            <a:extLst>
              <a:ext uri="{FF2B5EF4-FFF2-40B4-BE49-F238E27FC236}">
                <a16:creationId xmlns:a16="http://schemas.microsoft.com/office/drawing/2014/main" id="{171461F7-6CFD-7450-EACF-67EA3202DAC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647839" y="365125"/>
            <a:ext cx="2475456" cy="2150044"/>
          </a:xfrm>
          <a:prstGeom prst="rect">
            <a:avLst/>
          </a:prstGeom>
        </p:spPr>
      </p:pic>
      <p:pic>
        <p:nvPicPr>
          <p:cNvPr id="9" name="Picture 8">
            <a:extLst>
              <a:ext uri="{FF2B5EF4-FFF2-40B4-BE49-F238E27FC236}">
                <a16:creationId xmlns:a16="http://schemas.microsoft.com/office/drawing/2014/main" id="{5EF97062-3B1B-F60A-D705-9C9D20D9022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77259" y="5562162"/>
            <a:ext cx="1050673" cy="1072115"/>
          </a:xfrm>
          <a:prstGeom prst="rect">
            <a:avLst/>
          </a:prstGeom>
        </p:spPr>
      </p:pic>
      <p:pic>
        <p:nvPicPr>
          <p:cNvPr id="10" name="Picture 9">
            <a:extLst>
              <a:ext uri="{FF2B5EF4-FFF2-40B4-BE49-F238E27FC236}">
                <a16:creationId xmlns:a16="http://schemas.microsoft.com/office/drawing/2014/main" id="{8DFED4A4-255E-713A-0AD9-AE264B0134B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4487" y="5717839"/>
            <a:ext cx="1728489" cy="1763765"/>
          </a:xfrm>
          <a:prstGeom prst="rect">
            <a:avLst/>
          </a:prstGeom>
        </p:spPr>
      </p:pic>
      <p:pic>
        <p:nvPicPr>
          <p:cNvPr id="11" name="Picture 10">
            <a:extLst>
              <a:ext uri="{FF2B5EF4-FFF2-40B4-BE49-F238E27FC236}">
                <a16:creationId xmlns:a16="http://schemas.microsoft.com/office/drawing/2014/main" id="{6CE77AFB-83F1-E5B4-11F0-1457383E0A7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58035" y="5148213"/>
            <a:ext cx="2411858" cy="2461080"/>
          </a:xfrm>
          <a:prstGeom prst="rect">
            <a:avLst/>
          </a:prstGeom>
        </p:spPr>
      </p:pic>
      <p:pic>
        <p:nvPicPr>
          <p:cNvPr id="12" name="Picture 11">
            <a:extLst>
              <a:ext uri="{FF2B5EF4-FFF2-40B4-BE49-F238E27FC236}">
                <a16:creationId xmlns:a16="http://schemas.microsoft.com/office/drawing/2014/main" id="{77FA023E-13CC-2F2B-BA0F-A551BE661D6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37507" y="5705690"/>
            <a:ext cx="1050673" cy="1072115"/>
          </a:xfrm>
          <a:prstGeom prst="rect">
            <a:avLst/>
          </a:prstGeom>
        </p:spPr>
      </p:pic>
      <p:pic>
        <p:nvPicPr>
          <p:cNvPr id="13" name="Picture 12">
            <a:extLst>
              <a:ext uri="{FF2B5EF4-FFF2-40B4-BE49-F238E27FC236}">
                <a16:creationId xmlns:a16="http://schemas.microsoft.com/office/drawing/2014/main" id="{FA5BD15C-1A19-C343-2D00-75D7CD4FEAD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76377" y="4915943"/>
            <a:ext cx="1601796" cy="1634487"/>
          </a:xfrm>
          <a:prstGeom prst="rect">
            <a:avLst/>
          </a:prstGeom>
        </p:spPr>
      </p:pic>
      <p:sp>
        <p:nvSpPr>
          <p:cNvPr id="14" name="TextBox 13">
            <a:extLst>
              <a:ext uri="{FF2B5EF4-FFF2-40B4-BE49-F238E27FC236}">
                <a16:creationId xmlns:a16="http://schemas.microsoft.com/office/drawing/2014/main" id="{6AC3CF19-1FB4-9CE8-22E8-C3F74CF72241}"/>
              </a:ext>
            </a:extLst>
          </p:cNvPr>
          <p:cNvSpPr txBox="1"/>
          <p:nvPr/>
        </p:nvSpPr>
        <p:spPr>
          <a:xfrm>
            <a:off x="2618320" y="6325463"/>
            <a:ext cx="6858000" cy="276999"/>
          </a:xfrm>
          <a:prstGeom prst="rect">
            <a:avLst/>
          </a:prstGeom>
          <a:noFill/>
        </p:spPr>
        <p:txBody>
          <a:bodyPr wrap="square">
            <a:spAutoFit/>
          </a:bodyPr>
          <a:lstStyle/>
          <a:p>
            <a:pPr algn="ctr"/>
            <a:r>
              <a:rPr lang="en-US" sz="1200" b="0" i="0" u="none" strike="noStrike">
                <a:solidFill>
                  <a:srgbClr val="000000"/>
                </a:solidFill>
                <a:effectLst/>
                <a:latin typeface="Calibri" panose="020F0502020204030204" pitchFamily="34" charset="0"/>
              </a:rPr>
              <a:t>© University of Central Florida</a:t>
            </a:r>
            <a:r>
              <a:rPr lang="en-US" sz="1200" b="0" i="0">
                <a:solidFill>
                  <a:srgbClr val="000000"/>
                </a:solidFill>
                <a:effectLst/>
                <a:latin typeface="Calibri" panose="020F0502020204030204" pitchFamily="34" charset="0"/>
              </a:rPr>
              <a:t>​</a:t>
            </a:r>
            <a:endParaRPr lang="en-US" sz="1200"/>
          </a:p>
        </p:txBody>
      </p:sp>
      <p:pic>
        <p:nvPicPr>
          <p:cNvPr id="3" name="Picture 2">
            <a:extLst>
              <a:ext uri="{FF2B5EF4-FFF2-40B4-BE49-F238E27FC236}">
                <a16:creationId xmlns:a16="http://schemas.microsoft.com/office/drawing/2014/main" id="{50A625AF-BA6B-8161-1E7C-70396E57D4D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63964" y="2700753"/>
            <a:ext cx="1859331" cy="1897276"/>
          </a:xfrm>
          <a:prstGeom prst="rect">
            <a:avLst/>
          </a:prstGeom>
        </p:spPr>
      </p:pic>
    </p:spTree>
    <p:extLst>
      <p:ext uri="{BB962C8B-B14F-4D97-AF65-F5344CB8AC3E}">
        <p14:creationId xmlns:p14="http://schemas.microsoft.com/office/powerpoint/2010/main" val="1923381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A86964-178E-6F44-0067-22DFBC5FF09C}"/>
              </a:ext>
            </a:extLst>
          </p:cNvPr>
          <p:cNvSpPr>
            <a:spLocks noGrp="1"/>
          </p:cNvSpPr>
          <p:nvPr>
            <p:ph type="title"/>
          </p:nvPr>
        </p:nvSpPr>
        <p:spPr>
          <a:xfrm>
            <a:off x="457200" y="277284"/>
            <a:ext cx="11340790" cy="622331"/>
          </a:xfrm>
        </p:spPr>
        <p:txBody>
          <a:bodyPr anchor="t">
            <a:noAutofit/>
          </a:bodyPr>
          <a:lstStyle/>
          <a:p>
            <a:pPr algn="ctr"/>
            <a:r>
              <a:rPr lang="en-US" sz="3600" b="1" u="none" strike="noStrike">
                <a:effectLst/>
                <a:latin typeface="Gotham Bold" pitchFamily="2" charset="0"/>
              </a:rPr>
              <a:t>What are the Benefits of </a:t>
            </a:r>
            <a:r>
              <a:rPr lang="en-US" sz="3600" b="1">
                <a:latin typeface="Gotham Bold" pitchFamily="2" charset="0"/>
              </a:rPr>
              <a:t>EI</a:t>
            </a:r>
            <a:r>
              <a:rPr lang="en-US" sz="3600" b="1" u="none" strike="noStrike">
                <a:effectLst/>
                <a:latin typeface="Gotham Bold" pitchFamily="2" charset="0"/>
              </a:rPr>
              <a:t>?</a:t>
            </a:r>
            <a:endParaRPr lang="en-US" sz="3600" b="1">
              <a:latin typeface="Gotham Bold" pitchFamily="2" charset="0"/>
            </a:endParaRPr>
          </a:p>
        </p:txBody>
      </p:sp>
      <p:sp>
        <p:nvSpPr>
          <p:cNvPr id="12" name="TextBox 11">
            <a:extLst>
              <a:ext uri="{FF2B5EF4-FFF2-40B4-BE49-F238E27FC236}">
                <a16:creationId xmlns:a16="http://schemas.microsoft.com/office/drawing/2014/main" id="{8B127312-4758-54B8-4EFD-1313AD56AC18}"/>
              </a:ext>
            </a:extLst>
          </p:cNvPr>
          <p:cNvSpPr txBox="1"/>
          <p:nvPr/>
        </p:nvSpPr>
        <p:spPr>
          <a:xfrm>
            <a:off x="2667000" y="6318741"/>
            <a:ext cx="6858000" cy="276999"/>
          </a:xfrm>
          <a:prstGeom prst="rect">
            <a:avLst/>
          </a:prstGeom>
          <a:noFill/>
        </p:spPr>
        <p:txBody>
          <a:bodyPr wrap="square">
            <a:spAutoFit/>
          </a:bodyPr>
          <a:lstStyle/>
          <a:p>
            <a:pPr algn="ctr"/>
            <a:r>
              <a:rPr lang="en-US" sz="1200" b="0" i="0" u="none" strike="noStrike">
                <a:solidFill>
                  <a:srgbClr val="000000"/>
                </a:solidFill>
                <a:effectLst/>
                <a:latin typeface="Calibri" panose="020F0502020204030204" pitchFamily="34" charset="0"/>
              </a:rPr>
              <a:t>© University of Central Florida</a:t>
            </a:r>
            <a:r>
              <a:rPr lang="en-US" sz="1200" b="0" i="0">
                <a:solidFill>
                  <a:srgbClr val="000000"/>
                </a:solidFill>
                <a:effectLst/>
                <a:latin typeface="Calibri" panose="020F0502020204030204" pitchFamily="34" charset="0"/>
              </a:rPr>
              <a:t>​</a:t>
            </a:r>
            <a:endParaRPr lang="en-US" sz="1200"/>
          </a:p>
        </p:txBody>
      </p:sp>
      <p:pic>
        <p:nvPicPr>
          <p:cNvPr id="3" name="Content Placeholder 4">
            <a:extLst>
              <a:ext uri="{FF2B5EF4-FFF2-40B4-BE49-F238E27FC236}">
                <a16:creationId xmlns:a16="http://schemas.microsoft.com/office/drawing/2014/main" id="{43A00531-7029-32EE-F8C7-D5C9096BB15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0800000">
            <a:off x="457200" y="1048215"/>
            <a:ext cx="4915626" cy="5760184"/>
          </a:xfrm>
          <a:prstGeom prst="rect">
            <a:avLst/>
          </a:prstGeom>
        </p:spPr>
      </p:pic>
      <p:sp>
        <p:nvSpPr>
          <p:cNvPr id="5" name="TextBox 4">
            <a:extLst>
              <a:ext uri="{FF2B5EF4-FFF2-40B4-BE49-F238E27FC236}">
                <a16:creationId xmlns:a16="http://schemas.microsoft.com/office/drawing/2014/main" id="{394C5E21-ECDE-6297-D12E-A023AA4670FC}"/>
              </a:ext>
            </a:extLst>
          </p:cNvPr>
          <p:cNvSpPr txBox="1"/>
          <p:nvPr/>
        </p:nvSpPr>
        <p:spPr>
          <a:xfrm>
            <a:off x="1777587" y="1782921"/>
            <a:ext cx="2274849" cy="830997"/>
          </a:xfrm>
          <a:prstGeom prst="rect">
            <a:avLst/>
          </a:prstGeom>
          <a:noFill/>
        </p:spPr>
        <p:txBody>
          <a:bodyPr wrap="square" rtlCol="0">
            <a:spAutoFit/>
          </a:bodyPr>
          <a:lstStyle/>
          <a:p>
            <a:pPr algn="ctr"/>
            <a:r>
              <a:rPr lang="en-US" sz="2400" b="1">
                <a:latin typeface="Gotham Medium" pitchFamily="50" charset="0"/>
              </a:rPr>
              <a:t>Lower </a:t>
            </a:r>
          </a:p>
          <a:p>
            <a:pPr algn="ctr"/>
            <a:r>
              <a:rPr lang="en-US" sz="2400" b="1">
                <a:latin typeface="Gotham Medium" pitchFamily="50" charset="0"/>
              </a:rPr>
              <a:t>Levels:</a:t>
            </a:r>
          </a:p>
        </p:txBody>
      </p:sp>
      <p:sp>
        <p:nvSpPr>
          <p:cNvPr id="6" name="TextBox 5">
            <a:extLst>
              <a:ext uri="{FF2B5EF4-FFF2-40B4-BE49-F238E27FC236}">
                <a16:creationId xmlns:a16="http://schemas.microsoft.com/office/drawing/2014/main" id="{4B85B532-2191-A4B4-8EED-3338AAB75ED4}"/>
              </a:ext>
            </a:extLst>
          </p:cNvPr>
          <p:cNvSpPr txBox="1"/>
          <p:nvPr/>
        </p:nvSpPr>
        <p:spPr>
          <a:xfrm>
            <a:off x="1141966" y="3452175"/>
            <a:ext cx="3323064" cy="2462213"/>
          </a:xfrm>
          <a:prstGeom prst="rect">
            <a:avLst/>
          </a:prstGeom>
          <a:noFill/>
        </p:spPr>
        <p:txBody>
          <a:bodyPr wrap="square">
            <a:spAutoFit/>
          </a:bodyPr>
          <a:lstStyle/>
          <a:p>
            <a:pPr marL="342900" indent="-342900" algn="ctr">
              <a:buFont typeface="Arial" panose="020B0604020202020204" pitchFamily="34" charset="0"/>
              <a:buChar char="•"/>
            </a:pPr>
            <a:r>
              <a:rPr lang="en-US" sz="2200">
                <a:solidFill>
                  <a:srgbClr val="000000"/>
                </a:solidFill>
                <a:latin typeface="Gotham Medium" pitchFamily="2" charset="0"/>
              </a:rPr>
              <a:t>S</a:t>
            </a:r>
            <a:r>
              <a:rPr lang="en-US" sz="2200" u="none" strike="noStrike">
                <a:solidFill>
                  <a:srgbClr val="000000"/>
                </a:solidFill>
                <a:effectLst/>
                <a:latin typeface="Gotham Medium" pitchFamily="2" charset="0"/>
              </a:rPr>
              <a:t>tress</a:t>
            </a:r>
            <a:r>
              <a:rPr lang="en-US" sz="2200">
                <a:solidFill>
                  <a:srgbClr val="000000"/>
                </a:solidFill>
                <a:effectLst/>
                <a:latin typeface="Gotham Medium" pitchFamily="2" charset="0"/>
              </a:rPr>
              <a:t>​</a:t>
            </a:r>
          </a:p>
          <a:p>
            <a:pPr marL="342900" indent="-342900" algn="ctr" rtl="0" fontAlgn="base">
              <a:buFont typeface="Arial" panose="020B0604020202020204" pitchFamily="34" charset="0"/>
              <a:buChar char="•"/>
            </a:pPr>
            <a:r>
              <a:rPr lang="en-US" sz="2200" u="none" strike="noStrike">
                <a:solidFill>
                  <a:srgbClr val="000000"/>
                </a:solidFill>
                <a:effectLst/>
                <a:latin typeface="Gotham Medium" pitchFamily="2" charset="0"/>
              </a:rPr>
              <a:t>Worry or anxiety</a:t>
            </a:r>
            <a:r>
              <a:rPr lang="en-US" sz="2200">
                <a:solidFill>
                  <a:srgbClr val="000000"/>
                </a:solidFill>
                <a:effectLst/>
                <a:latin typeface="Gotham Medium" pitchFamily="2" charset="0"/>
              </a:rPr>
              <a:t>​</a:t>
            </a:r>
          </a:p>
          <a:p>
            <a:pPr marL="342900" indent="-342900" algn="ctr" rtl="0" fontAlgn="base">
              <a:buFont typeface="Arial" panose="020B0604020202020204" pitchFamily="34" charset="0"/>
              <a:buChar char="•"/>
            </a:pPr>
            <a:r>
              <a:rPr lang="en-US" sz="2200" u="none" strike="noStrike">
                <a:solidFill>
                  <a:srgbClr val="000000"/>
                </a:solidFill>
                <a:latin typeface="Gotham Medium" pitchFamily="2" charset="0"/>
              </a:rPr>
              <a:t>D</a:t>
            </a:r>
            <a:r>
              <a:rPr lang="en-US" sz="2200" u="none" strike="noStrike">
                <a:solidFill>
                  <a:srgbClr val="000000"/>
                </a:solidFill>
                <a:effectLst/>
                <a:latin typeface="Gotham Medium" pitchFamily="2" charset="0"/>
              </a:rPr>
              <a:t>epression</a:t>
            </a:r>
            <a:r>
              <a:rPr lang="en-US" sz="2200">
                <a:solidFill>
                  <a:srgbClr val="000000"/>
                </a:solidFill>
                <a:effectLst/>
                <a:latin typeface="Gotham Medium" pitchFamily="2" charset="0"/>
              </a:rPr>
              <a:t>​</a:t>
            </a:r>
          </a:p>
          <a:p>
            <a:pPr marL="342900" indent="-342900" algn="ctr" rtl="0" fontAlgn="base">
              <a:buFont typeface="Arial" panose="020B0604020202020204" pitchFamily="34" charset="0"/>
              <a:buChar char="•"/>
            </a:pPr>
            <a:r>
              <a:rPr lang="en-US" sz="2200" u="none" strike="noStrike">
                <a:solidFill>
                  <a:srgbClr val="000000"/>
                </a:solidFill>
                <a:effectLst/>
                <a:latin typeface="Gotham Medium" pitchFamily="2" charset="0"/>
              </a:rPr>
              <a:t>Burnout </a:t>
            </a:r>
            <a:endParaRPr lang="en-US" sz="2200">
              <a:solidFill>
                <a:srgbClr val="000000"/>
              </a:solidFill>
              <a:latin typeface="Gotham Medium" pitchFamily="2" charset="0"/>
            </a:endParaRPr>
          </a:p>
          <a:p>
            <a:pPr marL="342900" indent="-342900" algn="ctr" rtl="0" fontAlgn="base">
              <a:buFont typeface="Arial" panose="020B0604020202020204" pitchFamily="34" charset="0"/>
              <a:buChar char="•"/>
            </a:pPr>
            <a:r>
              <a:rPr lang="en-US" sz="2200">
                <a:solidFill>
                  <a:srgbClr val="000000"/>
                </a:solidFill>
                <a:latin typeface="Gotham Medium" pitchFamily="2" charset="0"/>
              </a:rPr>
              <a:t>P</a:t>
            </a:r>
            <a:r>
              <a:rPr lang="en-US" sz="2200" u="none" strike="noStrike">
                <a:solidFill>
                  <a:srgbClr val="000000"/>
                </a:solidFill>
                <a:effectLst/>
                <a:latin typeface="Gotham Medium" pitchFamily="2" charset="0"/>
              </a:rPr>
              <a:t>hysical, mental, emotional, exhaustion</a:t>
            </a:r>
            <a:endParaRPr lang="en-US" sz="2200">
              <a:solidFill>
                <a:srgbClr val="000000"/>
              </a:solidFill>
              <a:effectLst/>
              <a:latin typeface="Gotham Medium" pitchFamily="2" charset="0"/>
            </a:endParaRPr>
          </a:p>
        </p:txBody>
      </p:sp>
      <p:pic>
        <p:nvPicPr>
          <p:cNvPr id="7" name="Content Placeholder 4">
            <a:extLst>
              <a:ext uri="{FF2B5EF4-FFF2-40B4-BE49-F238E27FC236}">
                <a16:creationId xmlns:a16="http://schemas.microsoft.com/office/drawing/2014/main" id="{D02E8CD0-9B41-98D4-A6D3-2A287BF8726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0800000">
            <a:off x="6819175" y="1048216"/>
            <a:ext cx="4915626" cy="5760184"/>
          </a:xfrm>
          <a:prstGeom prst="rect">
            <a:avLst/>
          </a:prstGeom>
        </p:spPr>
      </p:pic>
      <p:sp>
        <p:nvSpPr>
          <p:cNvPr id="8" name="TextBox 7">
            <a:extLst>
              <a:ext uri="{FF2B5EF4-FFF2-40B4-BE49-F238E27FC236}">
                <a16:creationId xmlns:a16="http://schemas.microsoft.com/office/drawing/2014/main" id="{E960202E-B2F5-EB11-B78E-293418E8CDAB}"/>
              </a:ext>
            </a:extLst>
          </p:cNvPr>
          <p:cNvSpPr txBox="1"/>
          <p:nvPr/>
        </p:nvSpPr>
        <p:spPr>
          <a:xfrm>
            <a:off x="8139562" y="1782922"/>
            <a:ext cx="2274849" cy="830997"/>
          </a:xfrm>
          <a:prstGeom prst="rect">
            <a:avLst/>
          </a:prstGeom>
          <a:noFill/>
        </p:spPr>
        <p:txBody>
          <a:bodyPr wrap="square" rtlCol="0">
            <a:spAutoFit/>
          </a:bodyPr>
          <a:lstStyle/>
          <a:p>
            <a:pPr algn="ctr"/>
            <a:r>
              <a:rPr lang="en-US" sz="2400" b="1">
                <a:latin typeface="Gotham Medium" pitchFamily="50" charset="0"/>
              </a:rPr>
              <a:t>Higher </a:t>
            </a:r>
          </a:p>
          <a:p>
            <a:pPr algn="ctr"/>
            <a:r>
              <a:rPr lang="en-US" sz="2400" b="1">
                <a:latin typeface="Gotham Medium" pitchFamily="50" charset="0"/>
              </a:rPr>
              <a:t>Levels:</a:t>
            </a:r>
          </a:p>
        </p:txBody>
      </p:sp>
      <p:sp>
        <p:nvSpPr>
          <p:cNvPr id="10" name="TextBox 9">
            <a:extLst>
              <a:ext uri="{FF2B5EF4-FFF2-40B4-BE49-F238E27FC236}">
                <a16:creationId xmlns:a16="http://schemas.microsoft.com/office/drawing/2014/main" id="{68B23B0D-770F-82B7-1D12-5F49907CF95F}"/>
              </a:ext>
            </a:extLst>
          </p:cNvPr>
          <p:cNvSpPr txBox="1"/>
          <p:nvPr/>
        </p:nvSpPr>
        <p:spPr>
          <a:xfrm>
            <a:off x="7705492" y="3406698"/>
            <a:ext cx="3175689" cy="2462213"/>
          </a:xfrm>
          <a:prstGeom prst="rect">
            <a:avLst/>
          </a:prstGeom>
          <a:noFill/>
        </p:spPr>
        <p:txBody>
          <a:bodyPr wrap="square">
            <a:spAutoFit/>
          </a:bodyPr>
          <a:lstStyle/>
          <a:p>
            <a:pPr marL="342900" indent="-342900" algn="ctr">
              <a:buFont typeface="Arial" panose="020B0604020202020204" pitchFamily="34" charset="0"/>
              <a:buChar char="•"/>
            </a:pPr>
            <a:r>
              <a:rPr lang="en-US" sz="2200">
                <a:solidFill>
                  <a:srgbClr val="000000"/>
                </a:solidFill>
                <a:latin typeface="Gotham Medium" pitchFamily="2" charset="0"/>
              </a:rPr>
              <a:t>Work performance &amp;</a:t>
            </a:r>
            <a:r>
              <a:rPr lang="en-US" sz="2200" u="none" strike="noStrike">
                <a:solidFill>
                  <a:srgbClr val="000000"/>
                </a:solidFill>
                <a:effectLst/>
                <a:latin typeface="Gotham Medium" pitchFamily="2" charset="0"/>
              </a:rPr>
              <a:t> satisfaction​</a:t>
            </a:r>
          </a:p>
          <a:p>
            <a:pPr marL="342900" indent="-342900" algn="ctr">
              <a:buFont typeface="Arial" panose="020B0604020202020204" pitchFamily="34" charset="0"/>
              <a:buChar char="•"/>
            </a:pPr>
            <a:r>
              <a:rPr lang="en-US" sz="2200">
                <a:solidFill>
                  <a:srgbClr val="000000"/>
                </a:solidFill>
                <a:latin typeface="Gotham Medium" pitchFamily="2" charset="0"/>
              </a:rPr>
              <a:t>Work i</a:t>
            </a:r>
            <a:r>
              <a:rPr lang="en-US" sz="2200" u="none" strike="noStrike">
                <a:solidFill>
                  <a:srgbClr val="000000"/>
                </a:solidFill>
                <a:effectLst/>
                <a:latin typeface="Gotham Medium" pitchFamily="2" charset="0"/>
              </a:rPr>
              <a:t>nterest,  attention &amp; productivity </a:t>
            </a:r>
          </a:p>
          <a:p>
            <a:pPr marL="342900" indent="-342900" algn="ctr">
              <a:buFont typeface="Arial" panose="020B0604020202020204" pitchFamily="34" charset="0"/>
              <a:buChar char="•"/>
            </a:pPr>
            <a:r>
              <a:rPr lang="en-US" sz="2200" u="none" strike="noStrike">
                <a:solidFill>
                  <a:srgbClr val="000000"/>
                </a:solidFill>
                <a:effectLst/>
                <a:latin typeface="Gotham Medium" pitchFamily="2" charset="0"/>
              </a:rPr>
              <a:t>Health​</a:t>
            </a:r>
          </a:p>
          <a:p>
            <a:pPr marL="342900" indent="-342900" algn="ctr">
              <a:buFont typeface="Arial" panose="020B0604020202020204" pitchFamily="34" charset="0"/>
              <a:buChar char="•"/>
            </a:pPr>
            <a:r>
              <a:rPr lang="en-US" sz="2200" u="none" strike="noStrike">
                <a:solidFill>
                  <a:srgbClr val="000000"/>
                </a:solidFill>
                <a:effectLst/>
                <a:latin typeface="Gotham Medium" pitchFamily="2" charset="0"/>
              </a:rPr>
              <a:t>Well-being</a:t>
            </a:r>
            <a:endParaRPr lang="en-US" sz="2200">
              <a:solidFill>
                <a:srgbClr val="000000"/>
              </a:solidFill>
              <a:effectLst/>
              <a:latin typeface="Gotham Medium" pitchFamily="2" charset="0"/>
            </a:endParaRPr>
          </a:p>
        </p:txBody>
      </p:sp>
    </p:spTree>
    <p:extLst>
      <p:ext uri="{BB962C8B-B14F-4D97-AF65-F5344CB8AC3E}">
        <p14:creationId xmlns:p14="http://schemas.microsoft.com/office/powerpoint/2010/main" val="3443165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CE1E7B2-0F18-1F0F-A3A0-BE97530B5331}"/>
              </a:ext>
            </a:extLst>
          </p:cNvPr>
          <p:cNvSpPr>
            <a:spLocks noGrp="1"/>
          </p:cNvSpPr>
          <p:nvPr>
            <p:ph idx="1"/>
          </p:nvPr>
        </p:nvSpPr>
        <p:spPr>
          <a:xfrm>
            <a:off x="5888180" y="1027887"/>
            <a:ext cx="5593572" cy="488001"/>
          </a:xfrm>
        </p:spPr>
        <p:txBody>
          <a:bodyPr>
            <a:normAutofit/>
          </a:bodyPr>
          <a:lstStyle/>
          <a:p>
            <a:pPr marL="342900" indent="-342900">
              <a:spcBef>
                <a:spcPts val="0"/>
              </a:spcBef>
              <a:buFont typeface="Calibri" panose="020F0502020204030204" pitchFamily="34" charset="0"/>
              <a:buChar char="-"/>
            </a:pPr>
            <a:r>
              <a:rPr lang="en-US" sz="2400">
                <a:solidFill>
                  <a:srgbClr val="000000"/>
                </a:solidFill>
                <a:effectLst/>
                <a:latin typeface="Gotham Medium" pitchFamily="2" charset="0"/>
              </a:rPr>
              <a:t>Perception of Emotions</a:t>
            </a:r>
            <a:endParaRPr lang="en-US" sz="2400">
              <a:latin typeface="Gotham Medium" pitchFamily="2" charset="0"/>
              <a:ea typeface="Calibri" panose="020F0502020204030204" pitchFamily="34" charset="0"/>
              <a:cs typeface="Calibri"/>
            </a:endParaRPr>
          </a:p>
        </p:txBody>
      </p:sp>
      <p:sp>
        <p:nvSpPr>
          <p:cNvPr id="6" name="Oval 5">
            <a:extLst>
              <a:ext uri="{FF2B5EF4-FFF2-40B4-BE49-F238E27FC236}">
                <a16:creationId xmlns:a16="http://schemas.microsoft.com/office/drawing/2014/main" id="{22DA058F-D6F5-5FDA-E841-59C00D11DC09}"/>
              </a:ext>
            </a:extLst>
          </p:cNvPr>
          <p:cNvSpPr/>
          <p:nvPr/>
        </p:nvSpPr>
        <p:spPr>
          <a:xfrm>
            <a:off x="1706880" y="554013"/>
            <a:ext cx="4389120" cy="4389120"/>
          </a:xfrm>
          <a:prstGeom prst="ellipse">
            <a:avLst/>
          </a:prstGeom>
          <a:solidFill>
            <a:srgbClr val="004F71"/>
          </a:solidFill>
          <a:ln>
            <a:solidFill>
              <a:srgbClr val="004F7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90B5B4D0-7D3B-0A8B-B74A-A205A366FCD4}"/>
              </a:ext>
            </a:extLst>
          </p:cNvPr>
          <p:cNvSpPr txBox="1"/>
          <p:nvPr/>
        </p:nvSpPr>
        <p:spPr>
          <a:xfrm>
            <a:off x="2067724" y="1457629"/>
            <a:ext cx="3667432" cy="2862322"/>
          </a:xfrm>
          <a:prstGeom prst="rect">
            <a:avLst/>
          </a:prstGeom>
          <a:noFill/>
        </p:spPr>
        <p:txBody>
          <a:bodyPr wrap="square">
            <a:spAutoFit/>
          </a:bodyPr>
          <a:lstStyle/>
          <a:p>
            <a:pPr algn="ctr"/>
            <a:r>
              <a:rPr lang="en-US" sz="3600" b="1">
                <a:solidFill>
                  <a:schemeClr val="bg1"/>
                </a:solidFill>
                <a:latin typeface="Gotham Bold" pitchFamily="50" charset="0"/>
                <a:ea typeface="Calibri" panose="020F0502020204030204" pitchFamily="34" charset="0"/>
                <a:cs typeface="Calibri"/>
              </a:rPr>
              <a:t>How can I Develop Emotional Intelligence (EI)?</a:t>
            </a:r>
            <a:endParaRPr lang="en-US" sz="3600">
              <a:solidFill>
                <a:schemeClr val="bg1"/>
              </a:solidFill>
              <a:latin typeface="Gotham Bold" pitchFamily="50" charset="0"/>
              <a:ea typeface="Calibri" panose="020F0502020204030204" pitchFamily="34" charset="0"/>
              <a:cs typeface="Calibri" panose="020F0502020204030204" pitchFamily="34" charset="0"/>
            </a:endParaRPr>
          </a:p>
        </p:txBody>
      </p:sp>
      <p:sp>
        <p:nvSpPr>
          <p:cNvPr id="8" name="Content Placeholder 2">
            <a:extLst>
              <a:ext uri="{FF2B5EF4-FFF2-40B4-BE49-F238E27FC236}">
                <a16:creationId xmlns:a16="http://schemas.microsoft.com/office/drawing/2014/main" id="{173190D4-4B9D-3083-3FE1-91579BB1AE48}"/>
              </a:ext>
            </a:extLst>
          </p:cNvPr>
          <p:cNvSpPr txBox="1">
            <a:spLocks/>
          </p:cNvSpPr>
          <p:nvPr/>
        </p:nvSpPr>
        <p:spPr>
          <a:xfrm>
            <a:off x="5854389" y="4035000"/>
            <a:ext cx="7306412" cy="56990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spcBef>
                <a:spcPts val="0"/>
              </a:spcBef>
              <a:buFont typeface="Calibri" panose="020F0502020204030204" pitchFamily="34" charset="0"/>
              <a:buChar char="-"/>
            </a:pPr>
            <a:r>
              <a:rPr lang="en-US" sz="2400">
                <a:latin typeface="Gotham Medium" pitchFamily="50" charset="0"/>
                <a:ea typeface="Calibri" panose="020F0502020204030204" pitchFamily="34" charset="0"/>
                <a:cs typeface="Calibri"/>
              </a:rPr>
              <a:t>Utilization of Emotions</a:t>
            </a:r>
            <a:endParaRPr lang="en-US"/>
          </a:p>
        </p:txBody>
      </p:sp>
      <p:pic>
        <p:nvPicPr>
          <p:cNvPr id="9" name="Picture 8">
            <a:extLst>
              <a:ext uri="{FF2B5EF4-FFF2-40B4-BE49-F238E27FC236}">
                <a16:creationId xmlns:a16="http://schemas.microsoft.com/office/drawing/2014/main" id="{5FDECEE0-119D-8C5A-ACAD-FE17A405BB0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1" y="3915971"/>
            <a:ext cx="1336831" cy="1364114"/>
          </a:xfrm>
          <a:prstGeom prst="rect">
            <a:avLst/>
          </a:prstGeom>
        </p:spPr>
      </p:pic>
      <p:pic>
        <p:nvPicPr>
          <p:cNvPr id="10" name="Picture 9">
            <a:extLst>
              <a:ext uri="{FF2B5EF4-FFF2-40B4-BE49-F238E27FC236}">
                <a16:creationId xmlns:a16="http://schemas.microsoft.com/office/drawing/2014/main" id="{F0B8D6A7-156D-B66B-613F-07810AA19D2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77259" y="5562162"/>
            <a:ext cx="1050673" cy="1072115"/>
          </a:xfrm>
          <a:prstGeom prst="rect">
            <a:avLst/>
          </a:prstGeom>
        </p:spPr>
      </p:pic>
      <p:pic>
        <p:nvPicPr>
          <p:cNvPr id="11" name="Picture 10">
            <a:extLst>
              <a:ext uri="{FF2B5EF4-FFF2-40B4-BE49-F238E27FC236}">
                <a16:creationId xmlns:a16="http://schemas.microsoft.com/office/drawing/2014/main" id="{3A242E19-95DD-4E37-4268-EBE4C62EC73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4487" y="5717839"/>
            <a:ext cx="1728489" cy="1763765"/>
          </a:xfrm>
          <a:prstGeom prst="rect">
            <a:avLst/>
          </a:prstGeom>
        </p:spPr>
      </p:pic>
      <p:pic>
        <p:nvPicPr>
          <p:cNvPr id="12" name="Picture 11">
            <a:extLst>
              <a:ext uri="{FF2B5EF4-FFF2-40B4-BE49-F238E27FC236}">
                <a16:creationId xmlns:a16="http://schemas.microsoft.com/office/drawing/2014/main" id="{1FC9B6CE-726D-0ADA-8D4D-51E01054E49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58035" y="5148213"/>
            <a:ext cx="2411858" cy="2461080"/>
          </a:xfrm>
          <a:prstGeom prst="rect">
            <a:avLst/>
          </a:prstGeom>
        </p:spPr>
      </p:pic>
      <p:pic>
        <p:nvPicPr>
          <p:cNvPr id="13" name="Picture 12">
            <a:extLst>
              <a:ext uri="{FF2B5EF4-FFF2-40B4-BE49-F238E27FC236}">
                <a16:creationId xmlns:a16="http://schemas.microsoft.com/office/drawing/2014/main" id="{4EA86F0B-9330-2D75-1D0C-2110C539C83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37507" y="5705690"/>
            <a:ext cx="1050673" cy="1072115"/>
          </a:xfrm>
          <a:prstGeom prst="rect">
            <a:avLst/>
          </a:prstGeom>
        </p:spPr>
      </p:pic>
      <p:pic>
        <p:nvPicPr>
          <p:cNvPr id="14" name="Picture 13">
            <a:extLst>
              <a:ext uri="{FF2B5EF4-FFF2-40B4-BE49-F238E27FC236}">
                <a16:creationId xmlns:a16="http://schemas.microsoft.com/office/drawing/2014/main" id="{44A55FDE-5B9D-4A82-6E66-6179B3BB57E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76377" y="4915943"/>
            <a:ext cx="1601796" cy="1634487"/>
          </a:xfrm>
          <a:prstGeom prst="rect">
            <a:avLst/>
          </a:prstGeom>
        </p:spPr>
      </p:pic>
      <p:pic>
        <p:nvPicPr>
          <p:cNvPr id="15" name="Picture 14">
            <a:extLst>
              <a:ext uri="{FF2B5EF4-FFF2-40B4-BE49-F238E27FC236}">
                <a16:creationId xmlns:a16="http://schemas.microsoft.com/office/drawing/2014/main" id="{E7E94D71-09C5-E280-A8BF-79E858A1591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7710" y="-277550"/>
            <a:ext cx="1050673" cy="1072115"/>
          </a:xfrm>
          <a:prstGeom prst="rect">
            <a:avLst/>
          </a:prstGeom>
        </p:spPr>
      </p:pic>
      <p:pic>
        <p:nvPicPr>
          <p:cNvPr id="16" name="Picture 15">
            <a:extLst>
              <a:ext uri="{FF2B5EF4-FFF2-40B4-BE49-F238E27FC236}">
                <a16:creationId xmlns:a16="http://schemas.microsoft.com/office/drawing/2014/main" id="{70358C64-62B6-DDC2-34DE-0323B4B5CC1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55801" y="-751292"/>
            <a:ext cx="1728489" cy="1763765"/>
          </a:xfrm>
          <a:prstGeom prst="rect">
            <a:avLst/>
          </a:prstGeom>
        </p:spPr>
      </p:pic>
      <p:sp>
        <p:nvSpPr>
          <p:cNvPr id="2" name="Content Placeholder 2">
            <a:extLst>
              <a:ext uri="{FF2B5EF4-FFF2-40B4-BE49-F238E27FC236}">
                <a16:creationId xmlns:a16="http://schemas.microsoft.com/office/drawing/2014/main" id="{EF73567D-C9D7-CC3F-D573-F96EC5538909}"/>
              </a:ext>
            </a:extLst>
          </p:cNvPr>
          <p:cNvSpPr txBox="1">
            <a:spLocks/>
          </p:cNvSpPr>
          <p:nvPr/>
        </p:nvSpPr>
        <p:spPr>
          <a:xfrm>
            <a:off x="6456844" y="2000031"/>
            <a:ext cx="5593572" cy="48800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spcBef>
                <a:spcPts val="0"/>
              </a:spcBef>
              <a:buFont typeface="Calibri" panose="020F0502020204030204" pitchFamily="34" charset="0"/>
              <a:buChar char="-"/>
            </a:pPr>
            <a:r>
              <a:rPr lang="en-US" sz="2400">
                <a:solidFill>
                  <a:srgbClr val="000000"/>
                </a:solidFill>
                <a:latin typeface="Gotham Medium" pitchFamily="2" charset="0"/>
              </a:rPr>
              <a:t>Managing Own Emotions</a:t>
            </a:r>
            <a:endParaRPr lang="en-US" sz="2400">
              <a:latin typeface="Gotham Medium" pitchFamily="2" charset="0"/>
              <a:ea typeface="Calibri" panose="020F0502020204030204" pitchFamily="34" charset="0"/>
              <a:cs typeface="Calibri"/>
            </a:endParaRPr>
          </a:p>
        </p:txBody>
      </p:sp>
      <p:sp>
        <p:nvSpPr>
          <p:cNvPr id="4" name="Content Placeholder 2">
            <a:extLst>
              <a:ext uri="{FF2B5EF4-FFF2-40B4-BE49-F238E27FC236}">
                <a16:creationId xmlns:a16="http://schemas.microsoft.com/office/drawing/2014/main" id="{C050F276-6A78-C7D7-4A3C-0F1BF6A2BD67}"/>
              </a:ext>
            </a:extLst>
          </p:cNvPr>
          <p:cNvSpPr txBox="1">
            <a:spLocks/>
          </p:cNvSpPr>
          <p:nvPr/>
        </p:nvSpPr>
        <p:spPr>
          <a:xfrm>
            <a:off x="6466330" y="3031343"/>
            <a:ext cx="5593572" cy="48800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spcBef>
                <a:spcPts val="0"/>
              </a:spcBef>
              <a:buFont typeface="Calibri" panose="020F0502020204030204" pitchFamily="34" charset="0"/>
              <a:buChar char="-"/>
            </a:pPr>
            <a:r>
              <a:rPr lang="en-US" sz="2400">
                <a:solidFill>
                  <a:srgbClr val="000000"/>
                </a:solidFill>
                <a:latin typeface="Gotham Medium" pitchFamily="2" charset="0"/>
              </a:rPr>
              <a:t>Managing Other’s Emotions</a:t>
            </a:r>
            <a:endParaRPr lang="en-US" sz="2400">
              <a:latin typeface="Gotham Medium" pitchFamily="2" charset="0"/>
              <a:ea typeface="Calibri" panose="020F0502020204030204" pitchFamily="34" charset="0"/>
              <a:cs typeface="Calibri"/>
            </a:endParaRPr>
          </a:p>
        </p:txBody>
      </p:sp>
      <p:sp>
        <p:nvSpPr>
          <p:cNvPr id="7" name="TextBox 6">
            <a:extLst>
              <a:ext uri="{FF2B5EF4-FFF2-40B4-BE49-F238E27FC236}">
                <a16:creationId xmlns:a16="http://schemas.microsoft.com/office/drawing/2014/main" id="{E2F45204-46EC-1DB2-8BB2-16FBA63D8BDB}"/>
              </a:ext>
            </a:extLst>
          </p:cNvPr>
          <p:cNvSpPr txBox="1"/>
          <p:nvPr/>
        </p:nvSpPr>
        <p:spPr>
          <a:xfrm>
            <a:off x="2618320" y="6325463"/>
            <a:ext cx="6858000" cy="276999"/>
          </a:xfrm>
          <a:prstGeom prst="rect">
            <a:avLst/>
          </a:prstGeom>
          <a:noFill/>
        </p:spPr>
        <p:txBody>
          <a:bodyPr wrap="square">
            <a:spAutoFit/>
          </a:bodyPr>
          <a:lstStyle/>
          <a:p>
            <a:pPr algn="ctr"/>
            <a:r>
              <a:rPr lang="en-US" sz="1200" b="0" i="0" u="none" strike="noStrike">
                <a:solidFill>
                  <a:srgbClr val="000000"/>
                </a:solidFill>
                <a:effectLst/>
                <a:latin typeface="Calibri" panose="020F0502020204030204" pitchFamily="34" charset="0"/>
              </a:rPr>
              <a:t>© University of Central Florida</a:t>
            </a:r>
            <a:r>
              <a:rPr lang="en-US" sz="1200" b="0" i="0">
                <a:solidFill>
                  <a:srgbClr val="000000"/>
                </a:solidFill>
                <a:effectLst/>
                <a:latin typeface="Calibri" panose="020F0502020204030204" pitchFamily="34" charset="0"/>
              </a:rPr>
              <a:t>​</a:t>
            </a:r>
            <a:endParaRPr lang="en-US" sz="1200"/>
          </a:p>
        </p:txBody>
      </p:sp>
    </p:spTree>
    <p:extLst>
      <p:ext uri="{BB962C8B-B14F-4D97-AF65-F5344CB8AC3E}">
        <p14:creationId xmlns:p14="http://schemas.microsoft.com/office/powerpoint/2010/main" val="17078456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CFDC36CC-6A6E-BCDA-2663-6CA44050317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785330" y="2042057"/>
            <a:ext cx="2216704" cy="2261943"/>
          </a:xfrm>
          <a:prstGeom prst="rect">
            <a:avLst/>
          </a:prstGeom>
        </p:spPr>
      </p:pic>
      <p:pic>
        <p:nvPicPr>
          <p:cNvPr id="13" name="Picture 12">
            <a:extLst>
              <a:ext uri="{FF2B5EF4-FFF2-40B4-BE49-F238E27FC236}">
                <a16:creationId xmlns:a16="http://schemas.microsoft.com/office/drawing/2014/main" id="{29F86162-9158-E8A0-F127-88DAB844FEE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5071" y="-881883"/>
            <a:ext cx="1728489" cy="1763765"/>
          </a:xfrm>
          <a:prstGeom prst="rect">
            <a:avLst/>
          </a:prstGeom>
        </p:spPr>
      </p:pic>
      <p:pic>
        <p:nvPicPr>
          <p:cNvPr id="12" name="Picture 11">
            <a:extLst>
              <a:ext uri="{FF2B5EF4-FFF2-40B4-BE49-F238E27FC236}">
                <a16:creationId xmlns:a16="http://schemas.microsoft.com/office/drawing/2014/main" id="{1DC49C01-F1EF-AD2F-BD7C-AD3B3EEF000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398" y="1003872"/>
            <a:ext cx="1050673" cy="1072115"/>
          </a:xfrm>
          <a:prstGeom prst="rect">
            <a:avLst/>
          </a:prstGeom>
        </p:spPr>
      </p:pic>
      <p:pic>
        <p:nvPicPr>
          <p:cNvPr id="10" name="Picture 9">
            <a:extLst>
              <a:ext uri="{FF2B5EF4-FFF2-40B4-BE49-F238E27FC236}">
                <a16:creationId xmlns:a16="http://schemas.microsoft.com/office/drawing/2014/main" id="{B540DA1C-DC95-A9FE-5296-4164B46B04A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9966" y="2329435"/>
            <a:ext cx="1728489" cy="1763765"/>
          </a:xfrm>
          <a:prstGeom prst="rect">
            <a:avLst/>
          </a:prstGeom>
        </p:spPr>
      </p:pic>
      <p:pic>
        <p:nvPicPr>
          <p:cNvPr id="9" name="Picture 8">
            <a:extLst>
              <a:ext uri="{FF2B5EF4-FFF2-40B4-BE49-F238E27FC236}">
                <a16:creationId xmlns:a16="http://schemas.microsoft.com/office/drawing/2014/main" id="{CB004ADA-B278-3C34-9863-35710A385AE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989518" y="4500152"/>
            <a:ext cx="3388697" cy="3457855"/>
          </a:xfrm>
          <a:prstGeom prst="rect">
            <a:avLst/>
          </a:prstGeom>
        </p:spPr>
      </p:pic>
      <p:pic>
        <p:nvPicPr>
          <p:cNvPr id="8" name="Picture 7">
            <a:extLst>
              <a:ext uri="{FF2B5EF4-FFF2-40B4-BE49-F238E27FC236}">
                <a16:creationId xmlns:a16="http://schemas.microsoft.com/office/drawing/2014/main" id="{4DA68496-CB9E-765B-4285-C9062A0EE23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398" y="4346648"/>
            <a:ext cx="2411858" cy="2461080"/>
          </a:xfrm>
          <a:prstGeom prst="rect">
            <a:avLst/>
          </a:prstGeom>
        </p:spPr>
      </p:pic>
      <p:sp>
        <p:nvSpPr>
          <p:cNvPr id="2" name="Title 1">
            <a:extLst>
              <a:ext uri="{FF2B5EF4-FFF2-40B4-BE49-F238E27FC236}">
                <a16:creationId xmlns:a16="http://schemas.microsoft.com/office/drawing/2014/main" id="{8E481BCB-5388-EE5D-D7FA-378792FEF9C8}"/>
              </a:ext>
            </a:extLst>
          </p:cNvPr>
          <p:cNvSpPr>
            <a:spLocks noGrp="1"/>
          </p:cNvSpPr>
          <p:nvPr>
            <p:ph type="title"/>
          </p:nvPr>
        </p:nvSpPr>
        <p:spPr>
          <a:xfrm>
            <a:off x="1918455" y="384425"/>
            <a:ext cx="8314178" cy="1325563"/>
          </a:xfrm>
        </p:spPr>
        <p:txBody>
          <a:bodyPr>
            <a:normAutofit/>
          </a:bodyPr>
          <a:lstStyle/>
          <a:p>
            <a:pPr algn="ctr"/>
            <a:r>
              <a:rPr lang="en-US" sz="3600">
                <a:latin typeface="Gotham Black" pitchFamily="50" charset="0"/>
              </a:rPr>
              <a:t>Small Group Discussion</a:t>
            </a:r>
            <a:br>
              <a:rPr lang="en-US" sz="3600">
                <a:latin typeface="Gotham Black" pitchFamily="50" charset="0"/>
              </a:rPr>
            </a:br>
            <a:r>
              <a:rPr lang="en-US" sz="3600" i="1">
                <a:latin typeface="Gotham Black" pitchFamily="50" charset="0"/>
              </a:rPr>
              <a:t>prior</a:t>
            </a:r>
            <a:r>
              <a:rPr lang="en-US" sz="3600">
                <a:latin typeface="Gotham Black" pitchFamily="50" charset="0"/>
              </a:rPr>
              <a:t> to Self-Assessment</a:t>
            </a:r>
          </a:p>
        </p:txBody>
      </p:sp>
      <p:sp>
        <p:nvSpPr>
          <p:cNvPr id="4" name="Content Placeholder 3">
            <a:extLst>
              <a:ext uri="{FF2B5EF4-FFF2-40B4-BE49-F238E27FC236}">
                <a16:creationId xmlns:a16="http://schemas.microsoft.com/office/drawing/2014/main" id="{500A7BF2-4862-9EC9-B9C5-6620C92E46F7}"/>
              </a:ext>
            </a:extLst>
          </p:cNvPr>
          <p:cNvSpPr>
            <a:spLocks noGrp="1"/>
          </p:cNvSpPr>
          <p:nvPr>
            <p:ph sz="half" idx="2"/>
          </p:nvPr>
        </p:nvSpPr>
        <p:spPr>
          <a:xfrm>
            <a:off x="1918455" y="2198188"/>
            <a:ext cx="8314178" cy="3684588"/>
          </a:xfrm>
        </p:spPr>
        <p:txBody>
          <a:bodyPr>
            <a:normAutofit/>
          </a:bodyPr>
          <a:lstStyle/>
          <a:p>
            <a:pPr marL="0" indent="0" algn="l" rtl="0" fontAlgn="base">
              <a:buNone/>
            </a:pPr>
            <a:r>
              <a:rPr lang="en-US" sz="2400" b="1">
                <a:solidFill>
                  <a:srgbClr val="444444"/>
                </a:solidFill>
                <a:latin typeface="Gotham Medium" pitchFamily="2" charset="0"/>
              </a:rPr>
              <a:t>Consider </a:t>
            </a:r>
            <a:r>
              <a:rPr lang="en-US" sz="2400" b="1">
                <a:solidFill>
                  <a:srgbClr val="444444"/>
                </a:solidFill>
                <a:effectLst/>
                <a:latin typeface="Gotham Medium" pitchFamily="2" charset="0"/>
              </a:rPr>
              <a:t>your/our team, unit, or department</a:t>
            </a:r>
            <a:r>
              <a:rPr lang="en-US" sz="2400" b="1">
                <a:solidFill>
                  <a:srgbClr val="444444"/>
                </a:solidFill>
                <a:latin typeface="Gotham Medium" pitchFamily="2" charset="0"/>
              </a:rPr>
              <a:t> </a:t>
            </a:r>
            <a:r>
              <a:rPr lang="en-US" sz="2400">
                <a:solidFill>
                  <a:srgbClr val="444444"/>
                </a:solidFill>
                <a:latin typeface="Gotham Medium" pitchFamily="2" charset="0"/>
              </a:rPr>
              <a:t>- </a:t>
            </a:r>
            <a:r>
              <a:rPr lang="en-US" sz="2400" b="1">
                <a:solidFill>
                  <a:srgbClr val="444444"/>
                </a:solidFill>
                <a:effectLst/>
                <a:latin typeface="Gotham Medium" pitchFamily="2" charset="0"/>
              </a:rPr>
              <a:t>​</a:t>
            </a:r>
          </a:p>
          <a:p>
            <a:pPr lvl="1" fontAlgn="base">
              <a:spcBef>
                <a:spcPts val="1200"/>
              </a:spcBef>
            </a:pPr>
            <a:r>
              <a:rPr lang="en-US">
                <a:solidFill>
                  <a:srgbClr val="444444"/>
                </a:solidFill>
                <a:effectLst/>
                <a:latin typeface="Gotham Medium" pitchFamily="2" charset="0"/>
              </a:rPr>
              <a:t>What </a:t>
            </a:r>
            <a:r>
              <a:rPr lang="en-US">
                <a:solidFill>
                  <a:srgbClr val="444444"/>
                </a:solidFill>
                <a:latin typeface="Gotham Medium" pitchFamily="2" charset="0"/>
              </a:rPr>
              <a:t>area would</a:t>
            </a:r>
            <a:r>
              <a:rPr lang="en-US">
                <a:solidFill>
                  <a:srgbClr val="444444"/>
                </a:solidFill>
                <a:effectLst/>
                <a:latin typeface="Gotham Medium" pitchFamily="2" charset="0"/>
              </a:rPr>
              <a:t> "we" rate high in Emotional Intelligence? Why or why not?​</a:t>
            </a:r>
          </a:p>
          <a:p>
            <a:pPr lvl="1" fontAlgn="base">
              <a:spcBef>
                <a:spcPts val="1200"/>
              </a:spcBef>
            </a:pPr>
            <a:r>
              <a:rPr lang="en-US">
                <a:solidFill>
                  <a:srgbClr val="444444"/>
                </a:solidFill>
                <a:effectLst/>
                <a:latin typeface="Gotham Medium" pitchFamily="2" charset="0"/>
              </a:rPr>
              <a:t>Which of the four </a:t>
            </a:r>
            <a:r>
              <a:rPr lang="en-US">
                <a:solidFill>
                  <a:srgbClr val="444444"/>
                </a:solidFill>
                <a:latin typeface="Gotham Medium" pitchFamily="2" charset="0"/>
              </a:rPr>
              <a:t>areas</a:t>
            </a:r>
            <a:r>
              <a:rPr lang="en-US">
                <a:solidFill>
                  <a:srgbClr val="444444"/>
                </a:solidFill>
                <a:effectLst/>
                <a:latin typeface="Gotham Medium" pitchFamily="2" charset="0"/>
              </a:rPr>
              <a:t> would our team, department, or unit be strongest in? Which would we be weakest in? </a:t>
            </a:r>
          </a:p>
          <a:p>
            <a:pPr marL="0" indent="0">
              <a:buNone/>
            </a:pPr>
            <a:endParaRPr lang="en-US" sz="2400">
              <a:latin typeface="Gotham Medium" pitchFamily="2" charset="0"/>
            </a:endParaRPr>
          </a:p>
        </p:txBody>
      </p:sp>
      <p:pic>
        <p:nvPicPr>
          <p:cNvPr id="7" name="Picture 6">
            <a:extLst>
              <a:ext uri="{FF2B5EF4-FFF2-40B4-BE49-F238E27FC236}">
                <a16:creationId xmlns:a16="http://schemas.microsoft.com/office/drawing/2014/main" id="{E33EC11B-0865-7113-3F77-CE7009315BD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894013" y="111071"/>
            <a:ext cx="2111197" cy="1833669"/>
          </a:xfrm>
          <a:prstGeom prst="rect">
            <a:avLst/>
          </a:prstGeom>
        </p:spPr>
      </p:pic>
      <p:pic>
        <p:nvPicPr>
          <p:cNvPr id="14" name="Picture 13">
            <a:extLst>
              <a:ext uri="{FF2B5EF4-FFF2-40B4-BE49-F238E27FC236}">
                <a16:creationId xmlns:a16="http://schemas.microsoft.com/office/drawing/2014/main" id="{1B5FBA50-78AA-4F3F-B994-C6B6BB28F4B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0885" y="-289881"/>
            <a:ext cx="1050673" cy="1072115"/>
          </a:xfrm>
          <a:prstGeom prst="rect">
            <a:avLst/>
          </a:prstGeom>
        </p:spPr>
      </p:pic>
      <p:sp>
        <p:nvSpPr>
          <p:cNvPr id="5" name="TextBox 4">
            <a:extLst>
              <a:ext uri="{FF2B5EF4-FFF2-40B4-BE49-F238E27FC236}">
                <a16:creationId xmlns:a16="http://schemas.microsoft.com/office/drawing/2014/main" id="{C416355B-BA82-C332-3FAC-A5147FF205A8}"/>
              </a:ext>
            </a:extLst>
          </p:cNvPr>
          <p:cNvSpPr txBox="1"/>
          <p:nvPr/>
        </p:nvSpPr>
        <p:spPr>
          <a:xfrm>
            <a:off x="2618320" y="6325463"/>
            <a:ext cx="6858000" cy="276999"/>
          </a:xfrm>
          <a:prstGeom prst="rect">
            <a:avLst/>
          </a:prstGeom>
          <a:noFill/>
        </p:spPr>
        <p:txBody>
          <a:bodyPr wrap="square">
            <a:spAutoFit/>
          </a:bodyPr>
          <a:lstStyle/>
          <a:p>
            <a:pPr algn="ctr"/>
            <a:r>
              <a:rPr lang="en-US" sz="1200" b="0" i="0" u="none" strike="noStrike">
                <a:solidFill>
                  <a:srgbClr val="000000"/>
                </a:solidFill>
                <a:effectLst/>
                <a:latin typeface="Calibri" panose="020F0502020204030204" pitchFamily="34" charset="0"/>
              </a:rPr>
              <a:t>© University of Central Florida</a:t>
            </a:r>
            <a:r>
              <a:rPr lang="en-US" sz="1200" b="0" i="0">
                <a:solidFill>
                  <a:srgbClr val="000000"/>
                </a:solidFill>
                <a:effectLst/>
                <a:latin typeface="Calibri" panose="020F0502020204030204" pitchFamily="34" charset="0"/>
              </a:rPr>
              <a:t>​</a:t>
            </a:r>
            <a:endParaRPr lang="en-US" sz="1200"/>
          </a:p>
        </p:txBody>
      </p:sp>
    </p:spTree>
    <p:extLst>
      <p:ext uri="{BB962C8B-B14F-4D97-AF65-F5344CB8AC3E}">
        <p14:creationId xmlns:p14="http://schemas.microsoft.com/office/powerpoint/2010/main" val="2218356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val 2">
            <a:extLst>
              <a:ext uri="{FF2B5EF4-FFF2-40B4-BE49-F238E27FC236}">
                <a16:creationId xmlns:a16="http://schemas.microsoft.com/office/drawing/2014/main" id="{B2FAA453-E756-1695-6FCD-DB6CFFE833EE}"/>
              </a:ext>
            </a:extLst>
          </p:cNvPr>
          <p:cNvSpPr/>
          <p:nvPr/>
        </p:nvSpPr>
        <p:spPr>
          <a:xfrm>
            <a:off x="2052693" y="80671"/>
            <a:ext cx="6572997" cy="6696657"/>
          </a:xfrm>
          <a:prstGeom prst="ellipse">
            <a:avLst/>
          </a:prstGeom>
          <a:solidFill>
            <a:srgbClr val="004F71"/>
          </a:solidFill>
          <a:ln>
            <a:solidFill>
              <a:srgbClr val="004F7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29F86162-9158-E8A0-F127-88DAB844FEE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5071" y="-881883"/>
            <a:ext cx="1728489" cy="1763765"/>
          </a:xfrm>
          <a:prstGeom prst="rect">
            <a:avLst/>
          </a:prstGeom>
        </p:spPr>
      </p:pic>
      <p:pic>
        <p:nvPicPr>
          <p:cNvPr id="12" name="Picture 11">
            <a:extLst>
              <a:ext uri="{FF2B5EF4-FFF2-40B4-BE49-F238E27FC236}">
                <a16:creationId xmlns:a16="http://schemas.microsoft.com/office/drawing/2014/main" id="{1DC49C01-F1EF-AD2F-BD7C-AD3B3EEF000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398" y="1003872"/>
            <a:ext cx="1050673" cy="1072115"/>
          </a:xfrm>
          <a:prstGeom prst="rect">
            <a:avLst/>
          </a:prstGeom>
        </p:spPr>
      </p:pic>
      <p:pic>
        <p:nvPicPr>
          <p:cNvPr id="10" name="Picture 9">
            <a:extLst>
              <a:ext uri="{FF2B5EF4-FFF2-40B4-BE49-F238E27FC236}">
                <a16:creationId xmlns:a16="http://schemas.microsoft.com/office/drawing/2014/main" id="{B540DA1C-DC95-A9FE-5296-4164B46B04A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9966" y="2329435"/>
            <a:ext cx="1728489" cy="1763765"/>
          </a:xfrm>
          <a:prstGeom prst="rect">
            <a:avLst/>
          </a:prstGeom>
        </p:spPr>
      </p:pic>
      <p:pic>
        <p:nvPicPr>
          <p:cNvPr id="9" name="Picture 8">
            <a:extLst>
              <a:ext uri="{FF2B5EF4-FFF2-40B4-BE49-F238E27FC236}">
                <a16:creationId xmlns:a16="http://schemas.microsoft.com/office/drawing/2014/main" id="{CB004ADA-B278-3C34-9863-35710A385AE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11069" y="-44179"/>
            <a:ext cx="3403713" cy="3473178"/>
          </a:xfrm>
          <a:prstGeom prst="rect">
            <a:avLst/>
          </a:prstGeom>
        </p:spPr>
      </p:pic>
      <p:pic>
        <p:nvPicPr>
          <p:cNvPr id="8" name="Picture 7">
            <a:extLst>
              <a:ext uri="{FF2B5EF4-FFF2-40B4-BE49-F238E27FC236}">
                <a16:creationId xmlns:a16="http://schemas.microsoft.com/office/drawing/2014/main" id="{4DA68496-CB9E-765B-4285-C9062A0EE23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398" y="4346648"/>
            <a:ext cx="2411858" cy="2461080"/>
          </a:xfrm>
          <a:prstGeom prst="rect">
            <a:avLst/>
          </a:prstGeom>
        </p:spPr>
      </p:pic>
      <p:sp>
        <p:nvSpPr>
          <p:cNvPr id="2" name="Title 1">
            <a:extLst>
              <a:ext uri="{FF2B5EF4-FFF2-40B4-BE49-F238E27FC236}">
                <a16:creationId xmlns:a16="http://schemas.microsoft.com/office/drawing/2014/main" id="{8E481BCB-5388-EE5D-D7FA-378792FEF9C8}"/>
              </a:ext>
            </a:extLst>
          </p:cNvPr>
          <p:cNvSpPr>
            <a:spLocks noGrp="1"/>
          </p:cNvSpPr>
          <p:nvPr>
            <p:ph type="title"/>
          </p:nvPr>
        </p:nvSpPr>
        <p:spPr>
          <a:xfrm>
            <a:off x="2823560" y="678154"/>
            <a:ext cx="5249876" cy="1325563"/>
          </a:xfrm>
        </p:spPr>
        <p:txBody>
          <a:bodyPr>
            <a:normAutofit/>
          </a:bodyPr>
          <a:lstStyle/>
          <a:p>
            <a:pPr algn="ctr"/>
            <a:r>
              <a:rPr lang="en-US" sz="3600">
                <a:solidFill>
                  <a:schemeClr val="bg1"/>
                </a:solidFill>
                <a:latin typeface="Gotham Black" pitchFamily="50" charset="0"/>
              </a:rPr>
              <a:t>How Emotionally Intelligent are You?</a:t>
            </a:r>
          </a:p>
        </p:txBody>
      </p:sp>
      <p:sp>
        <p:nvSpPr>
          <p:cNvPr id="6" name="Content Placeholder 5">
            <a:extLst>
              <a:ext uri="{FF2B5EF4-FFF2-40B4-BE49-F238E27FC236}">
                <a16:creationId xmlns:a16="http://schemas.microsoft.com/office/drawing/2014/main" id="{664920F2-6ADE-9822-B333-ECD523F9EEC5}"/>
              </a:ext>
            </a:extLst>
          </p:cNvPr>
          <p:cNvSpPr>
            <a:spLocks noGrp="1"/>
          </p:cNvSpPr>
          <p:nvPr>
            <p:ph sz="quarter" idx="4"/>
          </p:nvPr>
        </p:nvSpPr>
        <p:spPr>
          <a:xfrm>
            <a:off x="2328607" y="2235405"/>
            <a:ext cx="6077416" cy="3684588"/>
          </a:xfrm>
        </p:spPr>
        <p:txBody>
          <a:bodyPr>
            <a:noAutofit/>
          </a:bodyPr>
          <a:lstStyle/>
          <a:p>
            <a:pPr marL="0" indent="0" algn="ctr" rtl="0" fontAlgn="base">
              <a:buNone/>
            </a:pPr>
            <a:r>
              <a:rPr lang="en-US" sz="2400" u="none" strike="noStrike">
                <a:solidFill>
                  <a:schemeClr val="bg1"/>
                </a:solidFill>
                <a:effectLst/>
                <a:latin typeface="Gotham Medium" pitchFamily="2" charset="0"/>
              </a:rPr>
              <a:t>You can learn about your own Emotional Intelligence (EI) by taking the Assessing Emotions Scale, an EI self-assessment.</a:t>
            </a:r>
            <a:r>
              <a:rPr lang="en-US" sz="2400">
                <a:solidFill>
                  <a:schemeClr val="bg1"/>
                </a:solidFill>
                <a:effectLst/>
                <a:latin typeface="Gotham Medium" pitchFamily="2" charset="0"/>
              </a:rPr>
              <a:t>​</a:t>
            </a:r>
          </a:p>
          <a:p>
            <a:pPr marL="0" indent="0" algn="ctr" rtl="0" fontAlgn="base">
              <a:buNone/>
            </a:pPr>
            <a:r>
              <a:rPr lang="en-US" sz="2400" u="none" strike="noStrike">
                <a:solidFill>
                  <a:schemeClr val="bg1"/>
                </a:solidFill>
                <a:effectLst/>
                <a:latin typeface="Gotham Medium" pitchFamily="2" charset="0"/>
              </a:rPr>
              <a:t>You will learn about your overall level of emotional intelligence, the areas where you have the strongest skills and some areas where you can build more skills.</a:t>
            </a:r>
            <a:r>
              <a:rPr lang="en-US" sz="2400">
                <a:solidFill>
                  <a:schemeClr val="bg1"/>
                </a:solidFill>
                <a:effectLst/>
                <a:latin typeface="Gotham Medium" pitchFamily="2" charset="0"/>
              </a:rPr>
              <a:t>​</a:t>
            </a:r>
          </a:p>
          <a:p>
            <a:pPr marL="0" indent="0" algn="ctr" rtl="0" fontAlgn="base">
              <a:buNone/>
            </a:pPr>
            <a:r>
              <a:rPr lang="en-US" sz="2400" u="none" strike="noStrike">
                <a:solidFill>
                  <a:schemeClr val="bg1"/>
                </a:solidFill>
                <a:effectLst/>
                <a:latin typeface="Gotham Medium" pitchFamily="2" charset="0"/>
              </a:rPr>
              <a:t>Be sure to record your scores!</a:t>
            </a:r>
            <a:r>
              <a:rPr lang="en-US" sz="2400">
                <a:solidFill>
                  <a:schemeClr val="bg1"/>
                </a:solidFill>
                <a:effectLst/>
                <a:latin typeface="Gotham Medium" pitchFamily="2" charset="0"/>
              </a:rPr>
              <a:t>​</a:t>
            </a:r>
          </a:p>
        </p:txBody>
      </p:sp>
      <p:pic>
        <p:nvPicPr>
          <p:cNvPr id="14" name="Picture 13">
            <a:extLst>
              <a:ext uri="{FF2B5EF4-FFF2-40B4-BE49-F238E27FC236}">
                <a16:creationId xmlns:a16="http://schemas.microsoft.com/office/drawing/2014/main" id="{1B5FBA50-78AA-4F3F-B994-C6B6BB28F4B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0885" y="-289881"/>
            <a:ext cx="1050673" cy="1072115"/>
          </a:xfrm>
          <a:prstGeom prst="rect">
            <a:avLst/>
          </a:prstGeom>
        </p:spPr>
      </p:pic>
      <p:pic>
        <p:nvPicPr>
          <p:cNvPr id="4" name="Picture 3">
            <a:extLst>
              <a:ext uri="{FF2B5EF4-FFF2-40B4-BE49-F238E27FC236}">
                <a16:creationId xmlns:a16="http://schemas.microsoft.com/office/drawing/2014/main" id="{05634977-ADC5-74C1-A6C4-6AC7B689733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53800" y="4533151"/>
            <a:ext cx="1728489" cy="1763765"/>
          </a:xfrm>
          <a:prstGeom prst="rect">
            <a:avLst/>
          </a:prstGeom>
        </p:spPr>
      </p:pic>
      <p:sp>
        <p:nvSpPr>
          <p:cNvPr id="15" name="TextBox 14">
            <a:extLst>
              <a:ext uri="{FF2B5EF4-FFF2-40B4-BE49-F238E27FC236}">
                <a16:creationId xmlns:a16="http://schemas.microsoft.com/office/drawing/2014/main" id="{9CD205AC-7C9E-E2AE-939A-7943AFF9A0CD}"/>
              </a:ext>
            </a:extLst>
          </p:cNvPr>
          <p:cNvSpPr txBox="1"/>
          <p:nvPr/>
        </p:nvSpPr>
        <p:spPr>
          <a:xfrm>
            <a:off x="1918455" y="6225361"/>
            <a:ext cx="6858000" cy="276999"/>
          </a:xfrm>
          <a:prstGeom prst="rect">
            <a:avLst/>
          </a:prstGeom>
          <a:noFill/>
        </p:spPr>
        <p:txBody>
          <a:bodyPr wrap="square">
            <a:spAutoFit/>
          </a:bodyPr>
          <a:lstStyle/>
          <a:p>
            <a:pPr algn="ctr"/>
            <a:r>
              <a:rPr lang="en-US" sz="1200" b="0" i="0" u="none" strike="noStrike">
                <a:solidFill>
                  <a:schemeClr val="bg1"/>
                </a:solidFill>
                <a:effectLst/>
                <a:latin typeface="Calibri" panose="020F0502020204030204" pitchFamily="34" charset="0"/>
              </a:rPr>
              <a:t>© University of Central Florida</a:t>
            </a:r>
            <a:r>
              <a:rPr lang="en-US" sz="1200" b="0" i="0">
                <a:solidFill>
                  <a:schemeClr val="bg1"/>
                </a:solidFill>
                <a:effectLst/>
                <a:latin typeface="Calibri" panose="020F0502020204030204" pitchFamily="34" charset="0"/>
              </a:rPr>
              <a:t>​</a:t>
            </a:r>
            <a:endParaRPr lang="en-US" sz="1200">
              <a:solidFill>
                <a:schemeClr val="bg1"/>
              </a:solidFill>
            </a:endParaRPr>
          </a:p>
        </p:txBody>
      </p:sp>
      <p:pic>
        <p:nvPicPr>
          <p:cNvPr id="7" name="Picture 6">
            <a:extLst>
              <a:ext uri="{FF2B5EF4-FFF2-40B4-BE49-F238E27FC236}">
                <a16:creationId xmlns:a16="http://schemas.microsoft.com/office/drawing/2014/main" id="{E2F9CF5E-D6E3-0525-0DB4-EDDD4E45A32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829719" y="909204"/>
            <a:ext cx="1566412" cy="1566412"/>
          </a:xfrm>
          <a:prstGeom prst="rect">
            <a:avLst/>
          </a:prstGeom>
        </p:spPr>
      </p:pic>
    </p:spTree>
    <p:extLst>
      <p:ext uri="{BB962C8B-B14F-4D97-AF65-F5344CB8AC3E}">
        <p14:creationId xmlns:p14="http://schemas.microsoft.com/office/powerpoint/2010/main" val="290000341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304611c7-b834-4876-a5e6-7499996ddc78" xsi:nil="true"/>
    <Number xmlns="5e3f80e7-3e98-481c-af15-c8743e5934b5" xsi:nil="true"/>
    <lcf76f155ced4ddcb4097134ff3c332f xmlns="5e3f80e7-3e98-481c-af15-c8743e5934b5">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4B1BD77A659F3D4690DAB5EFAEECA05C" ma:contentTypeVersion="18" ma:contentTypeDescription="Create a new document." ma:contentTypeScope="" ma:versionID="6a6eae1a492bad0c786c8cf4577b03e3">
  <xsd:schema xmlns:xsd="http://www.w3.org/2001/XMLSchema" xmlns:xs="http://www.w3.org/2001/XMLSchema" xmlns:p="http://schemas.microsoft.com/office/2006/metadata/properties" xmlns:ns2="5e3f80e7-3e98-481c-af15-c8743e5934b5" xmlns:ns3="304611c7-b834-4876-a5e6-7499996ddc78" targetNamespace="http://schemas.microsoft.com/office/2006/metadata/properties" ma:root="true" ma:fieldsID="bda20e6cb9dce9580b955bff9826aba6" ns2:_="" ns3:_="">
    <xsd:import namespace="5e3f80e7-3e98-481c-af15-c8743e5934b5"/>
    <xsd:import namespace="304611c7-b834-4876-a5e6-7499996ddc78"/>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DateTaken" minOccurs="0"/>
                <xsd:element ref="ns2:Number" minOccurs="0"/>
                <xsd:element ref="ns2:MediaLengthInSeconds" minOccurs="0"/>
                <xsd:element ref="ns2:MediaServiceLocation"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e3f80e7-3e98-481c-af15-c8743e5934b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ed757968-b5e0-43bf-af52-13bc706514c3" ma:termSetId="09814cd3-568e-fe90-9814-8d621ff8fb84" ma:anchorId="fba54fb3-c3e1-fe81-a776-ca4b69148c4d" ma:open="true" ma:isKeyword="false">
      <xsd:complexType>
        <xsd:sequence>
          <xsd:element ref="pc:Terms" minOccurs="0" maxOccurs="1"/>
        </xsd:sequence>
      </xsd:complexType>
    </xsd:element>
    <xsd:element name="MediaServiceDateTaken" ma:index="21" nillable="true" ma:displayName="MediaServiceDateTaken" ma:hidden="true" ma:internalName="MediaServiceDateTaken" ma:readOnly="true">
      <xsd:simpleType>
        <xsd:restriction base="dms:Text"/>
      </xsd:simpleType>
    </xsd:element>
    <xsd:element name="Number" ma:index="22" nillable="true" ma:displayName="Number" ma:format="Dropdown" ma:internalName="Number" ma:percentage="FALSE">
      <xsd:simpleType>
        <xsd:restriction base="dms:Number"/>
      </xsd:simpleType>
    </xsd:element>
    <xsd:element name="MediaLengthInSeconds" ma:index="23" nillable="true" ma:displayName="MediaLengthInSeconds" ma:hidden="true" ma:internalName="MediaLengthInSeconds" ma:readOnly="true">
      <xsd:simpleType>
        <xsd:restriction base="dms:Unknown"/>
      </xsd:simpleType>
    </xsd:element>
    <xsd:element name="MediaServiceLocation" ma:index="24" nillable="true" ma:displayName="Location" ma:indexed="true" ma:internalName="MediaServiceLocation" ma:readOnly="true">
      <xsd:simpleType>
        <xsd:restriction base="dms:Text"/>
      </xsd:simpleType>
    </xsd:element>
    <xsd:element name="MediaServiceObjectDetectorVersions" ma:index="25"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04611c7-b834-4876-a5e6-7499996ddc78"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9fcb05b3-adcd-4dad-b11d-9be55efcd715}" ma:internalName="TaxCatchAll" ma:showField="CatchAllData" ma:web="304611c7-b834-4876-a5e6-7499996ddc7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95B5778-60BE-4403-BD4C-9058F2B46EE6}">
  <ds:schemaRefs>
    <ds:schemaRef ds:uri="304611c7-b834-4876-a5e6-7499996ddc78"/>
    <ds:schemaRef ds:uri="5e3f80e7-3e98-481c-af15-c8743e5934b5"/>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027D957D-7D13-4D39-AD2B-D6B24368BA01}">
  <ds:schemaRefs>
    <ds:schemaRef ds:uri="http://schemas.microsoft.com/sharepoint/v3/contenttype/forms"/>
  </ds:schemaRefs>
</ds:datastoreItem>
</file>

<file path=customXml/itemProps3.xml><?xml version="1.0" encoding="utf-8"?>
<ds:datastoreItem xmlns:ds="http://schemas.openxmlformats.org/officeDocument/2006/customXml" ds:itemID="{31EC05B4-77C6-4DF3-AE64-DDC171851178}">
  <ds:schemaRefs>
    <ds:schemaRef ds:uri="304611c7-b834-4876-a5e6-7499996ddc78"/>
    <ds:schemaRef ds:uri="5e3f80e7-3e98-481c-af15-c8743e5934b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1</TotalTime>
  <Words>2140</Words>
  <Application>Microsoft Macintosh PowerPoint</Application>
  <PresentationFormat>Widescreen</PresentationFormat>
  <Paragraphs>158</Paragraphs>
  <Slides>15</Slides>
  <Notes>12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15</vt:i4>
      </vt:variant>
    </vt:vector>
  </HeadingPairs>
  <TitlesOfParts>
    <vt:vector size="23" baseType="lpstr">
      <vt:lpstr>Arial</vt:lpstr>
      <vt:lpstr>Calibri</vt:lpstr>
      <vt:lpstr>Calibri Light</vt:lpstr>
      <vt:lpstr>Gotham Black</vt:lpstr>
      <vt:lpstr>Gotham Bold</vt:lpstr>
      <vt:lpstr>Gotham Medium</vt:lpstr>
      <vt:lpstr>Gotham Thin</vt:lpstr>
      <vt:lpstr>Office Theme</vt:lpstr>
      <vt:lpstr>Renew My Mind: Building Emotional Intelligence (EI) to Promote Health​</vt:lpstr>
      <vt:lpstr>Important  Disclosures</vt:lpstr>
      <vt:lpstr>Are you signed  up to RenewU?</vt:lpstr>
      <vt:lpstr>This Module will Answer the Following Questions?</vt:lpstr>
      <vt:lpstr>What is Emotional Intelligence (EI)?</vt:lpstr>
      <vt:lpstr>What are the Benefits of EI?</vt:lpstr>
      <vt:lpstr>PowerPoint Presentation</vt:lpstr>
      <vt:lpstr>Small Group Discussion prior to Self-Assessment</vt:lpstr>
      <vt:lpstr>How Emotionally Intelligent are You?</vt:lpstr>
      <vt:lpstr>Large Group Debrief  Team Score</vt:lpstr>
      <vt:lpstr>Building Emotional Intelligence Skills</vt:lpstr>
      <vt:lpstr>Conclusion</vt:lpstr>
      <vt:lpstr>PowerPoint Presentation</vt:lpstr>
      <vt:lpstr>Please Complete the Post-session Survey</vt:lpstr>
      <vt:lpstr>Disclosure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Renew My Mind: Template</dc:title>
  <dc:creator>Monica Bailey</dc:creator>
  <cp:lastModifiedBy>Karla Rosario</cp:lastModifiedBy>
  <cp:revision>4</cp:revision>
  <dcterms:created xsi:type="dcterms:W3CDTF">2023-07-29T19:26:57Z</dcterms:created>
  <dcterms:modified xsi:type="dcterms:W3CDTF">2024-01-02T16:32:31Z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0x0101004B1BD77A659F3D4690DAB5EFAEECA05C</vt:lpwstr>
  </property>
  <property fmtid="{D5CDD505-2E9C-101B-9397-08002B2CF9AE}" pid="3" name="MediaServiceImageTags">
    <vt:lpwstr/>
  </property>
</Properties>
</file>