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modernComment_106_B88424C2.xml" ContentType="application/vnd.ms-powerpoint.comments+xml"/>
  <Override PartName="/ppt/notesSlides/notesSlide2.xml" ContentType="application/vnd.openxmlformats-officedocument.presentationml.notesSlide+xml"/>
  <Override PartName="/ppt/comments/modernComment_132_C9378434.xml" ContentType="application/vnd.ms-powerpoint.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4"/>
  </p:notesMasterIdLst>
  <p:sldIdLst>
    <p:sldId id="256" r:id="rId5"/>
    <p:sldId id="262" r:id="rId6"/>
    <p:sldId id="306" r:id="rId7"/>
    <p:sldId id="295" r:id="rId8"/>
    <p:sldId id="267" r:id="rId9"/>
    <p:sldId id="268" r:id="rId10"/>
    <p:sldId id="334" r:id="rId11"/>
    <p:sldId id="335" r:id="rId12"/>
    <p:sldId id="336" r:id="rId13"/>
    <p:sldId id="337" r:id="rId14"/>
    <p:sldId id="338" r:id="rId15"/>
    <p:sldId id="339" r:id="rId16"/>
    <p:sldId id="340" r:id="rId17"/>
    <p:sldId id="341" r:id="rId18"/>
    <p:sldId id="342" r:id="rId19"/>
    <p:sldId id="343" r:id="rId20"/>
    <p:sldId id="333" r:id="rId21"/>
    <p:sldId id="307" r:id="rId22"/>
    <p:sldId id="265" r:id="rId23"/>
    <p:sldId id="264" r:id="rId24"/>
    <p:sldId id="308" r:id="rId25"/>
    <p:sldId id="309" r:id="rId26"/>
    <p:sldId id="305" r:id="rId27"/>
    <p:sldId id="297" r:id="rId28"/>
    <p:sldId id="324" r:id="rId29"/>
    <p:sldId id="344" r:id="rId30"/>
    <p:sldId id="345" r:id="rId31"/>
    <p:sldId id="310" r:id="rId32"/>
    <p:sldId id="304"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F4000E-9C5D-0030-DECB-BD634CE036F8}" name="Monica Bailey" initials="MB" userId="S::mo803649@ucf.edu::074aace1-a02f-4b32-b10d-0f0d559392d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F71"/>
    <a:srgbClr val="0096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4FFE94-0AAE-B44D-C15B-E414EA36D8BB}" v="41" dt="2023-12-11T14:00:42.804"/>
    <p1510:client id="{8FF8A8F2-1F56-467E-A4A0-91CB859F7D5F}" v="4" dt="2023-12-11T16:22:20.774"/>
    <p1510:client id="{BB4E37C1-BA4A-D443-91BC-AF14EFFFDCBE}" v="11" dt="2023-12-11T16:23:33.4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2"/>
    <p:restoredTop sz="94656"/>
  </p:normalViewPr>
  <p:slideViewPr>
    <p:cSldViewPr snapToGrid="0">
      <p:cViewPr varScale="1">
        <p:scale>
          <a:sx n="93" d="100"/>
          <a:sy n="93" d="100"/>
        </p:scale>
        <p:origin x="224" y="6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la Rosario" userId="S::ka979425@ucf.edu::003cb3b7-bc10-4f02-a2b7-728ff5158fe3" providerId="AD" clId="Web-{8FF8A8F2-1F56-467E-A4A0-91CB859F7D5F}"/>
    <pc:docChg chg="modSld">
      <pc:chgData name="Karla Rosario" userId="S::ka979425@ucf.edu::003cb3b7-bc10-4f02-a2b7-728ff5158fe3" providerId="AD" clId="Web-{8FF8A8F2-1F56-467E-A4A0-91CB859F7D5F}" dt="2023-12-11T16:22:20.774" v="2"/>
      <pc:docMkLst>
        <pc:docMk/>
      </pc:docMkLst>
      <pc:sldChg chg="modSp modCm">
        <pc:chgData name="Karla Rosario" userId="S::ka979425@ucf.edu::003cb3b7-bc10-4f02-a2b7-728ff5158fe3" providerId="AD" clId="Web-{8FF8A8F2-1F56-467E-A4A0-91CB859F7D5F}" dt="2023-12-11T16:22:20.774" v="2"/>
        <pc:sldMkLst>
          <pc:docMk/>
          <pc:sldMk cId="3095667906" sldId="262"/>
        </pc:sldMkLst>
        <pc:spChg chg="mod">
          <ac:chgData name="Karla Rosario" userId="S::ka979425@ucf.edu::003cb3b7-bc10-4f02-a2b7-728ff5158fe3" providerId="AD" clId="Web-{8FF8A8F2-1F56-467E-A4A0-91CB859F7D5F}" dt="2023-12-11T16:22:07.024" v="1" actId="1076"/>
          <ac:spMkLst>
            <pc:docMk/>
            <pc:sldMk cId="3095667906" sldId="262"/>
            <ac:spMk id="4" creationId="{932184D3-4D8B-3FD3-B46A-512F5B4CA80D}"/>
          </ac:spMkLst>
        </pc:spChg>
        <pc:picChg chg="mod">
          <ac:chgData name="Karla Rosario" userId="S::ka979425@ucf.edu::003cb3b7-bc10-4f02-a2b7-728ff5158fe3" providerId="AD" clId="Web-{8FF8A8F2-1F56-467E-A4A0-91CB859F7D5F}" dt="2023-12-11T16:22:06.977" v="0" actId="1076"/>
          <ac:picMkLst>
            <pc:docMk/>
            <pc:sldMk cId="3095667906" sldId="262"/>
            <ac:picMk id="5" creationId="{A574B078-C818-46EF-FE52-4D4119C53FE0}"/>
          </ac:picMkLst>
        </pc:picChg>
        <pc:extLst>
          <p:ext xmlns:p="http://schemas.openxmlformats.org/presentationml/2006/main" uri="{D6D511B9-2390-475A-947B-AFAB55BFBCF1}">
            <pc226:cmChg xmlns:pc226="http://schemas.microsoft.com/office/powerpoint/2022/06/main/command" chg="mod">
              <pc226:chgData name="Karla Rosario" userId="S::ka979425@ucf.edu::003cb3b7-bc10-4f02-a2b7-728ff5158fe3" providerId="AD" clId="Web-{8FF8A8F2-1F56-467E-A4A0-91CB859F7D5F}" dt="2023-12-11T16:22:20.774" v="2"/>
              <pc2:cmMkLst xmlns:pc2="http://schemas.microsoft.com/office/powerpoint/2019/9/main/command">
                <pc:docMk/>
                <pc:sldMk cId="3095667906" sldId="262"/>
                <pc2:cmMk id="{D545B453-BCE6-462E-B683-45830C5CDC4F}"/>
              </pc2:cmMkLst>
            </pc226:cmChg>
          </p:ext>
        </pc:extLst>
      </pc:sldChg>
    </pc:docChg>
  </pc:docChgLst>
  <pc:docChgLst>
    <pc:chgData name="Monica Bailey" userId="S::mo803649@ucf.edu::074aace1-a02f-4b32-b10d-0f0d559392d2" providerId="AD" clId="Web-{464FFE94-0AAE-B44D-C15B-E414EA36D8BB}"/>
    <pc:docChg chg="mod modSld">
      <pc:chgData name="Monica Bailey" userId="S::mo803649@ucf.edu::074aace1-a02f-4b32-b10d-0f0d559392d2" providerId="AD" clId="Web-{464FFE94-0AAE-B44D-C15B-E414EA36D8BB}" dt="2023-12-11T14:00:40.069" v="37" actId="20577"/>
      <pc:docMkLst>
        <pc:docMk/>
      </pc:docMkLst>
      <pc:sldChg chg="addCm">
        <pc:chgData name="Monica Bailey" userId="S::mo803649@ucf.edu::074aace1-a02f-4b32-b10d-0f0d559392d2" providerId="AD" clId="Web-{464FFE94-0AAE-B44D-C15B-E414EA36D8BB}" dt="2023-12-11T13:54:56.483" v="1"/>
        <pc:sldMkLst>
          <pc:docMk/>
          <pc:sldMk cId="3095667906" sldId="262"/>
        </pc:sldMkLst>
        <pc:extLst>
          <p:ext xmlns:p="http://schemas.openxmlformats.org/presentationml/2006/main" uri="{D6D511B9-2390-475A-947B-AFAB55BFBCF1}">
            <pc226:cmChg xmlns:pc226="http://schemas.microsoft.com/office/powerpoint/2022/06/main/command" chg="add">
              <pc226:chgData name="Monica Bailey" userId="S::mo803649@ucf.edu::074aace1-a02f-4b32-b10d-0f0d559392d2" providerId="AD" clId="Web-{464FFE94-0AAE-B44D-C15B-E414EA36D8BB}" dt="2023-12-11T13:54:56.483" v="1"/>
              <pc2:cmMkLst xmlns:pc2="http://schemas.microsoft.com/office/powerpoint/2019/9/main/command">
                <pc:docMk/>
                <pc:sldMk cId="3095667906" sldId="262"/>
                <pc2:cmMk id="{D545B453-BCE6-462E-B683-45830C5CDC4F}"/>
              </pc2:cmMkLst>
            </pc226:cmChg>
          </p:ext>
        </pc:extLst>
      </pc:sldChg>
      <pc:sldChg chg="addCm">
        <pc:chgData name="Monica Bailey" userId="S::mo803649@ucf.edu::074aace1-a02f-4b32-b10d-0f0d559392d2" providerId="AD" clId="Web-{464FFE94-0AAE-B44D-C15B-E414EA36D8BB}" dt="2023-12-11T13:55:46.312" v="2"/>
        <pc:sldMkLst>
          <pc:docMk/>
          <pc:sldMk cId="3375858740" sldId="306"/>
        </pc:sldMkLst>
        <pc:extLst>
          <p:ext xmlns:p="http://schemas.openxmlformats.org/presentationml/2006/main" uri="{D6D511B9-2390-475A-947B-AFAB55BFBCF1}">
            <pc226:cmChg xmlns:pc226="http://schemas.microsoft.com/office/powerpoint/2022/06/main/command" chg="add">
              <pc226:chgData name="Monica Bailey" userId="S::mo803649@ucf.edu::074aace1-a02f-4b32-b10d-0f0d559392d2" providerId="AD" clId="Web-{464FFE94-0AAE-B44D-C15B-E414EA36D8BB}" dt="2023-12-11T13:55:46.312" v="2"/>
              <pc2:cmMkLst xmlns:pc2="http://schemas.microsoft.com/office/powerpoint/2019/9/main/command">
                <pc:docMk/>
                <pc:sldMk cId="3375858740" sldId="306"/>
                <pc2:cmMk id="{7FD428CF-29A2-4FCC-B10B-BE41F8B6EC72}"/>
              </pc2:cmMkLst>
            </pc226:cmChg>
          </p:ext>
        </pc:extLst>
      </pc:sldChg>
      <pc:sldChg chg="modSp">
        <pc:chgData name="Monica Bailey" userId="S::mo803649@ucf.edu::074aace1-a02f-4b32-b10d-0f0d559392d2" providerId="AD" clId="Web-{464FFE94-0AAE-B44D-C15B-E414EA36D8BB}" dt="2023-12-11T14:00:03.459" v="30" actId="1076"/>
        <pc:sldMkLst>
          <pc:docMk/>
          <pc:sldMk cId="1916377621" sldId="333"/>
        </pc:sldMkLst>
        <pc:spChg chg="mod">
          <ac:chgData name="Monica Bailey" userId="S::mo803649@ucf.edu::074aace1-a02f-4b32-b10d-0f0d559392d2" providerId="AD" clId="Web-{464FFE94-0AAE-B44D-C15B-E414EA36D8BB}" dt="2023-12-11T13:56:58.001" v="23" actId="20577"/>
          <ac:spMkLst>
            <pc:docMk/>
            <pc:sldMk cId="1916377621" sldId="333"/>
            <ac:spMk id="2" creationId="{2EA86964-178E-6F44-0067-22DFBC5FF09C}"/>
          </ac:spMkLst>
        </pc:spChg>
        <pc:spChg chg="mod">
          <ac:chgData name="Monica Bailey" userId="S::mo803649@ucf.edu::074aace1-a02f-4b32-b10d-0f0d559392d2" providerId="AD" clId="Web-{464FFE94-0AAE-B44D-C15B-E414EA36D8BB}" dt="2023-12-11T14:00:03.459" v="30" actId="1076"/>
          <ac:spMkLst>
            <pc:docMk/>
            <pc:sldMk cId="1916377621" sldId="333"/>
            <ac:spMk id="14" creationId="{97FC5186-3C54-3337-C5E4-13B0E6184F21}"/>
          </ac:spMkLst>
        </pc:spChg>
        <pc:spChg chg="mod">
          <ac:chgData name="Monica Bailey" userId="S::mo803649@ucf.edu::074aace1-a02f-4b32-b10d-0f0d559392d2" providerId="AD" clId="Web-{464FFE94-0AAE-B44D-C15B-E414EA36D8BB}" dt="2023-12-11T13:59:55.974" v="29" actId="1076"/>
          <ac:spMkLst>
            <pc:docMk/>
            <pc:sldMk cId="1916377621" sldId="333"/>
            <ac:spMk id="19" creationId="{07EE260E-3BA1-AF33-C28E-5E0CA489CA59}"/>
          </ac:spMkLst>
        </pc:spChg>
        <pc:picChg chg="mod">
          <ac:chgData name="Monica Bailey" userId="S::mo803649@ucf.edu::074aace1-a02f-4b32-b10d-0f0d559392d2" providerId="AD" clId="Web-{464FFE94-0AAE-B44D-C15B-E414EA36D8BB}" dt="2023-12-11T13:59:48.505" v="28" actId="1076"/>
          <ac:picMkLst>
            <pc:docMk/>
            <pc:sldMk cId="1916377621" sldId="333"/>
            <ac:picMk id="5" creationId="{B4C437A9-DFB5-C791-01CF-C61A930BB5BA}"/>
          </ac:picMkLst>
        </pc:picChg>
        <pc:picChg chg="mod">
          <ac:chgData name="Monica Bailey" userId="S::mo803649@ucf.edu::074aace1-a02f-4b32-b10d-0f0d559392d2" providerId="AD" clId="Web-{464FFE94-0AAE-B44D-C15B-E414EA36D8BB}" dt="2023-12-11T13:59:41.240" v="27" actId="1076"/>
          <ac:picMkLst>
            <pc:docMk/>
            <pc:sldMk cId="1916377621" sldId="333"/>
            <ac:picMk id="22" creationId="{2C1B8B67-4E4E-D441-F057-87E07BB45524}"/>
          </ac:picMkLst>
        </pc:picChg>
      </pc:sldChg>
      <pc:sldChg chg="modSp">
        <pc:chgData name="Monica Bailey" userId="S::mo803649@ucf.edu::074aace1-a02f-4b32-b10d-0f0d559392d2" providerId="AD" clId="Web-{464FFE94-0AAE-B44D-C15B-E414EA36D8BB}" dt="2023-12-11T14:00:34.647" v="35" actId="20577"/>
        <pc:sldMkLst>
          <pc:docMk/>
          <pc:sldMk cId="3399227826" sldId="344"/>
        </pc:sldMkLst>
        <pc:spChg chg="mod">
          <ac:chgData name="Monica Bailey" userId="S::mo803649@ucf.edu::074aace1-a02f-4b32-b10d-0f0d559392d2" providerId="AD" clId="Web-{464FFE94-0AAE-B44D-C15B-E414EA36D8BB}" dt="2023-12-11T14:00:34.647" v="35" actId="20577"/>
          <ac:spMkLst>
            <pc:docMk/>
            <pc:sldMk cId="3399227826" sldId="344"/>
            <ac:spMk id="2" creationId="{8E481BCB-5388-EE5D-D7FA-378792FEF9C8}"/>
          </ac:spMkLst>
        </pc:spChg>
      </pc:sldChg>
      <pc:sldChg chg="modSp">
        <pc:chgData name="Monica Bailey" userId="S::mo803649@ucf.edu::074aace1-a02f-4b32-b10d-0f0d559392d2" providerId="AD" clId="Web-{464FFE94-0AAE-B44D-C15B-E414EA36D8BB}" dt="2023-12-11T14:00:40.069" v="37" actId="20577"/>
        <pc:sldMkLst>
          <pc:docMk/>
          <pc:sldMk cId="3788868676" sldId="345"/>
        </pc:sldMkLst>
        <pc:spChg chg="mod">
          <ac:chgData name="Monica Bailey" userId="S::mo803649@ucf.edu::074aace1-a02f-4b32-b10d-0f0d559392d2" providerId="AD" clId="Web-{464FFE94-0AAE-B44D-C15B-E414EA36D8BB}" dt="2023-12-11T14:00:40.069" v="37" actId="20577"/>
          <ac:spMkLst>
            <pc:docMk/>
            <pc:sldMk cId="3788868676" sldId="345"/>
            <ac:spMk id="2" creationId="{8E481BCB-5388-EE5D-D7FA-378792FEF9C8}"/>
          </ac:spMkLst>
        </pc:spChg>
      </pc:sldChg>
    </pc:docChg>
  </pc:docChgLst>
  <pc:docChgLst>
    <pc:chgData clId="Web-{8FF8A8F2-1F56-467E-A4A0-91CB859F7D5F}"/>
    <pc:docChg chg="modSld">
      <pc:chgData name="" userId="" providerId="" clId="Web-{8FF8A8F2-1F56-467E-A4A0-91CB859F7D5F}" dt="2023-12-11T16:21:20.741" v="0"/>
      <pc:docMkLst>
        <pc:docMk/>
      </pc:docMkLst>
      <pc:sldChg chg="addSp">
        <pc:chgData name="" userId="" providerId="" clId="Web-{8FF8A8F2-1F56-467E-A4A0-91CB859F7D5F}" dt="2023-12-11T16:21:20.741" v="0"/>
        <pc:sldMkLst>
          <pc:docMk/>
          <pc:sldMk cId="3095667906" sldId="262"/>
        </pc:sldMkLst>
        <pc:spChg chg="add">
          <ac:chgData name="" userId="" providerId="" clId="Web-{8FF8A8F2-1F56-467E-A4A0-91CB859F7D5F}" dt="2023-12-11T16:21:20.741" v="0"/>
          <ac:spMkLst>
            <pc:docMk/>
            <pc:sldMk cId="3095667906" sldId="262"/>
            <ac:spMk id="7" creationId="{B9DF1731-1DBE-A989-EF41-40D5B88ABB87}"/>
          </ac:spMkLst>
        </pc:spChg>
        <pc:picChg chg="add">
          <ac:chgData name="" userId="" providerId="" clId="Web-{8FF8A8F2-1F56-467E-A4A0-91CB859F7D5F}" dt="2023-12-11T16:21:20.741" v="0"/>
          <ac:picMkLst>
            <pc:docMk/>
            <pc:sldMk cId="3095667906" sldId="262"/>
            <ac:picMk id="5" creationId="{A574B078-C818-46EF-FE52-4D4119C53FE0}"/>
          </ac:picMkLst>
        </pc:picChg>
      </pc:sldChg>
    </pc:docChg>
  </pc:docChgLst>
  <pc:docChgLst>
    <pc:chgData name="Karla Rosario" userId="003cb3b7-bc10-4f02-a2b7-728ff5158fe3" providerId="ADAL" clId="{BB4E37C1-BA4A-D443-91BC-AF14EFFFDCBE}"/>
    <pc:docChg chg="custSel modSld">
      <pc:chgData name="Karla Rosario" userId="003cb3b7-bc10-4f02-a2b7-728ff5158fe3" providerId="ADAL" clId="{BB4E37C1-BA4A-D443-91BC-AF14EFFFDCBE}" dt="2023-12-11T16:23:33.402" v="6"/>
      <pc:docMkLst>
        <pc:docMk/>
      </pc:docMkLst>
      <pc:sldChg chg="addSp delSp modSp mod modCm">
        <pc:chgData name="Karla Rosario" userId="003cb3b7-bc10-4f02-a2b7-728ff5158fe3" providerId="ADAL" clId="{BB4E37C1-BA4A-D443-91BC-AF14EFFFDCBE}" dt="2023-12-11T16:23:33.402" v="6"/>
        <pc:sldMkLst>
          <pc:docMk/>
          <pc:sldMk cId="3375858740" sldId="306"/>
        </pc:sldMkLst>
        <pc:picChg chg="del">
          <ac:chgData name="Karla Rosario" userId="003cb3b7-bc10-4f02-a2b7-728ff5158fe3" providerId="ADAL" clId="{BB4E37C1-BA4A-D443-91BC-AF14EFFFDCBE}" dt="2023-12-11T16:22:57.573" v="0" actId="478"/>
          <ac:picMkLst>
            <pc:docMk/>
            <pc:sldMk cId="3375858740" sldId="306"/>
            <ac:picMk id="8" creationId="{10D5072B-F65B-8178-8FBD-F85F9326AC68}"/>
          </ac:picMkLst>
        </pc:picChg>
        <pc:picChg chg="add mod">
          <ac:chgData name="Karla Rosario" userId="003cb3b7-bc10-4f02-a2b7-728ff5158fe3" providerId="ADAL" clId="{BB4E37C1-BA4A-D443-91BC-AF14EFFFDCBE}" dt="2023-12-11T16:23:25.283" v="5" actId="1076"/>
          <ac:picMkLst>
            <pc:docMk/>
            <pc:sldMk cId="3375858740" sldId="306"/>
            <ac:picMk id="9" creationId="{99124864-70E3-7F10-77D2-C7A7689090C5}"/>
          </ac:picMkLst>
        </pc:picChg>
        <pc:extLst>
          <p:ext xmlns:p="http://schemas.openxmlformats.org/presentationml/2006/main" uri="{D6D511B9-2390-475A-947B-AFAB55BFBCF1}">
            <pc226:cmChg xmlns:pc226="http://schemas.microsoft.com/office/powerpoint/2022/06/main/command" chg="mod">
              <pc226:chgData name="Karla Rosario" userId="003cb3b7-bc10-4f02-a2b7-728ff5158fe3" providerId="ADAL" clId="{BB4E37C1-BA4A-D443-91BC-AF14EFFFDCBE}" dt="2023-12-11T16:23:33.402" v="6"/>
              <pc2:cmMkLst xmlns:pc2="http://schemas.microsoft.com/office/powerpoint/2019/9/main/command">
                <pc:docMk/>
                <pc:sldMk cId="3375858740" sldId="306"/>
                <pc2:cmMk id="{7FD428CF-29A2-4FCC-B10B-BE41F8B6EC72}"/>
              </pc2:cmMkLst>
            </pc226:cmChg>
          </p:ext>
        </pc:extLst>
      </pc:sldChg>
    </pc:docChg>
  </pc:docChgLst>
</pc:chgInfo>
</file>

<file path=ppt/comments/modernComment_106_B88424C2.xml><?xml version="1.0" encoding="utf-8"?>
<p188:cmLst xmlns:a="http://schemas.openxmlformats.org/drawingml/2006/main" xmlns:r="http://schemas.openxmlformats.org/officeDocument/2006/relationships" xmlns:p188="http://schemas.microsoft.com/office/powerpoint/2018/8/main">
  <p188:cm id="{D545B453-BCE6-462E-B683-45830C5CDC4F}" authorId="{DFF4000E-9C5D-0030-DECB-BD634CE036F8}" status="resolved" created="2023-12-11T13:54:56.483" complete="100000">
    <pc:sldMkLst xmlns:pc="http://schemas.microsoft.com/office/powerpoint/2013/main/command">
      <pc:docMk/>
      <pc:sldMk cId="3095667906" sldId="262"/>
    </pc:sldMkLst>
    <p188:txBody>
      <a:bodyPr/>
      <a:lstStyle/>
      <a:p>
        <a:r>
          <a:rPr lang="en-US"/>
          <a:t>[@Karla Rosario] please update with logo and website</a:t>
        </a:r>
      </a:p>
    </p188:txBody>
  </p188:cm>
</p188:cmLst>
</file>

<file path=ppt/comments/modernComment_132_C9378434.xml><?xml version="1.0" encoding="utf-8"?>
<p188:cmLst xmlns:a="http://schemas.openxmlformats.org/drawingml/2006/main" xmlns:r="http://schemas.openxmlformats.org/officeDocument/2006/relationships" xmlns:p188="http://schemas.microsoft.com/office/powerpoint/2018/8/main">
  <p188:cm id="{7FD428CF-29A2-4FCC-B10B-BE41F8B6EC72}" authorId="{DFF4000E-9C5D-0030-DECB-BD634CE036F8}" status="resolved" created="2023-12-11T13:55:46.312" complete="100000">
    <pc:sldMkLst xmlns:pc="http://schemas.microsoft.com/office/powerpoint/2013/main/command">
      <pc:docMk/>
      <pc:sldMk cId="3375858740" sldId="306"/>
    </pc:sldMkLst>
    <p188:txBody>
      <a:bodyPr/>
      <a:lstStyle/>
      <a:p>
        <a:r>
          <a:rPr lang="en-US"/>
          <a:t>[@Karla Rosario] please update QR code to this one - http://www.renewunow.org/account/login/ </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9A6DEE-A7FF-4AAA-A36E-7904B660565F}" type="datetimeFigureOut">
              <a:rPr lang="en-US" smtClean="0"/>
              <a:t>1/2/24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1FD384-D7BA-4C21-9991-735B5AC3640D}" type="slidenum">
              <a:rPr lang="en-US" smtClean="0"/>
              <a:t>‹#›</a:t>
            </a:fld>
            <a:endParaRPr lang="en-US"/>
          </a:p>
        </p:txBody>
      </p:sp>
    </p:spTree>
    <p:extLst>
      <p:ext uri="{BB962C8B-B14F-4D97-AF65-F5344CB8AC3E}">
        <p14:creationId xmlns:p14="http://schemas.microsoft.com/office/powerpoint/2010/main" val="366980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Presenter note: Welcome to this session on "Building Emotional Intelligence to Promote Health". I (we) are glad you could attend and hope that you will learn something from this session and have a little opportunity to consider the role of emotional intelligence in your own life and relationships. </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1</a:t>
            </a:fld>
            <a:endParaRPr lang="en-US"/>
          </a:p>
        </p:txBody>
      </p:sp>
    </p:spTree>
    <p:extLst>
      <p:ext uri="{BB962C8B-B14F-4D97-AF65-F5344CB8AC3E}">
        <p14:creationId xmlns:p14="http://schemas.microsoft.com/office/powerpoint/2010/main" val="9645880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11</a:t>
            </a:fld>
            <a:endParaRPr lang="en-US"/>
          </a:p>
        </p:txBody>
      </p:sp>
    </p:spTree>
    <p:extLst>
      <p:ext uri="{BB962C8B-B14F-4D97-AF65-F5344CB8AC3E}">
        <p14:creationId xmlns:p14="http://schemas.microsoft.com/office/powerpoint/2010/main" val="30711529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Presenter notes: article findings</a:t>
            </a:r>
          </a:p>
        </p:txBody>
      </p:sp>
      <p:sp>
        <p:nvSpPr>
          <p:cNvPr id="4" name="Slide Number Placeholder 3"/>
          <p:cNvSpPr>
            <a:spLocks noGrp="1"/>
          </p:cNvSpPr>
          <p:nvPr>
            <p:ph type="sldNum" sz="quarter" idx="5"/>
          </p:nvPr>
        </p:nvSpPr>
        <p:spPr/>
        <p:txBody>
          <a:bodyPr/>
          <a:lstStyle/>
          <a:p>
            <a:fld id="{7E712635-CF84-4703-B24E-988F243C0907}" type="slidenum">
              <a:rPr lang="en-US" smtClean="0"/>
              <a:t>12</a:t>
            </a:fld>
            <a:endParaRPr lang="en-US"/>
          </a:p>
        </p:txBody>
      </p:sp>
    </p:spTree>
    <p:extLst>
      <p:ext uri="{BB962C8B-B14F-4D97-AF65-F5344CB8AC3E}">
        <p14:creationId xmlns:p14="http://schemas.microsoft.com/office/powerpoint/2010/main" val="36978155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13</a:t>
            </a:fld>
            <a:endParaRPr lang="en-US"/>
          </a:p>
        </p:txBody>
      </p:sp>
    </p:spTree>
    <p:extLst>
      <p:ext uri="{BB962C8B-B14F-4D97-AF65-F5344CB8AC3E}">
        <p14:creationId xmlns:p14="http://schemas.microsoft.com/office/powerpoint/2010/main" val="17905110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Presenter notes: article findings</a:t>
            </a:r>
          </a:p>
        </p:txBody>
      </p:sp>
      <p:sp>
        <p:nvSpPr>
          <p:cNvPr id="4" name="Slide Number Placeholder 3"/>
          <p:cNvSpPr>
            <a:spLocks noGrp="1"/>
          </p:cNvSpPr>
          <p:nvPr>
            <p:ph type="sldNum" sz="quarter" idx="5"/>
          </p:nvPr>
        </p:nvSpPr>
        <p:spPr/>
        <p:txBody>
          <a:bodyPr/>
          <a:lstStyle/>
          <a:p>
            <a:fld id="{7E712635-CF84-4703-B24E-988F243C0907}" type="slidenum">
              <a:rPr lang="en-US" smtClean="0"/>
              <a:t>14</a:t>
            </a:fld>
            <a:endParaRPr lang="en-US"/>
          </a:p>
        </p:txBody>
      </p:sp>
    </p:spTree>
    <p:extLst>
      <p:ext uri="{BB962C8B-B14F-4D97-AF65-F5344CB8AC3E}">
        <p14:creationId xmlns:p14="http://schemas.microsoft.com/office/powerpoint/2010/main" val="6949300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15</a:t>
            </a:fld>
            <a:endParaRPr lang="en-US"/>
          </a:p>
        </p:txBody>
      </p:sp>
    </p:spTree>
    <p:extLst>
      <p:ext uri="{BB962C8B-B14F-4D97-AF65-F5344CB8AC3E}">
        <p14:creationId xmlns:p14="http://schemas.microsoft.com/office/powerpoint/2010/main" val="42199089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Presenter notes: article findings</a:t>
            </a:r>
          </a:p>
        </p:txBody>
      </p:sp>
      <p:sp>
        <p:nvSpPr>
          <p:cNvPr id="4" name="Slide Number Placeholder 3"/>
          <p:cNvSpPr>
            <a:spLocks noGrp="1"/>
          </p:cNvSpPr>
          <p:nvPr>
            <p:ph type="sldNum" sz="quarter" idx="5"/>
          </p:nvPr>
        </p:nvSpPr>
        <p:spPr/>
        <p:txBody>
          <a:bodyPr/>
          <a:lstStyle/>
          <a:p>
            <a:fld id="{7E712635-CF84-4703-B24E-988F243C0907}" type="slidenum">
              <a:rPr lang="en-US" smtClean="0"/>
              <a:t>16</a:t>
            </a:fld>
            <a:endParaRPr lang="en-US"/>
          </a:p>
        </p:txBody>
      </p:sp>
    </p:spTree>
    <p:extLst>
      <p:ext uri="{BB962C8B-B14F-4D97-AF65-F5344CB8AC3E}">
        <p14:creationId xmlns:p14="http://schemas.microsoft.com/office/powerpoint/2010/main" val="17126963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dirty="0">
                <a:solidFill>
                  <a:srgbClr val="000000"/>
                </a:solidFill>
                <a:effectLst/>
                <a:latin typeface="Calibri" panose="020F0502020204030204" pitchFamily="34" charset="0"/>
              </a:rPr>
              <a:t>Presenter notes:</a:t>
            </a:r>
          </a:p>
          <a:p>
            <a:pPr marL="0" marR="0" lvl="0" indent="0" algn="l" defTabSz="914400" rtl="0" eaLnBrk="1" fontAlgn="base" latinLnBrk="0" hangingPunct="1">
              <a:lnSpc>
                <a:spcPct val="100000"/>
              </a:lnSpc>
              <a:spcBef>
                <a:spcPts val="0"/>
              </a:spcBef>
              <a:spcAft>
                <a:spcPts val="0"/>
              </a:spcAft>
              <a:buClrTx/>
              <a:buSzTx/>
              <a:buFontTx/>
              <a:buNone/>
              <a:tabLst/>
              <a:defRPr/>
            </a:pPr>
            <a:r>
              <a:rPr lang="en-US" sz="1200" b="1" dirty="0">
                <a:latin typeface="Gotham Medium" pitchFamily="50" charset="0"/>
              </a:rPr>
              <a:t>Physiological-Cognitive Mechanism: The Amygdala – </a:t>
            </a:r>
            <a:r>
              <a:rPr lang="en-US" sz="1200" b="0" dirty="0">
                <a:latin typeface="Gotham Medium" pitchFamily="50" charset="0"/>
              </a:rPr>
              <a:t>Individuals with higher Emotional Intelligence have greater capacity to override primitive parts of the brain and instead utilize higher order areas of the brain in response to stress.  That means that, if you have higher levels of emotional intelligence, you are more likely to be operating from how you ”think” about a situation than how you ”feel” about a situation. </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200" b="0" dirty="0">
              <a:latin typeface="Gotham Medium" pitchFamily="50" charset="0"/>
            </a:endParaRPr>
          </a:p>
          <a:p>
            <a:pPr algn="l" fontAlgn="base"/>
            <a:r>
              <a:rPr lang="en-US" b="1" i="0" dirty="0">
                <a:solidFill>
                  <a:srgbClr val="000000"/>
                </a:solidFill>
                <a:effectLst/>
                <a:latin typeface="var(--font-family-head)"/>
              </a:rPr>
              <a:t>Interpersonal Mechanism – </a:t>
            </a:r>
            <a:r>
              <a:rPr lang="en-US" b="0" i="0" dirty="0">
                <a:solidFill>
                  <a:srgbClr val="000000"/>
                </a:solidFill>
                <a:effectLst/>
                <a:latin typeface="var(--font-family-head)"/>
              </a:rPr>
              <a:t>Cote and Miners proposed a cascading model, where emotion perception precedes emotion understanding, which leads to conscious emotion regulation, positively impacting job </a:t>
            </a:r>
            <a:r>
              <a:rPr lang="en-US" b="0" i="0" dirty="0" err="1">
                <a:solidFill>
                  <a:srgbClr val="000000"/>
                </a:solidFill>
                <a:effectLst/>
                <a:latin typeface="var(--font-family-head)"/>
              </a:rPr>
              <a:t>pergormance</a:t>
            </a:r>
            <a:r>
              <a:rPr lang="en-US" b="0" i="0">
                <a:solidFill>
                  <a:srgbClr val="000000"/>
                </a:solidFill>
                <a:effectLst/>
                <a:latin typeface="var(--font-family-head)"/>
              </a:rPr>
              <a:t>. </a:t>
            </a:r>
            <a:endParaRPr lang="en-US" b="1" i="0" dirty="0">
              <a:solidFill>
                <a:srgbClr val="000000"/>
              </a:solidFill>
              <a:effectLst/>
              <a:latin typeface="var(--font-family-head)"/>
            </a:endParaRPr>
          </a:p>
          <a:p>
            <a:pPr algn="ctr" fontAlgn="base"/>
            <a:br>
              <a:rPr lang="en-US" b="0" i="0" dirty="0">
                <a:solidFill>
                  <a:srgbClr val="000000"/>
                </a:solidFill>
                <a:effectLst/>
                <a:latin typeface="lato" panose="020F0502020204030204" pitchFamily="34" charset="0"/>
              </a:rPr>
            </a:br>
            <a:endParaRPr lang="en-US" b="0" i="0" dirty="0">
              <a:solidFill>
                <a:srgbClr val="000000"/>
              </a:solidFill>
              <a:effectLst/>
              <a:latin typeface="lato" panose="020F0502020204030204" pitchFamily="34" charset="0"/>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200" b="1" dirty="0">
              <a:latin typeface="Gotham Medium" pitchFamily="50" charset="0"/>
            </a:endParaRPr>
          </a:p>
          <a:p>
            <a:pPr algn="l" rtl="0" fontAlgn="base"/>
            <a:endParaRPr lang="en-US" b="0" i="0" dirty="0">
              <a:solidFill>
                <a:srgbClr val="000000"/>
              </a:solidFill>
              <a:effectLst/>
              <a:latin typeface="merriweather" pitchFamily="2" charset="77"/>
            </a:endParaRPr>
          </a:p>
          <a:p>
            <a:pPr marL="228600" marR="0" lvl="0" indent="-228600" algn="l" defTabSz="914400" rtl="0" eaLnBrk="1" fontAlgn="base" latinLnBrk="0" hangingPunct="1">
              <a:lnSpc>
                <a:spcPct val="100000"/>
              </a:lnSpc>
              <a:spcBef>
                <a:spcPts val="0"/>
              </a:spcBef>
              <a:spcAft>
                <a:spcPts val="0"/>
              </a:spcAft>
              <a:buClrTx/>
              <a:buSzTx/>
              <a:buFontTx/>
              <a:buAutoNum type="arabicPeriod"/>
              <a:tabLst/>
              <a:defRPr/>
            </a:pPr>
            <a:endParaRPr lang="en-US" sz="1200" b="1" dirty="0">
              <a:latin typeface="Gotham Medium" pitchFamily="50" charset="0"/>
            </a:endParaRPr>
          </a:p>
          <a:p>
            <a:pPr marL="228600" indent="-228600" algn="l" rtl="0" fontAlgn="base">
              <a:buAutoNum type="arabicPeriod"/>
            </a:pPr>
            <a:endParaRPr lang="en-US" dirty="0"/>
          </a:p>
        </p:txBody>
      </p:sp>
      <p:sp>
        <p:nvSpPr>
          <p:cNvPr id="4" name="Slide Number Placeholder 3"/>
          <p:cNvSpPr>
            <a:spLocks noGrp="1"/>
          </p:cNvSpPr>
          <p:nvPr>
            <p:ph type="sldNum" sz="quarter" idx="5"/>
          </p:nvPr>
        </p:nvSpPr>
        <p:spPr/>
        <p:txBody>
          <a:bodyPr/>
          <a:lstStyle/>
          <a:p>
            <a:fld id="{7E712635-CF84-4703-B24E-988F243C0907}" type="slidenum">
              <a:rPr lang="en-US" smtClean="0"/>
              <a:t>17</a:t>
            </a:fld>
            <a:endParaRPr lang="en-US"/>
          </a:p>
        </p:txBody>
      </p:sp>
    </p:spTree>
    <p:extLst>
      <p:ext uri="{BB962C8B-B14F-4D97-AF65-F5344CB8AC3E}">
        <p14:creationId xmlns:p14="http://schemas.microsoft.com/office/powerpoint/2010/main" val="39367477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a:solidFill>
                  <a:srgbClr val="000000"/>
                </a:solidFill>
                <a:effectLst/>
                <a:latin typeface="Calibri" panose="020F0502020204030204" pitchFamily="34" charset="0"/>
              </a:rPr>
              <a:t>Presenter notes: </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You can learn about different types of emotional intelligence that the Assessing Emotions Scale measures</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1" u="none" strike="noStrike">
                <a:solidFill>
                  <a:srgbClr val="000000"/>
                </a:solidFill>
                <a:effectLst/>
                <a:latin typeface="Calibri" panose="020F0502020204030204" pitchFamily="34" charset="0"/>
              </a:rPr>
              <a:t>Where to begin hint:</a:t>
            </a:r>
            <a:r>
              <a:rPr lang="en-US" b="0" i="0" u="none" strike="noStrike">
                <a:solidFill>
                  <a:srgbClr val="000000"/>
                </a:solidFill>
                <a:effectLst/>
                <a:latin typeface="Calibri" panose="020F0502020204030204" pitchFamily="34" charset="0"/>
              </a:rPr>
              <a:t>  If you took the Assessing Emotions Scale, each type of emotional intelligence match the different scores you received. Where did you score the lowest? That might be a good place to start learning about emotional intelligence skills you can develop in that area!</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Here is the type of emotional intelligence each factor is associated with.</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1" i="0" u="none" strike="noStrike">
                <a:solidFill>
                  <a:srgbClr val="000000"/>
                </a:solidFill>
                <a:effectLst/>
                <a:latin typeface="Calibri" panose="020F0502020204030204" pitchFamily="34" charset="0"/>
              </a:rPr>
              <a:t>Factor 1: Perception of Emotions – </a:t>
            </a:r>
            <a:r>
              <a:rPr lang="en-US" b="0" i="0" u="none" strike="noStrike">
                <a:solidFill>
                  <a:srgbClr val="000000"/>
                </a:solidFill>
                <a:effectLst/>
                <a:latin typeface="Calibri" panose="020F0502020204030204" pitchFamily="34" charset="0"/>
              </a:rPr>
              <a:t>Individuals who score high on this factor are ‘empathic’. They are aware of their own emotions and can recognize the emotions of others based on non-verbal cues. They are aware of changes in their own, and others’, emotions and able to understand why someone feels the way they do. </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1" i="0" u="none" strike="noStrike">
                <a:solidFill>
                  <a:srgbClr val="000000"/>
                </a:solidFill>
                <a:effectLst/>
                <a:latin typeface="Calibri" panose="020F0502020204030204" pitchFamily="34" charset="0"/>
              </a:rPr>
              <a:t>Factor 2: Managing Own Emotions – </a:t>
            </a:r>
            <a:r>
              <a:rPr lang="en-US" b="0" i="0" u="none" strike="noStrike">
                <a:solidFill>
                  <a:srgbClr val="000000"/>
                </a:solidFill>
                <a:effectLst/>
                <a:latin typeface="Calibri" panose="020F0502020204030204" pitchFamily="34" charset="0"/>
              </a:rPr>
              <a:t>Individuals who score high on this factor are competent at controlling their emotions. They capitalize on positive emotions, seek situations that make them happy. When faced with obstacles, they expect to do well and to have good things happen to them and they use previous successes to stay motivated to overcome obstacles.  </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1" i="0" u="none" strike="noStrike">
                <a:solidFill>
                  <a:srgbClr val="000000"/>
                </a:solidFill>
                <a:effectLst/>
                <a:latin typeface="Calibri" panose="020F0502020204030204" pitchFamily="34" charset="0"/>
              </a:rPr>
              <a:t>Factor 3: Managing Other’s Emotions – </a:t>
            </a:r>
            <a:r>
              <a:rPr lang="en-US" b="0" i="0" u="none" strike="noStrike">
                <a:solidFill>
                  <a:srgbClr val="000000"/>
                </a:solidFill>
                <a:effectLst/>
                <a:latin typeface="Calibri" panose="020F0502020204030204" pitchFamily="34" charset="0"/>
              </a:rPr>
              <a:t>Individuals who score high in this factor focus on other’s feelings or how others experience them. They like to make a good impression, seek out opportunities that others will enjoy and comfortably praise other’s success. They are comfortable talking about their own feelings and problems with others and, since people are likely to find empathic support from individuals with high scores in this factor, they are likely confidants for others.</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1" i="0" u="none" strike="noStrike">
                <a:solidFill>
                  <a:srgbClr val="000000"/>
                </a:solidFill>
                <a:effectLst/>
                <a:latin typeface="Calibri" panose="020F0502020204030204" pitchFamily="34" charset="0"/>
              </a:rPr>
              <a:t>Factor 4: Utilization of Emotions</a:t>
            </a:r>
            <a:r>
              <a:rPr lang="en-US" b="0" i="0" u="none" strike="noStrike">
                <a:solidFill>
                  <a:srgbClr val="000000"/>
                </a:solidFill>
                <a:effectLst/>
                <a:latin typeface="Calibri" panose="020F0502020204030204" pitchFamily="34" charset="0"/>
              </a:rPr>
              <a:t> – Individuals who score high on this factor likely see a connection between changes in their mood and their ability to come up with new ideas and creatively solve problems. Their vision and perspective are guided by emotions and life events.</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18</a:t>
            </a:fld>
            <a:endParaRPr lang="en-US"/>
          </a:p>
        </p:txBody>
      </p:sp>
    </p:spTree>
    <p:extLst>
      <p:ext uri="{BB962C8B-B14F-4D97-AF65-F5344CB8AC3E}">
        <p14:creationId xmlns:p14="http://schemas.microsoft.com/office/powerpoint/2010/main" val="2707382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Presenter notes: Discuss the perceived EI of the team prior to completing individual assessment of Emotional Intelligence.</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19</a:t>
            </a:fld>
            <a:endParaRPr lang="en-US"/>
          </a:p>
        </p:txBody>
      </p:sp>
    </p:spTree>
    <p:extLst>
      <p:ext uri="{BB962C8B-B14F-4D97-AF65-F5344CB8AC3E}">
        <p14:creationId xmlns:p14="http://schemas.microsoft.com/office/powerpoint/2010/main" val="1577713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You can begin by completing a survey that provides a measure of emotional intelligence called the "Assessing Emotions Scale", then complete the self-reflection.</a:t>
            </a:r>
          </a:p>
          <a:p>
            <a:endParaRPr lang="en-US" sz="1800" b="0" i="0">
              <a:solidFill>
                <a:srgbClr val="000000"/>
              </a:solidFill>
              <a:effectLst/>
              <a:latin typeface="Calibri" panose="020F0502020204030204" pitchFamily="34" charset="0"/>
            </a:endParaRPr>
          </a:p>
          <a:p>
            <a:r>
              <a:rPr lang="en-US" sz="1800" b="0" i="0">
                <a:solidFill>
                  <a:srgbClr val="000000"/>
                </a:solidFill>
                <a:effectLst/>
                <a:latin typeface="Calibri" panose="020F0502020204030204" pitchFamily="34" charset="0"/>
              </a:rPr>
              <a:t>Self assessment link: https://edtech.med.ucf.edu/files/HRSA/EI-Self-Assessment/story.html  </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20</a:t>
            </a:fld>
            <a:endParaRPr lang="en-US"/>
          </a:p>
        </p:txBody>
      </p:sp>
    </p:spTree>
    <p:extLst>
      <p:ext uri="{BB962C8B-B14F-4D97-AF65-F5344CB8AC3E}">
        <p14:creationId xmlns:p14="http://schemas.microsoft.com/office/powerpoint/2010/main" val="2310517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Presenter notes: Encourage participants to register for </a:t>
            </a:r>
            <a:r>
              <a:rPr lang="en-US" err="1"/>
              <a:t>RenewU</a:t>
            </a:r>
            <a:r>
              <a:rPr lang="en-US"/>
              <a:t> and complete the post-session survey (Only 3 Questions) </a:t>
            </a:r>
            <a:r>
              <a:rPr lang="en-US" err="1"/>
              <a:t>RenewU</a:t>
            </a:r>
            <a:r>
              <a:rPr lang="en-US"/>
              <a:t> has resources for individuals that offer continuing education credits for all ten featured interventions on </a:t>
            </a:r>
            <a:r>
              <a:rPr lang="en-US" err="1"/>
              <a:t>RenewU</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By a show of hands determine if anyone needs to register and please allow 5-10 minutes at the beginning for participants to complete registration process if anyone is doing so. </a:t>
            </a:r>
          </a:p>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3</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2800" b="0" i="0" u="none" strike="noStrike">
                <a:solidFill>
                  <a:srgbClr val="000000"/>
                </a:solidFill>
                <a:effectLst/>
                <a:latin typeface="Calibri" panose="020F0502020204030204" pitchFamily="34" charset="0"/>
              </a:rPr>
              <a:t>Presenter notes: Option 1</a:t>
            </a:r>
            <a:r>
              <a:rPr lang="en-US" sz="2800" b="0" i="0">
                <a:solidFill>
                  <a:srgbClr val="000000"/>
                </a:solidFill>
                <a:effectLst/>
                <a:latin typeface="Calibri" panose="020F0502020204030204" pitchFamily="34" charset="0"/>
              </a:rPr>
              <a:t>​</a:t>
            </a:r>
            <a:endParaRPr lang="en-US" sz="2800" b="0" i="0">
              <a:solidFill>
                <a:srgbClr val="444444"/>
              </a:solidFill>
              <a:effectLst/>
              <a:latin typeface="Calibri" panose="020F0502020204030204" pitchFamily="34" charset="0"/>
            </a:endParaRPr>
          </a:p>
          <a:p>
            <a:pPr algn="l" rtl="0" fontAlgn="base"/>
            <a:r>
              <a:rPr lang="en-US" sz="2800" b="0" i="0">
                <a:solidFill>
                  <a:srgbClr val="000000"/>
                </a:solidFill>
                <a:effectLst/>
                <a:latin typeface="Calibri" panose="020F0502020204030204" pitchFamily="34" charset="0"/>
              </a:rPr>
              <a:t>​</a:t>
            </a:r>
            <a:endParaRPr lang="en-US" sz="2800" b="0" i="0">
              <a:solidFill>
                <a:srgbClr val="444444"/>
              </a:solidFill>
              <a:effectLst/>
              <a:latin typeface="Calibri" panose="020F0502020204030204" pitchFamily="34" charset="0"/>
            </a:endParaRPr>
          </a:p>
          <a:p>
            <a:pPr algn="l" rtl="0" fontAlgn="base"/>
            <a:r>
              <a:rPr lang="en-US" sz="2800" b="0" i="0" u="none" strike="noStrike">
                <a:solidFill>
                  <a:srgbClr val="000000"/>
                </a:solidFill>
                <a:effectLst/>
                <a:latin typeface="Calibri" panose="020F0502020204030204" pitchFamily="34" charset="0"/>
              </a:rPr>
              <a:t>If USING the Team Score feature, display the results of the team score:</a:t>
            </a:r>
            <a:r>
              <a:rPr lang="en-US" sz="2800" b="0" i="0">
                <a:solidFill>
                  <a:srgbClr val="000000"/>
                </a:solidFill>
                <a:effectLst/>
                <a:latin typeface="Calibri" panose="020F0502020204030204" pitchFamily="34" charset="0"/>
              </a:rPr>
              <a:t>​</a:t>
            </a:r>
            <a:endParaRPr lang="en-US" sz="2800" b="0" i="0">
              <a:solidFill>
                <a:srgbClr val="444444"/>
              </a:solidFill>
              <a:effectLst/>
              <a:latin typeface="Calibri" panose="020F050202020403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Highlight how the participant’s perceptions of the level of overall EI score discussed earlier in the session compares to the overall EI as depicted in the scores.</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Are they close?</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If there are differences – which is higher? Why might that be? What are the implications for the team? Department? Unit? As a result of the gap?</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Which factor does the team, unit, department score highest? Lowest? What implications does this have for the team? How might more skill development in the factors the team scored lower in impact team functioning? The workplace? </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If NOT USING the Team Score feature, discuss the following questions.</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Consider the following if you had to provide an EI score to the organization, clinic or team.</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After reading more about the factors, what EI factors do you think our culture promotes? Did it change?</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What EI factors would you like to see promoted on our team?</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a:p>
            <a:pPr algn="l" rtl="0" fontAlgn="base">
              <a:buFont typeface="Arial" panose="020B0604020202020204" pitchFamily="34" charset="0"/>
              <a:buChar char="•"/>
            </a:pPr>
            <a:r>
              <a:rPr lang="en-US" sz="1800" b="0" i="0" u="none" strike="noStrike">
                <a:solidFill>
                  <a:srgbClr val="000000"/>
                </a:solidFill>
                <a:effectLst/>
                <a:latin typeface="Calibri" panose="020F0502020204030204" pitchFamily="34" charset="0"/>
              </a:rPr>
              <a:t>What are some ways our team could promote EI in the area(s) identified in the second question?</a:t>
            </a:r>
            <a:r>
              <a:rPr lang="en-US" sz="1800" b="0" i="0">
                <a:solidFill>
                  <a:srgbClr val="000000"/>
                </a:solidFill>
                <a:effectLst/>
                <a:latin typeface="Calibri" panose="020F0502020204030204" pitchFamily="34" charset="0"/>
              </a:rPr>
              <a:t>​</a:t>
            </a:r>
            <a:endParaRPr lang="en-US" sz="1800" b="0" i="0">
              <a:solidFill>
                <a:srgbClr val="444444"/>
              </a:solidFill>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B31FD384-D7BA-4C21-9991-735B5AC3640D}" type="slidenum">
              <a:rPr lang="en-US" smtClean="0"/>
              <a:t>21</a:t>
            </a:fld>
            <a:endParaRPr lang="en-US"/>
          </a:p>
        </p:txBody>
      </p:sp>
    </p:spTree>
    <p:extLst>
      <p:ext uri="{BB962C8B-B14F-4D97-AF65-F5344CB8AC3E}">
        <p14:creationId xmlns:p14="http://schemas.microsoft.com/office/powerpoint/2010/main" val="36268733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You are certainly encouraged to learn more about how to develop EI skills in at least one area. But you are welcome to explore each area and learn more about how to build your EI skills overall.</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22</a:t>
            </a:fld>
            <a:endParaRPr lang="en-US"/>
          </a:p>
        </p:txBody>
      </p:sp>
    </p:spTree>
    <p:extLst>
      <p:ext uri="{BB962C8B-B14F-4D97-AF65-F5344CB8AC3E}">
        <p14:creationId xmlns:p14="http://schemas.microsoft.com/office/powerpoint/2010/main" val="14909841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25</a:t>
            </a:fld>
            <a:endParaRPr lang="en-US"/>
          </a:p>
        </p:txBody>
      </p:sp>
    </p:spTree>
    <p:extLst>
      <p:ext uri="{BB962C8B-B14F-4D97-AF65-F5344CB8AC3E}">
        <p14:creationId xmlns:p14="http://schemas.microsoft.com/office/powerpoint/2010/main" val="12350586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26</a:t>
            </a:fld>
            <a:endParaRPr lang="en-US"/>
          </a:p>
        </p:txBody>
      </p:sp>
    </p:spTree>
    <p:extLst>
      <p:ext uri="{BB962C8B-B14F-4D97-AF65-F5344CB8AC3E}">
        <p14:creationId xmlns:p14="http://schemas.microsoft.com/office/powerpoint/2010/main" val="35061029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27</a:t>
            </a:fld>
            <a:endParaRPr lang="en-US"/>
          </a:p>
        </p:txBody>
      </p:sp>
    </p:spTree>
    <p:extLst>
      <p:ext uri="{BB962C8B-B14F-4D97-AF65-F5344CB8AC3E}">
        <p14:creationId xmlns:p14="http://schemas.microsoft.com/office/powerpoint/2010/main" val="33496156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Presenter notes: Encourage participants to register for </a:t>
            </a:r>
            <a:r>
              <a:rPr lang="en-US" err="1"/>
              <a:t>RenewU</a:t>
            </a:r>
            <a:r>
              <a:rPr lang="en-US"/>
              <a:t> and complete the post-session survey (Only 3 Questions) </a:t>
            </a:r>
            <a:r>
              <a:rPr lang="en-US" err="1"/>
              <a:t>RenewU</a:t>
            </a:r>
            <a:r>
              <a:rPr lang="en-US"/>
              <a:t> has resources for individuals that offer continuing education credits for all ten featured interventions on </a:t>
            </a:r>
            <a:r>
              <a:rPr lang="en-US" err="1"/>
              <a:t>RenewU</a:t>
            </a:r>
            <a:r>
              <a:rPr lang="en-US"/>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i="0"/>
              <a:t>*If this is the first </a:t>
            </a:r>
            <a:r>
              <a:rPr lang="en-US" i="0" err="1"/>
              <a:t>RenewU</a:t>
            </a:r>
            <a:r>
              <a:rPr lang="en-US" i="0"/>
              <a:t> post-session or module survey they are completing they are eligible to receive a $25 gift card.</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E712635-CF84-4703-B24E-988F243C090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4285185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Presenter notes: please show the disclosure after presentation </a:t>
            </a:r>
          </a:p>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29</a:t>
            </a:fld>
            <a:endParaRPr lang="en-US"/>
          </a:p>
        </p:txBody>
      </p:sp>
    </p:spTree>
    <p:extLst>
      <p:ext uri="{BB962C8B-B14F-4D97-AF65-F5344CB8AC3E}">
        <p14:creationId xmlns:p14="http://schemas.microsoft.com/office/powerpoint/2010/main" val="3847703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In review of our time today, we will be learning about emotional intelligence, what it is and why it might be a useful skill for your to develop. You will have an opportunity to complete a survey that will give you an idea of your own emotional intelligence level and identify  areas where you have strong skills, as well as emotional intelligence areas that you can refine or develop. </a:t>
            </a:r>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4</a:t>
            </a:fld>
            <a:endParaRPr lang="en-US"/>
          </a:p>
        </p:txBody>
      </p:sp>
    </p:spTree>
    <p:extLst>
      <p:ext uri="{BB962C8B-B14F-4D97-AF65-F5344CB8AC3E}">
        <p14:creationId xmlns:p14="http://schemas.microsoft.com/office/powerpoint/2010/main" val="85730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a:solidFill>
                  <a:srgbClr val="000000"/>
                </a:solidFill>
                <a:effectLst/>
                <a:latin typeface="Calibri" panose="020F0502020204030204" pitchFamily="34" charset="0"/>
              </a:rPr>
              <a:t>We are all certainly familiar with 'intelligence' - generally referring to how 'smart' one is. And there are measures of that kind of intelligence, which is more related to how much and how quickly someone can learn, remember or recall information, their problem solving abilities, and how much information they can process at one time. That type of intelligence is more related to memory and cognitive (brain) functioning - or "thoughts"</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Emotional intelligence relates to 'feelings' and the "thought-feeling" relationship. There are various definitions and theories about emotional intelligence but the one we will focus on today defines emotional intelligence as - </a:t>
            </a:r>
            <a:r>
              <a:rPr lang="en-US" b="0" i="1" u="none" strike="noStrike">
                <a:solidFill>
                  <a:srgbClr val="000000"/>
                </a:solidFill>
                <a:effectLst/>
                <a:latin typeface="Calibri" panose="020F0502020204030204" pitchFamily="34" charset="0"/>
              </a:rPr>
              <a:t>how well you can identify and control your emotions and thoughts, how well you can </a:t>
            </a:r>
            <a:r>
              <a:rPr lang="en-US" b="0" i="1" u="none" strike="noStrike" err="1">
                <a:solidFill>
                  <a:srgbClr val="000000"/>
                </a:solidFill>
                <a:effectLst/>
                <a:latin typeface="Calibri" panose="020F0502020204030204" pitchFamily="34" charset="0"/>
              </a:rPr>
              <a:t>f</a:t>
            </a:r>
            <a:r>
              <a:rPr lang="en-US" b="0" i="0" u="none" strike="noStrike" err="1">
                <a:solidFill>
                  <a:srgbClr val="000000"/>
                </a:solidFill>
                <a:effectLst/>
                <a:latin typeface="Calibri" panose="020F0502020204030204" pitchFamily="34" charset="0"/>
              </a:rPr>
              <a:t>ecognize</a:t>
            </a:r>
            <a:r>
              <a:rPr lang="en-US" b="0" i="0" u="none" strike="noStrike">
                <a:solidFill>
                  <a:srgbClr val="000000"/>
                </a:solidFill>
                <a:effectLst/>
                <a:latin typeface="Calibri" panose="020F0502020204030204" pitchFamily="34" charset="0"/>
              </a:rPr>
              <a:t> and understand other's emotions </a:t>
            </a:r>
            <a:r>
              <a:rPr lang="en-US" b="0" i="1" u="none" strike="noStrike">
                <a:solidFill>
                  <a:srgbClr val="000000"/>
                </a:solidFill>
                <a:effectLst/>
                <a:latin typeface="Calibri" panose="020F0502020204030204" pitchFamily="34" charset="0"/>
              </a:rPr>
              <a:t>and how well you can control your focus and actions so that can solve problems or achieve your goals.</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And most people who study emotional intelligence consider it more like a skill you can develop than a trait you are born with. And our discussions today are based on that assumption as well...so whatever your current level of emotional intelligence, you aren't stuck there, you can develop emotional intelligence, you can become emotionally 'smart'. </a:t>
            </a:r>
            <a:endParaRPr lang="en-US" b="0" i="0">
              <a:solidFill>
                <a:srgbClr val="444444"/>
              </a:solidFill>
              <a:effectLst/>
              <a:latin typeface="Calibri" panose="020F0502020204030204" pitchFamily="34" charset="0"/>
            </a:endParaRPr>
          </a:p>
          <a:p>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5</a:t>
            </a:fld>
            <a:endParaRPr lang="en-US"/>
          </a:p>
        </p:txBody>
      </p:sp>
    </p:spTree>
    <p:extLst>
      <p:ext uri="{BB962C8B-B14F-4D97-AF65-F5344CB8AC3E}">
        <p14:creationId xmlns:p14="http://schemas.microsoft.com/office/powerpoint/2010/main" val="42680659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b="0" i="0" u="none" strike="noStrike">
                <a:solidFill>
                  <a:srgbClr val="000000"/>
                </a:solidFill>
                <a:effectLst/>
                <a:latin typeface="Calibri" panose="020F0502020204030204" pitchFamily="34" charset="0"/>
              </a:rPr>
              <a:t>Why does emotional intelligence matter? It matters because, according to studies, people with  higher levels of emotional intelligence are less emotionally reactive and report less stress, declines in mood, negative emotions like anxiety and depression, burnout and exhaustion than people with lower levels of emotional intelligence.  People with higher levels of emotional intelligence are also more engaged and productive at work, perform better educationally, report more job satisfaction and better health and well-being than people with lower levels of emotional intelligence.  </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Considering all the benefits, there is really not anyone who couldn't benefit from building or improving their emotional intelligence skills. </a:t>
            </a:r>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a:solidFill>
                  <a:srgbClr val="000000"/>
                </a:solidFill>
                <a:effectLst/>
                <a:latin typeface="Calibri" panose="020F0502020204030204" pitchFamily="34" charset="0"/>
              </a:rPr>
              <a:t>​</a:t>
            </a:r>
            <a:endParaRPr lang="en-US" b="0" i="0">
              <a:solidFill>
                <a:srgbClr val="444444"/>
              </a:solidFill>
              <a:effectLst/>
              <a:latin typeface="Calibri" panose="020F0502020204030204" pitchFamily="34" charset="0"/>
            </a:endParaRPr>
          </a:p>
          <a:p>
            <a:pPr algn="l" rtl="0" fontAlgn="base"/>
            <a:r>
              <a:rPr lang="en-US" b="0" i="0" u="none" strike="noStrike">
                <a:solidFill>
                  <a:srgbClr val="000000"/>
                </a:solidFill>
                <a:effectLst/>
                <a:latin typeface="Calibri" panose="020F0502020204030204" pitchFamily="34" charset="0"/>
              </a:rPr>
              <a:t>So Where do you begin? </a:t>
            </a:r>
            <a:endParaRPr lang="en-US" b="0" i="0">
              <a:solidFill>
                <a:srgbClr val="444444"/>
              </a:solidFill>
              <a:effectLst/>
              <a:latin typeface="Calibri" panose="020F0502020204030204" pitchFamily="34" charset="0"/>
            </a:endParaRPr>
          </a:p>
          <a:p>
            <a:endParaRPr lang="en-US"/>
          </a:p>
        </p:txBody>
      </p:sp>
      <p:sp>
        <p:nvSpPr>
          <p:cNvPr id="4" name="Slide Number Placeholder 3"/>
          <p:cNvSpPr>
            <a:spLocks noGrp="1"/>
          </p:cNvSpPr>
          <p:nvPr>
            <p:ph type="sldNum" sz="quarter" idx="5"/>
          </p:nvPr>
        </p:nvSpPr>
        <p:spPr/>
        <p:txBody>
          <a:bodyPr/>
          <a:lstStyle/>
          <a:p>
            <a:fld id="{B31FD384-D7BA-4C21-9991-735B5AC3640D}" type="slidenum">
              <a:rPr lang="en-US" smtClean="0"/>
              <a:t>6</a:t>
            </a:fld>
            <a:endParaRPr lang="en-US"/>
          </a:p>
        </p:txBody>
      </p:sp>
    </p:spTree>
    <p:extLst>
      <p:ext uri="{BB962C8B-B14F-4D97-AF65-F5344CB8AC3E}">
        <p14:creationId xmlns:p14="http://schemas.microsoft.com/office/powerpoint/2010/main" val="10336726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7</a:t>
            </a:fld>
            <a:endParaRPr lang="en-US"/>
          </a:p>
        </p:txBody>
      </p:sp>
    </p:spTree>
    <p:extLst>
      <p:ext uri="{BB962C8B-B14F-4D97-AF65-F5344CB8AC3E}">
        <p14:creationId xmlns:p14="http://schemas.microsoft.com/office/powerpoint/2010/main" val="39838364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Presenter notes: article findings</a:t>
            </a:r>
          </a:p>
        </p:txBody>
      </p:sp>
      <p:sp>
        <p:nvSpPr>
          <p:cNvPr id="4" name="Slide Number Placeholder 3"/>
          <p:cNvSpPr>
            <a:spLocks noGrp="1"/>
          </p:cNvSpPr>
          <p:nvPr>
            <p:ph type="sldNum" sz="quarter" idx="5"/>
          </p:nvPr>
        </p:nvSpPr>
        <p:spPr/>
        <p:txBody>
          <a:bodyPr/>
          <a:lstStyle/>
          <a:p>
            <a:fld id="{7E712635-CF84-4703-B24E-988F243C0907}" type="slidenum">
              <a:rPr lang="en-US" smtClean="0"/>
              <a:t>8</a:t>
            </a:fld>
            <a:endParaRPr lang="en-US"/>
          </a:p>
        </p:txBody>
      </p:sp>
    </p:spTree>
    <p:extLst>
      <p:ext uri="{BB962C8B-B14F-4D97-AF65-F5344CB8AC3E}">
        <p14:creationId xmlns:p14="http://schemas.microsoft.com/office/powerpoint/2010/main" val="13344643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E712635-CF84-4703-B24E-988F243C0907}" type="slidenum">
              <a:rPr lang="en-US" smtClean="0"/>
              <a:t>9</a:t>
            </a:fld>
            <a:endParaRPr lang="en-US"/>
          </a:p>
        </p:txBody>
      </p:sp>
    </p:spTree>
    <p:extLst>
      <p:ext uri="{BB962C8B-B14F-4D97-AF65-F5344CB8AC3E}">
        <p14:creationId xmlns:p14="http://schemas.microsoft.com/office/powerpoint/2010/main" val="3916263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a:solidFill>
                  <a:srgbClr val="000000"/>
                </a:solidFill>
                <a:effectLst/>
                <a:latin typeface="Calibri" panose="020F0502020204030204" pitchFamily="34" charset="0"/>
              </a:rPr>
              <a:t>Presenter notes: article findings</a:t>
            </a:r>
          </a:p>
        </p:txBody>
      </p:sp>
      <p:sp>
        <p:nvSpPr>
          <p:cNvPr id="4" name="Slide Number Placeholder 3"/>
          <p:cNvSpPr>
            <a:spLocks noGrp="1"/>
          </p:cNvSpPr>
          <p:nvPr>
            <p:ph type="sldNum" sz="quarter" idx="5"/>
          </p:nvPr>
        </p:nvSpPr>
        <p:spPr/>
        <p:txBody>
          <a:bodyPr/>
          <a:lstStyle/>
          <a:p>
            <a:fld id="{7E712635-CF84-4703-B24E-988F243C0907}" type="slidenum">
              <a:rPr lang="en-US" smtClean="0"/>
              <a:t>10</a:t>
            </a:fld>
            <a:endParaRPr lang="en-US"/>
          </a:p>
        </p:txBody>
      </p:sp>
    </p:spTree>
    <p:extLst>
      <p:ext uri="{BB962C8B-B14F-4D97-AF65-F5344CB8AC3E}">
        <p14:creationId xmlns:p14="http://schemas.microsoft.com/office/powerpoint/2010/main" val="1740346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97BE6-5E51-C8E7-4351-6991EFE7A3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561CB3-F5C5-9E93-BA89-40FC10E6B5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232DB3-F921-C92F-3EAA-69B3DDF3D5A1}"/>
              </a:ext>
            </a:extLst>
          </p:cNvPr>
          <p:cNvSpPr>
            <a:spLocks noGrp="1"/>
          </p:cNvSpPr>
          <p:nvPr>
            <p:ph type="dt" sz="half" idx="10"/>
          </p:nvPr>
        </p:nvSpPr>
        <p:spPr/>
        <p:txBody>
          <a:bodyPr/>
          <a:lstStyle/>
          <a:p>
            <a:fld id="{5D38260C-63F1-4843-A8B9-D1B08C620417}" type="datetimeFigureOut">
              <a:rPr lang="en-US" smtClean="0"/>
              <a:t>1/2/24</a:t>
            </a:fld>
            <a:endParaRPr lang="en-US"/>
          </a:p>
        </p:txBody>
      </p:sp>
      <p:sp>
        <p:nvSpPr>
          <p:cNvPr id="5" name="Footer Placeholder 4">
            <a:extLst>
              <a:ext uri="{FF2B5EF4-FFF2-40B4-BE49-F238E27FC236}">
                <a16:creationId xmlns:a16="http://schemas.microsoft.com/office/drawing/2014/main" id="{BC6E2C68-48BA-61AB-C681-DD1AC01097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5CAD62-48E4-94AD-6992-651771E1535C}"/>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68451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F3091-DF5A-41A1-3287-9F12FF8BF99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19E0127-395B-986A-ADEB-EACC0E3B14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960A5C-3622-4D47-0FC9-36334C842A94}"/>
              </a:ext>
            </a:extLst>
          </p:cNvPr>
          <p:cNvSpPr>
            <a:spLocks noGrp="1"/>
          </p:cNvSpPr>
          <p:nvPr>
            <p:ph type="dt" sz="half" idx="10"/>
          </p:nvPr>
        </p:nvSpPr>
        <p:spPr/>
        <p:txBody>
          <a:bodyPr/>
          <a:lstStyle/>
          <a:p>
            <a:fld id="{5D38260C-63F1-4843-A8B9-D1B08C620417}" type="datetimeFigureOut">
              <a:rPr lang="en-US" smtClean="0"/>
              <a:t>1/2/24</a:t>
            </a:fld>
            <a:endParaRPr lang="en-US"/>
          </a:p>
        </p:txBody>
      </p:sp>
      <p:sp>
        <p:nvSpPr>
          <p:cNvPr id="5" name="Footer Placeholder 4">
            <a:extLst>
              <a:ext uri="{FF2B5EF4-FFF2-40B4-BE49-F238E27FC236}">
                <a16:creationId xmlns:a16="http://schemas.microsoft.com/office/drawing/2014/main" id="{D3A9FED7-5E22-715F-9DDE-E99C809AB9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912E41-11EF-B107-46BD-9DD576EA176F}"/>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1958548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E5D5A2-37FA-3BD2-2967-A8E82BD07D7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B3A8BB-EDD8-4E95-FB17-F0412C3ABE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CEA2B8-F9BD-1B21-5525-D4E78BC99486}"/>
              </a:ext>
            </a:extLst>
          </p:cNvPr>
          <p:cNvSpPr>
            <a:spLocks noGrp="1"/>
          </p:cNvSpPr>
          <p:nvPr>
            <p:ph type="dt" sz="half" idx="10"/>
          </p:nvPr>
        </p:nvSpPr>
        <p:spPr/>
        <p:txBody>
          <a:bodyPr/>
          <a:lstStyle/>
          <a:p>
            <a:fld id="{5D38260C-63F1-4843-A8B9-D1B08C620417}" type="datetimeFigureOut">
              <a:rPr lang="en-US" smtClean="0"/>
              <a:t>1/2/24</a:t>
            </a:fld>
            <a:endParaRPr lang="en-US"/>
          </a:p>
        </p:txBody>
      </p:sp>
      <p:sp>
        <p:nvSpPr>
          <p:cNvPr id="5" name="Footer Placeholder 4">
            <a:extLst>
              <a:ext uri="{FF2B5EF4-FFF2-40B4-BE49-F238E27FC236}">
                <a16:creationId xmlns:a16="http://schemas.microsoft.com/office/drawing/2014/main" id="{EE94DD53-AFB9-6FBC-E7C0-AF9EE8B02B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3F0B92-D391-2949-BF84-85F55853EFF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145463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E1D4A-F785-3DEF-35E0-AA1E387566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5AEB13-8A82-3CD3-0C7A-592F0B6113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BF31E2-6DDA-A3C9-DC31-3F2DB9E9E45E}"/>
              </a:ext>
            </a:extLst>
          </p:cNvPr>
          <p:cNvSpPr>
            <a:spLocks noGrp="1"/>
          </p:cNvSpPr>
          <p:nvPr>
            <p:ph type="dt" sz="half" idx="10"/>
          </p:nvPr>
        </p:nvSpPr>
        <p:spPr/>
        <p:txBody>
          <a:bodyPr/>
          <a:lstStyle/>
          <a:p>
            <a:fld id="{5D38260C-63F1-4843-A8B9-D1B08C620417}" type="datetimeFigureOut">
              <a:rPr lang="en-US" smtClean="0"/>
              <a:t>1/2/24</a:t>
            </a:fld>
            <a:endParaRPr lang="en-US"/>
          </a:p>
        </p:txBody>
      </p:sp>
      <p:sp>
        <p:nvSpPr>
          <p:cNvPr id="5" name="Footer Placeholder 4">
            <a:extLst>
              <a:ext uri="{FF2B5EF4-FFF2-40B4-BE49-F238E27FC236}">
                <a16:creationId xmlns:a16="http://schemas.microsoft.com/office/drawing/2014/main" id="{2620D1C8-B2A3-1410-089A-303B5E1CA3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3D39C5-CFB2-689E-C176-BBA7925E60D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40487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1D14D-57A3-A7E7-D1CA-B775226EFF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07E202-3ACB-E774-4DDD-19739D602E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CADCE3-43FA-DD59-A61C-CD31D4A6304A}"/>
              </a:ext>
            </a:extLst>
          </p:cNvPr>
          <p:cNvSpPr>
            <a:spLocks noGrp="1"/>
          </p:cNvSpPr>
          <p:nvPr>
            <p:ph type="dt" sz="half" idx="10"/>
          </p:nvPr>
        </p:nvSpPr>
        <p:spPr/>
        <p:txBody>
          <a:bodyPr/>
          <a:lstStyle/>
          <a:p>
            <a:fld id="{5D38260C-63F1-4843-A8B9-D1B08C620417}" type="datetimeFigureOut">
              <a:rPr lang="en-US" smtClean="0"/>
              <a:t>1/2/24</a:t>
            </a:fld>
            <a:endParaRPr lang="en-US"/>
          </a:p>
        </p:txBody>
      </p:sp>
      <p:sp>
        <p:nvSpPr>
          <p:cNvPr id="5" name="Footer Placeholder 4">
            <a:extLst>
              <a:ext uri="{FF2B5EF4-FFF2-40B4-BE49-F238E27FC236}">
                <a16:creationId xmlns:a16="http://schemas.microsoft.com/office/drawing/2014/main" id="{A5E97C4B-22CE-3B1F-D03E-8A377776BB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BB1506-9500-A4A2-962D-44C3764B21B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481075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6D5F0-83F3-A5F3-712B-238C5EEA41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566EC3-2137-EE5A-5F98-E26465B5F3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D004AA0-1B1B-6839-B826-54787D6DA6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3D1118-09C3-35D4-ABCD-48492529E4DD}"/>
              </a:ext>
            </a:extLst>
          </p:cNvPr>
          <p:cNvSpPr>
            <a:spLocks noGrp="1"/>
          </p:cNvSpPr>
          <p:nvPr>
            <p:ph type="dt" sz="half" idx="10"/>
          </p:nvPr>
        </p:nvSpPr>
        <p:spPr/>
        <p:txBody>
          <a:bodyPr/>
          <a:lstStyle/>
          <a:p>
            <a:fld id="{5D38260C-63F1-4843-A8B9-D1B08C620417}" type="datetimeFigureOut">
              <a:rPr lang="en-US" smtClean="0"/>
              <a:t>1/2/24</a:t>
            </a:fld>
            <a:endParaRPr lang="en-US"/>
          </a:p>
        </p:txBody>
      </p:sp>
      <p:sp>
        <p:nvSpPr>
          <p:cNvPr id="6" name="Footer Placeholder 5">
            <a:extLst>
              <a:ext uri="{FF2B5EF4-FFF2-40B4-BE49-F238E27FC236}">
                <a16:creationId xmlns:a16="http://schemas.microsoft.com/office/drawing/2014/main" id="{BE1A6B31-BDB2-F50B-5CF8-E731058C1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39A286-D359-99AE-D213-048C95654427}"/>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96563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6C242-85C8-F3AD-3E8A-74FA427522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EA02DFF-6ED8-2EEE-AF18-A70526B578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07E553-0ED9-DCF6-0AC5-2667EDFE74B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1308A7-4106-DA07-3395-7BAC70C330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1E6AD3-37FA-C590-3370-CE18F6DF48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A82B4D-349A-46D8-6156-A334F41E7FB7}"/>
              </a:ext>
            </a:extLst>
          </p:cNvPr>
          <p:cNvSpPr>
            <a:spLocks noGrp="1"/>
          </p:cNvSpPr>
          <p:nvPr>
            <p:ph type="dt" sz="half" idx="10"/>
          </p:nvPr>
        </p:nvSpPr>
        <p:spPr/>
        <p:txBody>
          <a:bodyPr/>
          <a:lstStyle/>
          <a:p>
            <a:fld id="{5D38260C-63F1-4843-A8B9-D1B08C620417}" type="datetimeFigureOut">
              <a:rPr lang="en-US" smtClean="0"/>
              <a:t>1/2/24</a:t>
            </a:fld>
            <a:endParaRPr lang="en-US"/>
          </a:p>
        </p:txBody>
      </p:sp>
      <p:sp>
        <p:nvSpPr>
          <p:cNvPr id="8" name="Footer Placeholder 7">
            <a:extLst>
              <a:ext uri="{FF2B5EF4-FFF2-40B4-BE49-F238E27FC236}">
                <a16:creationId xmlns:a16="http://schemas.microsoft.com/office/drawing/2014/main" id="{6384B76C-D78B-F131-FB32-3D7C9C2C980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523436A-2799-A1C6-E8E2-CD78DAD58E63}"/>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919537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8F0D2-7AD7-076C-E555-3E4FC92B3D5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5D051E-219A-E7A7-F72A-7579C7D6D8C7}"/>
              </a:ext>
            </a:extLst>
          </p:cNvPr>
          <p:cNvSpPr>
            <a:spLocks noGrp="1"/>
          </p:cNvSpPr>
          <p:nvPr>
            <p:ph type="dt" sz="half" idx="10"/>
          </p:nvPr>
        </p:nvSpPr>
        <p:spPr/>
        <p:txBody>
          <a:bodyPr/>
          <a:lstStyle/>
          <a:p>
            <a:fld id="{5D38260C-63F1-4843-A8B9-D1B08C620417}" type="datetimeFigureOut">
              <a:rPr lang="en-US" smtClean="0"/>
              <a:t>1/2/24</a:t>
            </a:fld>
            <a:endParaRPr lang="en-US"/>
          </a:p>
        </p:txBody>
      </p:sp>
      <p:sp>
        <p:nvSpPr>
          <p:cNvPr id="4" name="Footer Placeholder 3">
            <a:extLst>
              <a:ext uri="{FF2B5EF4-FFF2-40B4-BE49-F238E27FC236}">
                <a16:creationId xmlns:a16="http://schemas.microsoft.com/office/drawing/2014/main" id="{BC098E9B-5806-7FDA-1BAF-902C764D455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E8BB94-3851-CF27-D490-730114E02118}"/>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609241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BA97CF-A3F1-5D31-2E32-CDEF4C33590D}"/>
              </a:ext>
            </a:extLst>
          </p:cNvPr>
          <p:cNvSpPr>
            <a:spLocks noGrp="1"/>
          </p:cNvSpPr>
          <p:nvPr>
            <p:ph type="dt" sz="half" idx="10"/>
          </p:nvPr>
        </p:nvSpPr>
        <p:spPr/>
        <p:txBody>
          <a:bodyPr/>
          <a:lstStyle/>
          <a:p>
            <a:fld id="{5D38260C-63F1-4843-A8B9-D1B08C620417}" type="datetimeFigureOut">
              <a:rPr lang="en-US" smtClean="0"/>
              <a:t>1/2/24</a:t>
            </a:fld>
            <a:endParaRPr lang="en-US"/>
          </a:p>
        </p:txBody>
      </p:sp>
      <p:sp>
        <p:nvSpPr>
          <p:cNvPr id="3" name="Footer Placeholder 2">
            <a:extLst>
              <a:ext uri="{FF2B5EF4-FFF2-40B4-BE49-F238E27FC236}">
                <a16:creationId xmlns:a16="http://schemas.microsoft.com/office/drawing/2014/main" id="{9BDDFCF9-1C60-93EC-F16C-9B45D52633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8394AA-995D-1D41-010F-292521D50164}"/>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298915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4AD27-289F-353A-6A49-F2E191A6F0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9DCFF1-B8A8-86AD-7C44-7032EC9CF3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88CA31-4FB2-4949-347F-8A4D4862DA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A93D3F-C350-0BFC-88EA-EB9626DCB6E3}"/>
              </a:ext>
            </a:extLst>
          </p:cNvPr>
          <p:cNvSpPr>
            <a:spLocks noGrp="1"/>
          </p:cNvSpPr>
          <p:nvPr>
            <p:ph type="dt" sz="half" idx="10"/>
          </p:nvPr>
        </p:nvSpPr>
        <p:spPr/>
        <p:txBody>
          <a:bodyPr/>
          <a:lstStyle/>
          <a:p>
            <a:fld id="{5D38260C-63F1-4843-A8B9-D1B08C620417}" type="datetimeFigureOut">
              <a:rPr lang="en-US" smtClean="0"/>
              <a:t>1/2/24</a:t>
            </a:fld>
            <a:endParaRPr lang="en-US"/>
          </a:p>
        </p:txBody>
      </p:sp>
      <p:sp>
        <p:nvSpPr>
          <p:cNvPr id="6" name="Footer Placeholder 5">
            <a:extLst>
              <a:ext uri="{FF2B5EF4-FFF2-40B4-BE49-F238E27FC236}">
                <a16:creationId xmlns:a16="http://schemas.microsoft.com/office/drawing/2014/main" id="{2BD60E0C-FC4C-B07C-C827-0D653A7D6D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31F587-1C03-47A8-B793-71567280A3B9}"/>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3815340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8E72F-4854-F477-1F84-6173B812C8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93BB17B-CC4B-3DC8-90F3-91EA191F70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E9529C7-1BF1-909D-D913-62E872D444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590A63-2B5B-E6BF-A08A-7DC4D954B76E}"/>
              </a:ext>
            </a:extLst>
          </p:cNvPr>
          <p:cNvSpPr>
            <a:spLocks noGrp="1"/>
          </p:cNvSpPr>
          <p:nvPr>
            <p:ph type="dt" sz="half" idx="10"/>
          </p:nvPr>
        </p:nvSpPr>
        <p:spPr/>
        <p:txBody>
          <a:bodyPr/>
          <a:lstStyle/>
          <a:p>
            <a:fld id="{5D38260C-63F1-4843-A8B9-D1B08C620417}" type="datetimeFigureOut">
              <a:rPr lang="en-US" smtClean="0"/>
              <a:t>1/2/24</a:t>
            </a:fld>
            <a:endParaRPr lang="en-US"/>
          </a:p>
        </p:txBody>
      </p:sp>
      <p:sp>
        <p:nvSpPr>
          <p:cNvPr id="6" name="Footer Placeholder 5">
            <a:extLst>
              <a:ext uri="{FF2B5EF4-FFF2-40B4-BE49-F238E27FC236}">
                <a16:creationId xmlns:a16="http://schemas.microsoft.com/office/drawing/2014/main" id="{6A1CC7FD-70AF-400B-3567-6FB0477E61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C4D277-4BA8-B7DE-2483-B1B42FC2C245}"/>
              </a:ext>
            </a:extLst>
          </p:cNvPr>
          <p:cNvSpPr>
            <a:spLocks noGrp="1"/>
          </p:cNvSpPr>
          <p:nvPr>
            <p:ph type="sldNum" sz="quarter" idx="12"/>
          </p:nvPr>
        </p:nvSpPr>
        <p:spPr/>
        <p:txBody>
          <a:bodyPr/>
          <a:lstStyle/>
          <a:p>
            <a:fld id="{180B8370-100B-4046-8964-B29BFB1A06CF}" type="slidenum">
              <a:rPr lang="en-US" smtClean="0"/>
              <a:t>‹#›</a:t>
            </a:fld>
            <a:endParaRPr lang="en-US"/>
          </a:p>
        </p:txBody>
      </p:sp>
    </p:spTree>
    <p:extLst>
      <p:ext uri="{BB962C8B-B14F-4D97-AF65-F5344CB8AC3E}">
        <p14:creationId xmlns:p14="http://schemas.microsoft.com/office/powerpoint/2010/main" val="776464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370B7A-8732-63E2-316B-6BDE42F15B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73C255C-9FBA-F261-9551-777CD7E9E9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C33DE9-6399-E185-91BF-3C13853FE8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38260C-63F1-4843-A8B9-D1B08C620417}" type="datetimeFigureOut">
              <a:rPr lang="en-US" smtClean="0"/>
              <a:t>1/2/24</a:t>
            </a:fld>
            <a:endParaRPr lang="en-US"/>
          </a:p>
        </p:txBody>
      </p:sp>
      <p:sp>
        <p:nvSpPr>
          <p:cNvPr id="5" name="Footer Placeholder 4">
            <a:extLst>
              <a:ext uri="{FF2B5EF4-FFF2-40B4-BE49-F238E27FC236}">
                <a16:creationId xmlns:a16="http://schemas.microsoft.com/office/drawing/2014/main" id="{9F391BE6-A792-80DA-DB3E-7145DB5069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F21B257-D032-7E1D-EB3B-4408B8B48E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0B8370-100B-4046-8964-B29BFB1A06CF}" type="slidenum">
              <a:rPr lang="en-US" smtClean="0"/>
              <a:t>‹#›</a:t>
            </a:fld>
            <a:endParaRPr lang="en-US"/>
          </a:p>
        </p:txBody>
      </p:sp>
    </p:spTree>
    <p:extLst>
      <p:ext uri="{BB962C8B-B14F-4D97-AF65-F5344CB8AC3E}">
        <p14:creationId xmlns:p14="http://schemas.microsoft.com/office/powerpoint/2010/main" val="38767344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5.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microsoft.com/office/2018/10/relationships/comments" Target="../comments/modernComment_106_B88424C2.xml"/><Relationship Id="rId1" Type="http://schemas.openxmlformats.org/officeDocument/2006/relationships/slideLayout" Target="../slideLayouts/slideLayout4.xml"/><Relationship Id="rId5" Type="http://schemas.openxmlformats.org/officeDocument/2006/relationships/hyperlink" Target="http://www.renewunow.org" TargetMode="Externa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5.xml"/><Relationship Id="rId4" Type="http://schemas.openxmlformats.org/officeDocument/2006/relationships/image" Target="../media/image12.emf"/></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5.xml"/><Relationship Id="rId4" Type="http://schemas.openxmlformats.org/officeDocument/2006/relationships/image" Target="../media/image9.png"/></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6.xml"/><Relationship Id="rId4" Type="http://schemas.openxmlformats.org/officeDocument/2006/relationships/image" Target="../media/image11.png"/></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s://doi.org/10.1097/hmr.0000000000000200" TargetMode="External"/><Relationship Id="rId3" Type="http://schemas.openxmlformats.org/officeDocument/2006/relationships/hyperlink" Target="https://psycnet.apa.org/record/2006-12699-003" TargetMode="External"/><Relationship Id="rId7" Type="http://schemas.openxmlformats.org/officeDocument/2006/relationships/hyperlink" Target="https://doi.org/10.5116/ijme.5654.3044" TargetMode="External"/><Relationship Id="rId2" Type="http://schemas.openxmlformats.org/officeDocument/2006/relationships/notesSlide" Target="../notesSlides/notesSlide22.xml"/><Relationship Id="rId1" Type="http://schemas.openxmlformats.org/officeDocument/2006/relationships/slideLayout" Target="../slideLayouts/slideLayout5.xml"/><Relationship Id="rId6" Type="http://schemas.openxmlformats.org/officeDocument/2006/relationships/hyperlink" Target="https://doi.org/10.3390/ijerph18105491" TargetMode="External"/><Relationship Id="rId5" Type="http://schemas.openxmlformats.org/officeDocument/2006/relationships/hyperlink" Target="https://doi.org/10.1016/j.nepr.2021.103124" TargetMode="External"/><Relationship Id="rId10" Type="http://schemas.openxmlformats.org/officeDocument/2006/relationships/image" Target="../media/image9.png"/><Relationship Id="rId4" Type="http://schemas.openxmlformats.org/officeDocument/2006/relationships/hyperlink" Target="https://doi.org/10.2189/asqu.51.1.1" TargetMode="External"/><Relationship Id="rId9" Type="http://schemas.openxmlformats.org/officeDocument/2006/relationships/hyperlink" Target="https://doi.org/10.1016/j.jamcollsurg.2016.04.044"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s://psycnet.apa.org/record/2010-10941-004" TargetMode="External"/><Relationship Id="rId7" Type="http://schemas.openxmlformats.org/officeDocument/2006/relationships/image" Target="../media/image9.png"/><Relationship Id="rId2" Type="http://schemas.openxmlformats.org/officeDocument/2006/relationships/notesSlide" Target="../notesSlides/notesSlide23.xml"/><Relationship Id="rId1" Type="http://schemas.openxmlformats.org/officeDocument/2006/relationships/slideLayout" Target="../slideLayouts/slideLayout5.xml"/><Relationship Id="rId6" Type="http://schemas.openxmlformats.org/officeDocument/2006/relationships/hyperlink" Target="https://doi.org/10.1016/S0191-8869(98)00001-4" TargetMode="External"/><Relationship Id="rId5" Type="http://schemas.openxmlformats.org/officeDocument/2006/relationships/hyperlink" Target="https://doi.org/10.3390/ijerph15091915" TargetMode="External"/><Relationship Id="rId4" Type="http://schemas.openxmlformats.org/officeDocument/2006/relationships/hyperlink" Target="https://www.researchgate.net/publication/286981732_The_Effect_of_Teaching_Emotional_Intelligence_EI_Items_on_Job_Related_Stress_in_Physicians_and_Nurses_Working_in_ICU_Wards_in_Hospitals_Yerevan_Armenia"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dx.doi.org/10.1007/978-0-387-88370-0_7" TargetMode="External"/><Relationship Id="rId2" Type="http://schemas.openxmlformats.org/officeDocument/2006/relationships/notesSlide" Target="../notesSlides/notesSlide24.xml"/><Relationship Id="rId1" Type="http://schemas.openxmlformats.org/officeDocument/2006/relationships/slideLayout" Target="../slideLayouts/slideLayout5.xml"/><Relationship Id="rId5" Type="http://schemas.openxmlformats.org/officeDocument/2006/relationships/image" Target="../media/image9.png"/><Relationship Id="rId4" Type="http://schemas.openxmlformats.org/officeDocument/2006/relationships/hyperlink" Target="https://doi.org/10.4103/1357-6283.204221"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3.emf"/></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18/10/relationships/comments" Target="../comments/modernComment_132_C9378434.xm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7.png"/><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3C1DC61-810D-3D0A-583C-3EF17A9FAAAC}"/>
              </a:ext>
            </a:extLst>
          </p:cNvPr>
          <p:cNvPicPr>
            <a:picLocks noChangeAspect="1"/>
          </p:cNvPicPr>
          <p:nvPr/>
        </p:nvPicPr>
        <p:blipFill>
          <a:blip r:embed="rId3">
            <a:extLst>
              <a:ext uri="{BEBA8EAE-BF5A-486C-A8C5-ECC9F3942E4B}">
                <a14:imgProps xmlns:a14="http://schemas.microsoft.com/office/drawing/2010/main">
                  <a14:imgLayer r:embed="rId4">
                    <a14:imgEffect>
                      <a14:artisticPhotocopy trans="10000"/>
                    </a14:imgEffect>
                  </a14:imgLayer>
                </a14:imgProps>
              </a:ext>
              <a:ext uri="{28A0092B-C50C-407E-A947-70E740481C1C}">
                <a14:useLocalDpi xmlns:a14="http://schemas.microsoft.com/office/drawing/2010/main" val="0"/>
              </a:ext>
            </a:extLst>
          </a:blip>
          <a:stretch>
            <a:fillRect/>
          </a:stretch>
        </p:blipFill>
        <p:spPr>
          <a:xfrm rot="16200000">
            <a:off x="6567805" y="110522"/>
            <a:ext cx="7641466" cy="6636954"/>
          </a:xfrm>
          <a:prstGeom prst="rect">
            <a:avLst/>
          </a:prstGeom>
        </p:spPr>
      </p:pic>
      <p:sp>
        <p:nvSpPr>
          <p:cNvPr id="2" name="Title 1">
            <a:extLst>
              <a:ext uri="{FF2B5EF4-FFF2-40B4-BE49-F238E27FC236}">
                <a16:creationId xmlns:a16="http://schemas.microsoft.com/office/drawing/2014/main" id="{97F1F9EE-65E9-82B9-6984-52F7CD3EF5DA}"/>
              </a:ext>
            </a:extLst>
          </p:cNvPr>
          <p:cNvSpPr>
            <a:spLocks noGrp="1"/>
          </p:cNvSpPr>
          <p:nvPr>
            <p:ph type="ctrTitle"/>
          </p:nvPr>
        </p:nvSpPr>
        <p:spPr>
          <a:xfrm>
            <a:off x="2618320" y="2417216"/>
            <a:ext cx="9144000" cy="2232717"/>
          </a:xfrm>
        </p:spPr>
        <p:txBody>
          <a:bodyPr anchor="ctr">
            <a:normAutofit fontScale="90000"/>
          </a:bodyPr>
          <a:lstStyle/>
          <a:p>
            <a:pPr algn="l"/>
            <a:r>
              <a:rPr lang="en-US">
                <a:latin typeface="Gotham Bold" pitchFamily="50" charset="0"/>
              </a:rPr>
              <a:t>Renew My Mind: </a:t>
            </a:r>
            <a:r>
              <a:rPr lang="en-US" b="1" u="none" strike="noStrike">
                <a:solidFill>
                  <a:srgbClr val="000000"/>
                </a:solidFill>
                <a:effectLst/>
                <a:latin typeface="Gotham Bold" pitchFamily="2" charset="0"/>
              </a:rPr>
              <a:t>Building Emotional Intelligence (EI) to Promote Health​</a:t>
            </a:r>
            <a:endParaRPr lang="en-US" b="1">
              <a:latin typeface="Gotham Bold" pitchFamily="2" charset="0"/>
            </a:endParaRPr>
          </a:p>
        </p:txBody>
      </p:sp>
      <p:sp>
        <p:nvSpPr>
          <p:cNvPr id="3" name="Subtitle 2">
            <a:extLst>
              <a:ext uri="{FF2B5EF4-FFF2-40B4-BE49-F238E27FC236}">
                <a16:creationId xmlns:a16="http://schemas.microsoft.com/office/drawing/2014/main" id="{B5B7AAB7-5690-5F2F-7499-8CCC787024B1}"/>
              </a:ext>
            </a:extLst>
          </p:cNvPr>
          <p:cNvSpPr>
            <a:spLocks noGrp="1"/>
          </p:cNvSpPr>
          <p:nvPr>
            <p:ph type="subTitle" idx="1"/>
          </p:nvPr>
        </p:nvSpPr>
        <p:spPr>
          <a:xfrm>
            <a:off x="2618320" y="4654895"/>
            <a:ext cx="9144000" cy="645515"/>
          </a:xfrm>
        </p:spPr>
        <p:txBody>
          <a:bodyPr/>
          <a:lstStyle/>
          <a:p>
            <a:pPr algn="l"/>
            <a:r>
              <a:rPr lang="en-US" err="1">
                <a:latin typeface="Gotham Thin" pitchFamily="50" charset="0"/>
              </a:rPr>
              <a:t>RenewU</a:t>
            </a:r>
            <a:r>
              <a:rPr lang="en-US">
                <a:latin typeface="Gotham Thin" pitchFamily="50" charset="0"/>
              </a:rPr>
              <a:t> Workshop</a:t>
            </a:r>
          </a:p>
        </p:txBody>
      </p:sp>
      <p:pic>
        <p:nvPicPr>
          <p:cNvPr id="4" name="Picture 3">
            <a:extLst>
              <a:ext uri="{FF2B5EF4-FFF2-40B4-BE49-F238E27FC236}">
                <a16:creationId xmlns:a16="http://schemas.microsoft.com/office/drawing/2014/main" id="{AA91D447-0FC4-6E17-5E7A-5BB03F028D0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8734" y="2312641"/>
            <a:ext cx="2209586" cy="2232717"/>
          </a:xfrm>
          <a:prstGeom prst="rect">
            <a:avLst/>
          </a:prstGeom>
        </p:spPr>
      </p:pic>
      <p:pic>
        <p:nvPicPr>
          <p:cNvPr id="5" name="Picture 4">
            <a:extLst>
              <a:ext uri="{FF2B5EF4-FFF2-40B4-BE49-F238E27FC236}">
                <a16:creationId xmlns:a16="http://schemas.microsoft.com/office/drawing/2014/main" id="{3E414248-5B6F-4F8E-F66B-6E411457DE7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447127" y="79149"/>
            <a:ext cx="3648873" cy="2412310"/>
          </a:xfrm>
          <a:prstGeom prst="rect">
            <a:avLst/>
          </a:prstGeom>
        </p:spPr>
      </p:pic>
      <p:sp>
        <p:nvSpPr>
          <p:cNvPr id="9" name="TextBox 8">
            <a:extLst>
              <a:ext uri="{FF2B5EF4-FFF2-40B4-BE49-F238E27FC236}">
                <a16:creationId xmlns:a16="http://schemas.microsoft.com/office/drawing/2014/main" id="{5C7D0A03-39E9-700F-C74A-7784D8AC2815}"/>
              </a:ext>
            </a:extLst>
          </p:cNvPr>
          <p:cNvSpPr txBox="1"/>
          <p:nvPr/>
        </p:nvSpPr>
        <p:spPr>
          <a:xfrm>
            <a:off x="2618320" y="6325463"/>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1754924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a:off x="1220635" y="60597"/>
            <a:ext cx="9750729" cy="994172"/>
          </a:xfrm>
        </p:spPr>
        <p:txBody>
          <a:bodyPr>
            <a:noAutofit/>
          </a:bodyPr>
          <a:lstStyle/>
          <a:p>
            <a:pPr algn="ctr"/>
            <a:r>
              <a:rPr lang="en-US" sz="3600">
                <a:solidFill>
                  <a:schemeClr val="bg1"/>
                </a:solidFill>
                <a:latin typeface="Gotham Bold" pitchFamily="50" charset="0"/>
              </a:rPr>
              <a:t>Findings (Lin, et al., 2016.)</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1773566" y="888348"/>
            <a:ext cx="8580799" cy="3372323"/>
          </a:xfrm>
        </p:spPr>
        <p:txBody>
          <a:bodyPr>
            <a:noAutofit/>
          </a:bodyPr>
          <a:lstStyle/>
          <a:p>
            <a:pPr marL="0" indent="0" algn="l" fontAlgn="base">
              <a:lnSpc>
                <a:spcPct val="100000"/>
              </a:lnSpc>
              <a:buNone/>
            </a:pPr>
            <a:r>
              <a:rPr lang="en-US" sz="2400">
                <a:solidFill>
                  <a:schemeClr val="bg1"/>
                </a:solidFill>
                <a:latin typeface="Gotham Medium" pitchFamily="50" charset="0"/>
              </a:rPr>
              <a:t>Correlations</a:t>
            </a:r>
          </a:p>
          <a:p>
            <a:pPr lvl="1" fontAlgn="base">
              <a:lnSpc>
                <a:spcPct val="100000"/>
              </a:lnSpc>
              <a:buFont typeface="Courier New" panose="02070309020205020404" pitchFamily="49" charset="0"/>
              <a:buChar char="o"/>
            </a:pPr>
            <a:r>
              <a:rPr lang="en-US" sz="2000">
                <a:solidFill>
                  <a:schemeClr val="bg1"/>
                </a:solidFill>
                <a:latin typeface="Gotham Medium" pitchFamily="50" charset="0"/>
              </a:rPr>
              <a:t>Higher EI directly correlated with psychological well-being (r = 0.74; p &lt; 0.001).</a:t>
            </a:r>
          </a:p>
          <a:p>
            <a:pPr lvl="1" fontAlgn="base">
              <a:lnSpc>
                <a:spcPct val="100000"/>
              </a:lnSpc>
              <a:buFont typeface="Courier New" panose="02070309020205020404" pitchFamily="49" charset="0"/>
              <a:buChar char="o"/>
            </a:pPr>
            <a:r>
              <a:rPr lang="en-US" sz="2000">
                <a:solidFill>
                  <a:schemeClr val="bg1"/>
                </a:solidFill>
                <a:latin typeface="Gotham Medium" pitchFamily="50" charset="0"/>
              </a:rPr>
              <a:t>Higher EI inversely correlated with:</a:t>
            </a:r>
          </a:p>
          <a:p>
            <a:pPr lvl="1" fontAlgn="base">
              <a:lnSpc>
                <a:spcPct val="100000"/>
              </a:lnSpc>
              <a:buFont typeface="Courier New" panose="02070309020205020404" pitchFamily="49" charset="0"/>
              <a:buChar char="o"/>
            </a:pPr>
            <a:r>
              <a:rPr lang="en-US" sz="2000">
                <a:solidFill>
                  <a:schemeClr val="bg1"/>
                </a:solidFill>
                <a:latin typeface="Gotham Medium" pitchFamily="50" charset="0"/>
              </a:rPr>
              <a:t>Emotional exhaustion (r = 0.69; p &lt; 0.001)</a:t>
            </a:r>
          </a:p>
          <a:p>
            <a:pPr lvl="1" fontAlgn="base">
              <a:lnSpc>
                <a:spcPct val="100000"/>
              </a:lnSpc>
              <a:buFont typeface="Courier New" panose="02070309020205020404" pitchFamily="49" charset="0"/>
              <a:buChar char="o"/>
            </a:pPr>
            <a:r>
              <a:rPr lang="en-US" sz="2000">
                <a:solidFill>
                  <a:schemeClr val="bg1"/>
                </a:solidFill>
                <a:latin typeface="Gotham Medium" pitchFamily="50" charset="0"/>
              </a:rPr>
              <a:t>Depersonalization (r = 0.59; p &lt; 0.001)</a:t>
            </a:r>
          </a:p>
          <a:p>
            <a:pPr lvl="1" fontAlgn="base">
              <a:lnSpc>
                <a:spcPct val="100000"/>
              </a:lnSpc>
              <a:buFont typeface="Courier New" panose="02070309020205020404" pitchFamily="49" charset="0"/>
              <a:buChar char="o"/>
            </a:pPr>
            <a:r>
              <a:rPr lang="en-US" sz="2000">
                <a:solidFill>
                  <a:schemeClr val="bg1"/>
                </a:solidFill>
                <a:latin typeface="Gotham Medium" pitchFamily="50" charset="0"/>
              </a:rPr>
              <a:t>Depression (r = 0.69; p &lt; 0.001).</a:t>
            </a:r>
          </a:p>
          <a:p>
            <a:pPr marL="0" indent="0" algn="l" fontAlgn="base">
              <a:lnSpc>
                <a:spcPct val="100000"/>
              </a:lnSpc>
              <a:buNone/>
            </a:pPr>
            <a:r>
              <a:rPr lang="en-US" sz="2400">
                <a:solidFill>
                  <a:schemeClr val="bg1"/>
                </a:solidFill>
                <a:latin typeface="Gotham Medium" pitchFamily="50" charset="0"/>
              </a:rPr>
              <a:t>Regression models</a:t>
            </a:r>
          </a:p>
          <a:p>
            <a:pPr lvl="1" fontAlgn="base">
              <a:lnSpc>
                <a:spcPct val="100000"/>
              </a:lnSpc>
              <a:buFont typeface="Courier New" panose="02070309020205020404" pitchFamily="49" charset="0"/>
              <a:buChar char="o"/>
            </a:pPr>
            <a:r>
              <a:rPr lang="en-US" sz="2000">
                <a:solidFill>
                  <a:schemeClr val="bg1"/>
                </a:solidFill>
                <a:latin typeface="Gotham Medium" pitchFamily="50" charset="0"/>
              </a:rPr>
              <a:t>In this regression analyses, when controlling for demographic factors (e.g., sex, age, and relationship status), high EI was strongly predictive of: </a:t>
            </a:r>
          </a:p>
          <a:p>
            <a:pPr lvl="1" fontAlgn="base">
              <a:lnSpc>
                <a:spcPct val="100000"/>
              </a:lnSpc>
              <a:buFont typeface="Courier New" panose="02070309020205020404" pitchFamily="49" charset="0"/>
              <a:buChar char="o"/>
            </a:pPr>
            <a:r>
              <a:rPr lang="en-US" sz="2000">
                <a:solidFill>
                  <a:schemeClr val="bg1"/>
                </a:solidFill>
                <a:latin typeface="Gotham Medium" pitchFamily="50" charset="0"/>
              </a:rPr>
              <a:t>Increase in psychological wellbeing (beta = 0.76; p &lt; 0.001)</a:t>
            </a:r>
          </a:p>
          <a:p>
            <a:pPr lvl="1" fontAlgn="base">
              <a:lnSpc>
                <a:spcPct val="100000"/>
              </a:lnSpc>
              <a:buFont typeface="Courier New" panose="02070309020205020404" pitchFamily="49" charset="0"/>
              <a:buChar char="o"/>
            </a:pPr>
            <a:r>
              <a:rPr lang="en-US" sz="2000">
                <a:solidFill>
                  <a:schemeClr val="bg1"/>
                </a:solidFill>
                <a:latin typeface="Gotham Medium" pitchFamily="50" charset="0"/>
              </a:rPr>
              <a:t>Decrease in depression (beta =-0.60; p &lt; 0.001)</a:t>
            </a:r>
          </a:p>
          <a:p>
            <a:pPr lvl="1" fontAlgn="base">
              <a:lnSpc>
                <a:spcPct val="100000"/>
              </a:lnSpc>
              <a:buFont typeface="Courier New" panose="02070309020205020404" pitchFamily="49" charset="0"/>
              <a:buChar char="o"/>
            </a:pPr>
            <a:r>
              <a:rPr lang="en-US" sz="2000">
                <a:solidFill>
                  <a:schemeClr val="bg1"/>
                </a:solidFill>
                <a:latin typeface="Gotham Medium" pitchFamily="50" charset="0"/>
              </a:rPr>
              <a:t>Decrease in emotional exhaustion (beta=-0.63; p &lt; 0.001)</a:t>
            </a:r>
          </a:p>
          <a:p>
            <a:pPr lvl="1" fontAlgn="base">
              <a:lnSpc>
                <a:spcPct val="100000"/>
              </a:lnSpc>
              <a:buFont typeface="Courier New" panose="02070309020205020404" pitchFamily="49" charset="0"/>
              <a:buChar char="o"/>
            </a:pPr>
            <a:r>
              <a:rPr lang="en-US" sz="2000">
                <a:solidFill>
                  <a:schemeClr val="bg1"/>
                </a:solidFill>
                <a:latin typeface="Gotham Medium" pitchFamily="50" charset="0"/>
              </a:rPr>
              <a:t>Decrease in depersonalization (beta =-0.48; p &lt; 0.002)</a:t>
            </a: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solidFill>
                  <a:schemeClr val="bg1"/>
                </a:solidFill>
              </a:rPr>
              <a:t>© University of Central Florida</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2216311"/>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3750809"/>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5593758"/>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1540" y="117471"/>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8430" y="4867425"/>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637" y="1625336"/>
            <a:ext cx="1401029" cy="1429622"/>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185" y="3387806"/>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00" y="47602"/>
            <a:ext cx="1123835" cy="1146771"/>
          </a:xfrm>
          <a:prstGeom prst="rect">
            <a:avLst/>
          </a:prstGeom>
        </p:spPr>
      </p:pic>
    </p:spTree>
    <p:extLst>
      <p:ext uri="{BB962C8B-B14F-4D97-AF65-F5344CB8AC3E}">
        <p14:creationId xmlns:p14="http://schemas.microsoft.com/office/powerpoint/2010/main" val="1291295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rotWithShape="1">
          <a:blip r:embed="rId3">
            <a:extLst>
              <a:ext uri="{28A0092B-C50C-407E-A947-70E740481C1C}">
                <a14:useLocalDpi xmlns:a14="http://schemas.microsoft.com/office/drawing/2010/main" val="0"/>
              </a:ext>
            </a:extLst>
          </a:blip>
          <a:srcRect l="56381"/>
          <a:stretch/>
        </p:blipFill>
        <p:spPr>
          <a:xfrm>
            <a:off x="0" y="-88899"/>
            <a:ext cx="2921000" cy="6984114"/>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930582" y="2931914"/>
            <a:ext cx="3724037" cy="994172"/>
          </a:xfrm>
        </p:spPr>
        <p:txBody>
          <a:bodyPr>
            <a:noAutofit/>
          </a:bodyPr>
          <a:lstStyle/>
          <a:p>
            <a:pPr algn="ctr"/>
            <a:r>
              <a:rPr lang="en-US" sz="3000">
                <a:latin typeface="Gotham Bold" pitchFamily="50" charset="0"/>
              </a:rPr>
              <a:t>Karimi, et al., 2020.</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4166948" y="2615587"/>
            <a:ext cx="6266594" cy="1599927"/>
          </a:xfrm>
        </p:spPr>
        <p:txBody>
          <a:bodyPr>
            <a:noAutofit/>
          </a:bodyPr>
          <a:lstStyle/>
          <a:p>
            <a:pPr marL="0" indent="0" algn="ctr">
              <a:lnSpc>
                <a:spcPct val="100000"/>
              </a:lnSpc>
              <a:buNone/>
            </a:pPr>
            <a:r>
              <a:rPr lang="en-US" sz="2400">
                <a:solidFill>
                  <a:srgbClr val="000000"/>
                </a:solidFill>
                <a:latin typeface="Gotham Medium" pitchFamily="50" charset="0"/>
              </a:rPr>
              <a:t>Higher emotional intelligence (EI) promotes well-being, psychological empowerment and quality of patient care.</a:t>
            </a:r>
            <a:endParaRPr lang="en-US" sz="2400">
              <a:latin typeface="Gotham Medium" pitchFamily="50" charset="0"/>
              <a:ea typeface="Calibri" panose="020F0502020204030204" pitchFamily="34" charset="0"/>
              <a:cs typeface="Times New Roman" panose="02020603050405020304" pitchFamily="18"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5" name="Title 1">
            <a:extLst>
              <a:ext uri="{FF2B5EF4-FFF2-40B4-BE49-F238E27FC236}">
                <a16:creationId xmlns:a16="http://schemas.microsoft.com/office/drawing/2014/main" id="{9D12D502-A002-85FE-7C40-C16F8827FEDE}"/>
              </a:ext>
            </a:extLst>
          </p:cNvPr>
          <p:cNvSpPr txBox="1">
            <a:spLocks/>
          </p:cNvSpPr>
          <p:nvPr/>
        </p:nvSpPr>
        <p:spPr>
          <a:xfrm>
            <a:off x="3991032" y="1426782"/>
            <a:ext cx="6442510" cy="9941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a:latin typeface="Gotham Bold" pitchFamily="50" charset="0"/>
              </a:rPr>
              <a:t>Article Summary:</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10824" y="4325014"/>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34255" y="5903461"/>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42860" y="5574705"/>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74124" y="72656"/>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22058" y="-1144143"/>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61363" y="4775149"/>
            <a:ext cx="1728489" cy="1763765"/>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8420" y="5007071"/>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1032" y="432185"/>
            <a:ext cx="1123835" cy="1146771"/>
          </a:xfrm>
          <a:prstGeom prst="rect">
            <a:avLst/>
          </a:prstGeom>
        </p:spPr>
      </p:pic>
    </p:spTree>
    <p:extLst>
      <p:ext uri="{BB962C8B-B14F-4D97-AF65-F5344CB8AC3E}">
        <p14:creationId xmlns:p14="http://schemas.microsoft.com/office/powerpoint/2010/main" val="631631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a:off x="1220635" y="60597"/>
            <a:ext cx="9750729" cy="994172"/>
          </a:xfrm>
        </p:spPr>
        <p:txBody>
          <a:bodyPr>
            <a:noAutofit/>
          </a:bodyPr>
          <a:lstStyle/>
          <a:p>
            <a:pPr algn="ctr"/>
            <a:r>
              <a:rPr lang="en-US" sz="3600">
                <a:solidFill>
                  <a:schemeClr val="bg1"/>
                </a:solidFill>
                <a:latin typeface="Gotham Bold" pitchFamily="50" charset="0"/>
              </a:rPr>
              <a:t>Findings (Karimi, et al., 2020.)</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1844603" y="999353"/>
            <a:ext cx="8580799" cy="3372323"/>
          </a:xfrm>
        </p:spPr>
        <p:txBody>
          <a:bodyPr>
            <a:noAutofit/>
          </a:bodyPr>
          <a:lstStyle/>
          <a:p>
            <a:pPr marL="0" indent="0" algn="l" fontAlgn="base">
              <a:lnSpc>
                <a:spcPct val="100000"/>
              </a:lnSpc>
              <a:buNone/>
            </a:pPr>
            <a:r>
              <a:rPr lang="en-US" sz="2400">
                <a:solidFill>
                  <a:schemeClr val="bg1"/>
                </a:solidFill>
                <a:latin typeface="Gotham Medium" pitchFamily="50" charset="0"/>
              </a:rPr>
              <a:t>There was statistically significant improvement in emotional intelligence, well-being, psychological empowerment scores and self-reported quality of resident's care for the experimental group at the end of the study.</a:t>
            </a:r>
          </a:p>
          <a:p>
            <a:pPr lvl="1" fontAlgn="base">
              <a:lnSpc>
                <a:spcPct val="100000"/>
              </a:lnSpc>
              <a:buFont typeface="Courier New" panose="02070309020205020404" pitchFamily="49" charset="0"/>
              <a:buChar char="o"/>
            </a:pPr>
            <a:r>
              <a:rPr lang="en-US" sz="2000">
                <a:solidFill>
                  <a:schemeClr val="bg1"/>
                </a:solidFill>
                <a:latin typeface="Gotham Medium" pitchFamily="50" charset="0"/>
              </a:rPr>
              <a:t>Emotional intelligence: t-test(degree of freedom); t(24) = -3.67, p = 0.001</a:t>
            </a:r>
          </a:p>
          <a:p>
            <a:pPr lvl="1" fontAlgn="base">
              <a:lnSpc>
                <a:spcPct val="100000"/>
              </a:lnSpc>
              <a:buFont typeface="Courier New" panose="02070309020205020404" pitchFamily="49" charset="0"/>
              <a:buChar char="o"/>
            </a:pPr>
            <a:r>
              <a:rPr lang="en-US" sz="2000">
                <a:solidFill>
                  <a:schemeClr val="bg1"/>
                </a:solidFill>
                <a:latin typeface="Gotham Medium" pitchFamily="50" charset="0"/>
              </a:rPr>
              <a:t>Well-being: t(26) = 3.00, p = 0.006 </a:t>
            </a:r>
          </a:p>
          <a:p>
            <a:pPr lvl="1" fontAlgn="base">
              <a:lnSpc>
                <a:spcPct val="100000"/>
              </a:lnSpc>
              <a:buFont typeface="Courier New" panose="02070309020205020404" pitchFamily="49" charset="0"/>
              <a:buChar char="o"/>
            </a:pPr>
            <a:r>
              <a:rPr lang="en-US" sz="2000">
                <a:solidFill>
                  <a:schemeClr val="bg1"/>
                </a:solidFill>
                <a:latin typeface="Gotham Medium" pitchFamily="50" charset="0"/>
              </a:rPr>
              <a:t>Psychological empowerment: t(26) = -2.82, p = 0.009</a:t>
            </a:r>
          </a:p>
          <a:p>
            <a:pPr lvl="1" fontAlgn="base">
              <a:lnSpc>
                <a:spcPct val="100000"/>
              </a:lnSpc>
              <a:buFont typeface="Courier New" panose="02070309020205020404" pitchFamily="49" charset="0"/>
              <a:buChar char="o"/>
            </a:pPr>
            <a:r>
              <a:rPr lang="en-US" sz="2000">
                <a:solidFill>
                  <a:schemeClr val="bg1"/>
                </a:solidFill>
                <a:latin typeface="Gotham Medium" pitchFamily="50" charset="0"/>
              </a:rPr>
              <a:t>Quality of resident's care: t(26) =-2.99, p = 0.006 </a:t>
            </a:r>
          </a:p>
          <a:p>
            <a:pPr marL="0" indent="0" algn="l" fontAlgn="base">
              <a:lnSpc>
                <a:spcPct val="100000"/>
              </a:lnSpc>
              <a:buNone/>
            </a:pPr>
            <a:r>
              <a:rPr lang="en-US" sz="2400">
                <a:solidFill>
                  <a:schemeClr val="bg1"/>
                </a:solidFill>
                <a:latin typeface="Gotham Medium" pitchFamily="50" charset="0"/>
              </a:rPr>
              <a:t>No improvement was observed for the control group in emotional intelligence, well-being, psychological empowerment or self-reported quality of resident's care.</a:t>
            </a:r>
            <a:endParaRPr lang="en-US" sz="2000">
              <a:solidFill>
                <a:schemeClr val="bg1"/>
              </a:solidFill>
              <a:latin typeface="Gotham Medium" pitchFamily="50"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solidFill>
                  <a:schemeClr val="bg1"/>
                </a:solidFill>
              </a:rPr>
              <a:t>© University of Central Florida</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2216311"/>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3750809"/>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5593758"/>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1540" y="117471"/>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8430" y="4867425"/>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637" y="1625336"/>
            <a:ext cx="1401029" cy="1429622"/>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185" y="3387806"/>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00" y="47602"/>
            <a:ext cx="1123835" cy="1146771"/>
          </a:xfrm>
          <a:prstGeom prst="rect">
            <a:avLst/>
          </a:prstGeom>
        </p:spPr>
      </p:pic>
    </p:spTree>
    <p:extLst>
      <p:ext uri="{BB962C8B-B14F-4D97-AF65-F5344CB8AC3E}">
        <p14:creationId xmlns:p14="http://schemas.microsoft.com/office/powerpoint/2010/main" val="11627711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rotWithShape="1">
          <a:blip r:embed="rId3">
            <a:extLst>
              <a:ext uri="{28A0092B-C50C-407E-A947-70E740481C1C}">
                <a14:useLocalDpi xmlns:a14="http://schemas.microsoft.com/office/drawing/2010/main" val="0"/>
              </a:ext>
            </a:extLst>
          </a:blip>
          <a:srcRect l="56381"/>
          <a:stretch/>
        </p:blipFill>
        <p:spPr>
          <a:xfrm>
            <a:off x="0" y="-88899"/>
            <a:ext cx="2921000" cy="6984114"/>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930582" y="2931914"/>
            <a:ext cx="3724037" cy="994172"/>
          </a:xfrm>
        </p:spPr>
        <p:txBody>
          <a:bodyPr>
            <a:noAutofit/>
          </a:bodyPr>
          <a:lstStyle/>
          <a:p>
            <a:pPr algn="ctr"/>
            <a:r>
              <a:rPr lang="en-US" sz="3000" err="1">
                <a:latin typeface="Gotham Bold" pitchFamily="50" charset="0"/>
              </a:rPr>
              <a:t>Nooryan</a:t>
            </a:r>
            <a:r>
              <a:rPr lang="en-US" sz="3000">
                <a:latin typeface="Gotham Bold" pitchFamily="50" charset="0"/>
              </a:rPr>
              <a:t>, et al., 2011.</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4166948" y="2615587"/>
            <a:ext cx="6266594" cy="1599927"/>
          </a:xfrm>
        </p:spPr>
        <p:txBody>
          <a:bodyPr>
            <a:noAutofit/>
          </a:bodyPr>
          <a:lstStyle/>
          <a:p>
            <a:pPr marL="0" indent="0" algn="ctr">
              <a:lnSpc>
                <a:spcPct val="100000"/>
              </a:lnSpc>
              <a:buNone/>
            </a:pPr>
            <a:r>
              <a:rPr lang="en-US" sz="2400">
                <a:solidFill>
                  <a:srgbClr val="000000"/>
                </a:solidFill>
                <a:latin typeface="Gotham Medium" pitchFamily="50" charset="0"/>
              </a:rPr>
              <a:t>Higher emotional intelligence (EI) promotes well-being and psychological empowerment, while decreasing symptoms of anxiety.</a:t>
            </a:r>
            <a:endParaRPr lang="en-US" sz="2400">
              <a:latin typeface="Gotham Medium" pitchFamily="50" charset="0"/>
              <a:ea typeface="Calibri" panose="020F0502020204030204" pitchFamily="34" charset="0"/>
              <a:cs typeface="Times New Roman" panose="02020603050405020304" pitchFamily="18"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5" name="Title 1">
            <a:extLst>
              <a:ext uri="{FF2B5EF4-FFF2-40B4-BE49-F238E27FC236}">
                <a16:creationId xmlns:a16="http://schemas.microsoft.com/office/drawing/2014/main" id="{9D12D502-A002-85FE-7C40-C16F8827FEDE}"/>
              </a:ext>
            </a:extLst>
          </p:cNvPr>
          <p:cNvSpPr txBox="1">
            <a:spLocks/>
          </p:cNvSpPr>
          <p:nvPr/>
        </p:nvSpPr>
        <p:spPr>
          <a:xfrm>
            <a:off x="3991032" y="1426782"/>
            <a:ext cx="6442510" cy="9941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a:latin typeface="Gotham Bold" pitchFamily="50" charset="0"/>
              </a:rPr>
              <a:t>Article Summary:</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10824" y="4325014"/>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34255" y="5903461"/>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42860" y="5574705"/>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74124" y="72656"/>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22058" y="-1144143"/>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61363" y="4775149"/>
            <a:ext cx="1728489" cy="1763765"/>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8420" y="5007071"/>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1032" y="432185"/>
            <a:ext cx="1123835" cy="1146771"/>
          </a:xfrm>
          <a:prstGeom prst="rect">
            <a:avLst/>
          </a:prstGeom>
        </p:spPr>
      </p:pic>
    </p:spTree>
    <p:extLst>
      <p:ext uri="{BB962C8B-B14F-4D97-AF65-F5344CB8AC3E}">
        <p14:creationId xmlns:p14="http://schemas.microsoft.com/office/powerpoint/2010/main" val="17693773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a:off x="1220635" y="60597"/>
            <a:ext cx="9750729" cy="994172"/>
          </a:xfrm>
        </p:spPr>
        <p:txBody>
          <a:bodyPr>
            <a:noAutofit/>
          </a:bodyPr>
          <a:lstStyle/>
          <a:p>
            <a:pPr algn="ctr"/>
            <a:r>
              <a:rPr lang="en-US" sz="3600">
                <a:solidFill>
                  <a:schemeClr val="bg1"/>
                </a:solidFill>
                <a:latin typeface="Gotham Bold" pitchFamily="50" charset="0"/>
              </a:rPr>
              <a:t>Findings (</a:t>
            </a:r>
            <a:r>
              <a:rPr lang="en-US" sz="3600" err="1">
                <a:solidFill>
                  <a:schemeClr val="bg1"/>
                </a:solidFill>
                <a:latin typeface="Gotham Bold" pitchFamily="50" charset="0"/>
              </a:rPr>
              <a:t>Nooryan</a:t>
            </a:r>
            <a:r>
              <a:rPr lang="en-US" sz="3600">
                <a:solidFill>
                  <a:schemeClr val="bg1"/>
                </a:solidFill>
                <a:latin typeface="Gotham Bold" pitchFamily="50" charset="0"/>
              </a:rPr>
              <a:t>, et al., 2011.)</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1844603" y="999353"/>
            <a:ext cx="9476339" cy="3372323"/>
          </a:xfrm>
        </p:spPr>
        <p:txBody>
          <a:bodyPr>
            <a:noAutofit/>
          </a:bodyPr>
          <a:lstStyle/>
          <a:p>
            <a:pPr fontAlgn="base">
              <a:lnSpc>
                <a:spcPct val="100000"/>
              </a:lnSpc>
              <a:buFont typeface="Courier New" panose="02070309020205020404" pitchFamily="49" charset="0"/>
              <a:buChar char="o"/>
            </a:pPr>
            <a:r>
              <a:rPr lang="en-US" sz="2400">
                <a:solidFill>
                  <a:schemeClr val="bg1"/>
                </a:solidFill>
                <a:latin typeface="Gotham Medium" pitchFamily="50" charset="0"/>
              </a:rPr>
              <a:t>Study findings show that mean scores of emotional intelligence (EI) in all of participants in case group compared to the control group after EI education items were significant, demonstrating the effectiveness of EI education. </a:t>
            </a:r>
          </a:p>
          <a:p>
            <a:pPr fontAlgn="base">
              <a:lnSpc>
                <a:spcPct val="100000"/>
              </a:lnSpc>
              <a:buFont typeface="Courier New" panose="02070309020205020404" pitchFamily="49" charset="0"/>
              <a:buChar char="o"/>
            </a:pPr>
            <a:r>
              <a:rPr lang="en-US" sz="2400">
                <a:solidFill>
                  <a:schemeClr val="bg1"/>
                </a:solidFill>
                <a:latin typeface="Gotham Medium" pitchFamily="50" charset="0"/>
              </a:rPr>
              <a:t>EI education items – Self-regard, Self-awareness, Assertiveness, Independence, Self-actualization, Empathy, Social responsibility, Interpersonal, Stress tolerance, Impulse control, Reality testing, Flexibility, Problem solving, Optimism, Happiness</a:t>
            </a:r>
          </a:p>
          <a:p>
            <a:pPr fontAlgn="base">
              <a:lnSpc>
                <a:spcPct val="100000"/>
              </a:lnSpc>
              <a:buFont typeface="Courier New" panose="02070309020205020404" pitchFamily="49" charset="0"/>
              <a:buChar char="o"/>
            </a:pPr>
            <a:r>
              <a:rPr lang="en-US" sz="2400">
                <a:solidFill>
                  <a:schemeClr val="bg1"/>
                </a:solidFill>
                <a:latin typeface="Gotham Medium" pitchFamily="50" charset="0"/>
              </a:rPr>
              <a:t>Total EI score after education (P &lt; 0.0001): </a:t>
            </a:r>
          </a:p>
          <a:p>
            <a:pPr lvl="1" fontAlgn="base">
              <a:lnSpc>
                <a:spcPct val="100000"/>
              </a:lnSpc>
              <a:buFont typeface="Courier New" panose="02070309020205020404" pitchFamily="49" charset="0"/>
              <a:buChar char="o"/>
            </a:pPr>
            <a:r>
              <a:rPr lang="en-US" sz="2000">
                <a:solidFill>
                  <a:schemeClr val="bg1"/>
                </a:solidFill>
                <a:latin typeface="Gotham Medium" pitchFamily="50" charset="0"/>
              </a:rPr>
              <a:t>Intervention group: 516.88 (SD: +/- 55.56)</a:t>
            </a:r>
          </a:p>
          <a:p>
            <a:pPr lvl="1" fontAlgn="base">
              <a:lnSpc>
                <a:spcPct val="100000"/>
              </a:lnSpc>
              <a:buFont typeface="Courier New" panose="02070309020205020404" pitchFamily="49" charset="0"/>
              <a:buChar char="o"/>
            </a:pPr>
            <a:r>
              <a:rPr lang="en-US" sz="2000">
                <a:solidFill>
                  <a:schemeClr val="bg1"/>
                </a:solidFill>
                <a:latin typeface="Gotham Medium" pitchFamily="50" charset="0"/>
              </a:rPr>
              <a:t>Control group: 453.56 (SD: +/- 31.58) </a:t>
            </a:r>
            <a:endParaRPr lang="en-US" sz="1600">
              <a:solidFill>
                <a:schemeClr val="bg1"/>
              </a:solidFill>
              <a:latin typeface="Gotham Medium" pitchFamily="50"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solidFill>
                  <a:schemeClr val="bg1"/>
                </a:solidFill>
              </a:rPr>
              <a:t>© University of Central Florida</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07004" y="2160118"/>
            <a:ext cx="1335206" cy="1362456"/>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3750809"/>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5593758"/>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1540" y="117471"/>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8430" y="4867425"/>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637" y="1625336"/>
            <a:ext cx="1401029" cy="1429622"/>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185" y="3387806"/>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00" y="47602"/>
            <a:ext cx="1123835" cy="1146771"/>
          </a:xfrm>
          <a:prstGeom prst="rect">
            <a:avLst/>
          </a:prstGeom>
        </p:spPr>
      </p:pic>
    </p:spTree>
    <p:extLst>
      <p:ext uri="{BB962C8B-B14F-4D97-AF65-F5344CB8AC3E}">
        <p14:creationId xmlns:p14="http://schemas.microsoft.com/office/powerpoint/2010/main" val="2901436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rotWithShape="1">
          <a:blip r:embed="rId3">
            <a:extLst>
              <a:ext uri="{28A0092B-C50C-407E-A947-70E740481C1C}">
                <a14:useLocalDpi xmlns:a14="http://schemas.microsoft.com/office/drawing/2010/main" val="0"/>
              </a:ext>
            </a:extLst>
          </a:blip>
          <a:srcRect l="56381"/>
          <a:stretch/>
        </p:blipFill>
        <p:spPr>
          <a:xfrm>
            <a:off x="0" y="-88899"/>
            <a:ext cx="2921000" cy="6984114"/>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930582" y="2931914"/>
            <a:ext cx="3724037" cy="994172"/>
          </a:xfrm>
        </p:spPr>
        <p:txBody>
          <a:bodyPr>
            <a:noAutofit/>
          </a:bodyPr>
          <a:lstStyle/>
          <a:p>
            <a:pPr algn="ctr"/>
            <a:r>
              <a:rPr lang="en-US" sz="3000">
                <a:latin typeface="Gotham Bold" pitchFamily="50" charset="0"/>
              </a:rPr>
              <a:t>Tadmor, et al., 2016.</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4166948" y="2329516"/>
            <a:ext cx="6266594" cy="1599927"/>
          </a:xfrm>
        </p:spPr>
        <p:txBody>
          <a:bodyPr>
            <a:noAutofit/>
          </a:bodyPr>
          <a:lstStyle/>
          <a:p>
            <a:pPr marL="0" indent="0" algn="ctr">
              <a:lnSpc>
                <a:spcPct val="100000"/>
              </a:lnSpc>
              <a:buNone/>
            </a:pPr>
            <a:r>
              <a:rPr lang="en-US" sz="2400">
                <a:solidFill>
                  <a:srgbClr val="000000"/>
                </a:solidFill>
                <a:latin typeface="Gotham Medium" pitchFamily="50" charset="0"/>
              </a:rPr>
              <a:t>Higher emotional intelligence (EI) promotes intrapersonal and interpersonal skills, general mood and adaptability, while decreasing stress through promotion of stress management skills. </a:t>
            </a:r>
            <a:endParaRPr lang="en-US" sz="2400">
              <a:latin typeface="Gotham Medium" pitchFamily="50" charset="0"/>
              <a:ea typeface="Calibri" panose="020F0502020204030204" pitchFamily="34" charset="0"/>
              <a:cs typeface="Times New Roman" panose="02020603050405020304" pitchFamily="18"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5" name="Title 1">
            <a:extLst>
              <a:ext uri="{FF2B5EF4-FFF2-40B4-BE49-F238E27FC236}">
                <a16:creationId xmlns:a16="http://schemas.microsoft.com/office/drawing/2014/main" id="{9D12D502-A002-85FE-7C40-C16F8827FEDE}"/>
              </a:ext>
            </a:extLst>
          </p:cNvPr>
          <p:cNvSpPr txBox="1">
            <a:spLocks/>
          </p:cNvSpPr>
          <p:nvPr/>
        </p:nvSpPr>
        <p:spPr>
          <a:xfrm>
            <a:off x="3991032" y="1426782"/>
            <a:ext cx="6442510" cy="9941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a:latin typeface="Gotham Bold" pitchFamily="50" charset="0"/>
              </a:rPr>
              <a:t>Article Summary:</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32162" y="4608962"/>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34255" y="5903461"/>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42860" y="5574705"/>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74124" y="72656"/>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22058" y="-1144143"/>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61363" y="4775149"/>
            <a:ext cx="1728489" cy="1763765"/>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8420" y="5007071"/>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1032" y="432185"/>
            <a:ext cx="1123835" cy="1146771"/>
          </a:xfrm>
          <a:prstGeom prst="rect">
            <a:avLst/>
          </a:prstGeom>
        </p:spPr>
      </p:pic>
    </p:spTree>
    <p:extLst>
      <p:ext uri="{BB962C8B-B14F-4D97-AF65-F5344CB8AC3E}">
        <p14:creationId xmlns:p14="http://schemas.microsoft.com/office/powerpoint/2010/main" val="4158952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a:off x="1220635" y="60597"/>
            <a:ext cx="9750729" cy="994172"/>
          </a:xfrm>
        </p:spPr>
        <p:txBody>
          <a:bodyPr>
            <a:noAutofit/>
          </a:bodyPr>
          <a:lstStyle/>
          <a:p>
            <a:pPr algn="ctr"/>
            <a:r>
              <a:rPr lang="en-US" sz="3600">
                <a:solidFill>
                  <a:schemeClr val="bg1"/>
                </a:solidFill>
                <a:latin typeface="Gotham Bold" pitchFamily="50" charset="0"/>
              </a:rPr>
              <a:t>Findings (Tadmor, et al., 2016.)</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1598065" y="979981"/>
            <a:ext cx="9476339" cy="5356999"/>
          </a:xfrm>
        </p:spPr>
        <p:txBody>
          <a:bodyPr>
            <a:noAutofit/>
          </a:bodyPr>
          <a:lstStyle/>
          <a:p>
            <a:pPr fontAlgn="base">
              <a:lnSpc>
                <a:spcPct val="100000"/>
              </a:lnSpc>
              <a:buFont typeface="Courier New" panose="02070309020205020404" pitchFamily="49" charset="0"/>
              <a:buChar char="o"/>
            </a:pPr>
            <a:r>
              <a:rPr lang="en-US" sz="2200">
                <a:solidFill>
                  <a:schemeClr val="bg1"/>
                </a:solidFill>
                <a:latin typeface="Gotham Medium" pitchFamily="50" charset="0"/>
              </a:rPr>
              <a:t>Main Scales of the Assessment: Intrapersonal skills showed the greatest improvement (Standard mean deviation=8; p = 0.001),  followed by interpersonal skills (SMD=5.3; p = 0.001),  general mood (SMD=5.5; p = 0.008),  adaptability (SMD=5; p = 0.009),  and stress management (SMD=4; p = 0.089).  In contrast to pre-training, in which only one of the main scales was slightly above average (101.6), at post training, all five main scales were higher than the average values which is 100 (105.9, 106.9, 103.8, 103.1, and 102.3).  </a:t>
            </a:r>
          </a:p>
          <a:p>
            <a:pPr fontAlgn="base">
              <a:lnSpc>
                <a:spcPct val="100000"/>
              </a:lnSpc>
              <a:buFont typeface="Courier New" panose="02070309020205020404" pitchFamily="49" charset="0"/>
              <a:buChar char="o"/>
            </a:pPr>
            <a:r>
              <a:rPr lang="en-US" sz="2200">
                <a:solidFill>
                  <a:schemeClr val="bg1"/>
                </a:solidFill>
                <a:latin typeface="Gotham Medium" pitchFamily="50" charset="0"/>
              </a:rPr>
              <a:t>Sub-scales of the Assessment: Significant positive shifts were also found in 12 of the 15 subscales, ones with the highest shifts were self-actualization (+/- 7.9), interpersonal relations (+/- 6.7), assertiveness (+/- 6.4), flexibility (+/- 6.1), and self-regard (+/- 5.9). Post training, 14 of 15 EI skills were above the average (in contrast to one at pretraining). </a:t>
            </a: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solidFill>
                  <a:schemeClr val="bg1"/>
                </a:solidFill>
              </a:rPr>
              <a:t>© University of Central Florida</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14078" y="2160118"/>
            <a:ext cx="928131" cy="947073"/>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3750809"/>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5593758"/>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1540" y="117471"/>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8430" y="4867425"/>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637" y="1625336"/>
            <a:ext cx="1401029" cy="1429622"/>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185" y="3387806"/>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00" y="47602"/>
            <a:ext cx="1123835" cy="1146771"/>
          </a:xfrm>
          <a:prstGeom prst="rect">
            <a:avLst/>
          </a:prstGeom>
        </p:spPr>
      </p:pic>
    </p:spTree>
    <p:extLst>
      <p:ext uri="{BB962C8B-B14F-4D97-AF65-F5344CB8AC3E}">
        <p14:creationId xmlns:p14="http://schemas.microsoft.com/office/powerpoint/2010/main" val="41244722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a:xfrm>
            <a:off x="1779729" y="254915"/>
            <a:ext cx="8647639" cy="1162229"/>
          </a:xfrm>
        </p:spPr>
        <p:txBody>
          <a:bodyPr anchor="t">
            <a:normAutofit/>
          </a:bodyPr>
          <a:lstStyle/>
          <a:p>
            <a:pPr algn="ctr">
              <a:spcBef>
                <a:spcPts val="0"/>
              </a:spcBef>
            </a:pPr>
            <a:r>
              <a:rPr lang="en-US" sz="3600" b="1">
                <a:latin typeface="Gotham Bold"/>
                <a:ea typeface="Calibri" panose="020F0502020204030204" pitchFamily="34" charset="0"/>
                <a:cs typeface="Calibri"/>
              </a:rPr>
              <a:t>Mechanisms for the Health Effects of Emotional Intelligence</a:t>
            </a:r>
            <a:endParaRPr lang="en-US" sz="3600">
              <a:latin typeface="Gotham Bold" pitchFamily="50" charset="0"/>
            </a:endParaRPr>
          </a:p>
        </p:txBody>
      </p:sp>
      <p:pic>
        <p:nvPicPr>
          <p:cNvPr id="5" name="Picture 4">
            <a:extLst>
              <a:ext uri="{FF2B5EF4-FFF2-40B4-BE49-F238E27FC236}">
                <a16:creationId xmlns:a16="http://schemas.microsoft.com/office/drawing/2014/main" id="{B4C437A9-DFB5-C791-01CF-C61A930BB5B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4628" y="1988051"/>
            <a:ext cx="3652031" cy="3646280"/>
          </a:xfrm>
          <a:prstGeom prst="rect">
            <a:avLst/>
          </a:prstGeom>
        </p:spPr>
      </p:pic>
      <p:pic>
        <p:nvPicPr>
          <p:cNvPr id="10" name="Picture 9">
            <a:extLst>
              <a:ext uri="{FF2B5EF4-FFF2-40B4-BE49-F238E27FC236}">
                <a16:creationId xmlns:a16="http://schemas.microsoft.com/office/drawing/2014/main" id="{54C8E396-6E93-32D1-E574-E7848DF227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627893" y="4034808"/>
            <a:ext cx="1415998" cy="1444896"/>
          </a:xfrm>
          <a:prstGeom prst="rect">
            <a:avLst/>
          </a:prstGeom>
        </p:spPr>
      </p:pic>
      <p:pic>
        <p:nvPicPr>
          <p:cNvPr id="11" name="Picture 10">
            <a:extLst>
              <a:ext uri="{FF2B5EF4-FFF2-40B4-BE49-F238E27FC236}">
                <a16:creationId xmlns:a16="http://schemas.microsoft.com/office/drawing/2014/main" id="{3ABF7853-8E2A-8427-3B68-2027042A5B4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753626" y="1988051"/>
            <a:ext cx="1895469" cy="1934152"/>
          </a:xfrm>
          <a:prstGeom prst="rect">
            <a:avLst/>
          </a:prstGeom>
        </p:spPr>
      </p:pic>
      <p:sp>
        <p:nvSpPr>
          <p:cNvPr id="19" name="TextBox 1">
            <a:extLst>
              <a:ext uri="{FF2B5EF4-FFF2-40B4-BE49-F238E27FC236}">
                <a16:creationId xmlns:a16="http://schemas.microsoft.com/office/drawing/2014/main" id="{07EE260E-3BA1-AF33-C28E-5E0CA489CA59}"/>
              </a:ext>
            </a:extLst>
          </p:cNvPr>
          <p:cNvSpPr txBox="1"/>
          <p:nvPr/>
        </p:nvSpPr>
        <p:spPr>
          <a:xfrm>
            <a:off x="2376501" y="2841974"/>
            <a:ext cx="2459976" cy="193899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dirty="0">
                <a:latin typeface="Gotham Medium" pitchFamily="50" charset="0"/>
              </a:rPr>
              <a:t>Physiological-Cognitive Mechanism: The Amygdala</a:t>
            </a:r>
          </a:p>
        </p:txBody>
      </p:sp>
      <p:pic>
        <p:nvPicPr>
          <p:cNvPr id="22" name="Picture 21">
            <a:extLst>
              <a:ext uri="{FF2B5EF4-FFF2-40B4-BE49-F238E27FC236}">
                <a16:creationId xmlns:a16="http://schemas.microsoft.com/office/drawing/2014/main" id="{2C1B8B67-4E4E-D441-F057-87E07BB4552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71736" y="1988051"/>
            <a:ext cx="3652031" cy="3646280"/>
          </a:xfrm>
          <a:prstGeom prst="rect">
            <a:avLst/>
          </a:prstGeom>
        </p:spPr>
      </p:pic>
      <p:sp>
        <p:nvSpPr>
          <p:cNvPr id="9" name="Footer Placeholder 7">
            <a:extLst>
              <a:ext uri="{FF2B5EF4-FFF2-40B4-BE49-F238E27FC236}">
                <a16:creationId xmlns:a16="http://schemas.microsoft.com/office/drawing/2014/main" id="{DF2B9B1D-312C-6D0F-416B-44C85DEF0B66}"/>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14" name="TextBox 1">
            <a:extLst>
              <a:ext uri="{FF2B5EF4-FFF2-40B4-BE49-F238E27FC236}">
                <a16:creationId xmlns:a16="http://schemas.microsoft.com/office/drawing/2014/main" id="{97FC5186-3C54-3337-C5E4-13B0E6184F21}"/>
              </a:ext>
            </a:extLst>
          </p:cNvPr>
          <p:cNvSpPr txBox="1"/>
          <p:nvPr/>
        </p:nvSpPr>
        <p:spPr>
          <a:xfrm>
            <a:off x="7412559" y="3395692"/>
            <a:ext cx="2364631" cy="83099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400" b="1">
                <a:latin typeface="Gotham Medium" pitchFamily="50" charset="0"/>
              </a:rPr>
              <a:t>Interpersonal Mechanism</a:t>
            </a:r>
          </a:p>
        </p:txBody>
      </p:sp>
      <p:sp>
        <p:nvSpPr>
          <p:cNvPr id="15" name="TextBox 14">
            <a:extLst>
              <a:ext uri="{FF2B5EF4-FFF2-40B4-BE49-F238E27FC236}">
                <a16:creationId xmlns:a16="http://schemas.microsoft.com/office/drawing/2014/main" id="{5F9F6BD5-611B-0507-EA6D-BE3A4B1A4BDD}"/>
              </a:ext>
            </a:extLst>
          </p:cNvPr>
          <p:cNvSpPr txBox="1"/>
          <p:nvPr/>
        </p:nvSpPr>
        <p:spPr>
          <a:xfrm>
            <a:off x="8172337" y="5745163"/>
            <a:ext cx="3186205" cy="646331"/>
          </a:xfrm>
          <a:prstGeom prst="rect">
            <a:avLst/>
          </a:prstGeom>
          <a:noFill/>
        </p:spPr>
        <p:txBody>
          <a:bodyPr wrap="square" rtlCol="0">
            <a:spAutoFit/>
          </a:bodyPr>
          <a:lstStyle/>
          <a:p>
            <a:pPr algn="r"/>
            <a:r>
              <a:rPr lang="en-US"/>
              <a:t>Johnson, 2015.</a:t>
            </a:r>
          </a:p>
          <a:p>
            <a:pPr algn="r"/>
            <a:r>
              <a:rPr lang="en-US" b="0" i="0" err="1">
                <a:solidFill>
                  <a:srgbClr val="000000"/>
                </a:solidFill>
                <a:effectLst/>
                <a:latin typeface="GothamReg"/>
              </a:rPr>
              <a:t>Côté</a:t>
            </a:r>
            <a:r>
              <a:rPr lang="en-US" b="0" i="0">
                <a:solidFill>
                  <a:srgbClr val="000000"/>
                </a:solidFill>
                <a:effectLst/>
                <a:latin typeface="GothamReg"/>
              </a:rPr>
              <a:t> &amp; Miners, 2006.</a:t>
            </a:r>
            <a:endParaRPr lang="en-US"/>
          </a:p>
        </p:txBody>
      </p:sp>
    </p:spTree>
    <p:extLst>
      <p:ext uri="{BB962C8B-B14F-4D97-AF65-F5344CB8AC3E}">
        <p14:creationId xmlns:p14="http://schemas.microsoft.com/office/powerpoint/2010/main" val="1916377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fade">
                                      <p:cBhvr>
                                        <p:cTn id="1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1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E1E7B2-0F18-1F0F-A3A0-BE97530B5331}"/>
              </a:ext>
            </a:extLst>
          </p:cNvPr>
          <p:cNvSpPr>
            <a:spLocks noGrp="1"/>
          </p:cNvSpPr>
          <p:nvPr>
            <p:ph idx="1"/>
          </p:nvPr>
        </p:nvSpPr>
        <p:spPr>
          <a:xfrm>
            <a:off x="5888180" y="1027887"/>
            <a:ext cx="5593572" cy="488001"/>
          </a:xfrm>
        </p:spPr>
        <p:txBody>
          <a:bodyPr>
            <a:normAutofit/>
          </a:bodyPr>
          <a:lstStyle/>
          <a:p>
            <a:pPr marL="342900" indent="-342900">
              <a:spcBef>
                <a:spcPts val="0"/>
              </a:spcBef>
              <a:buFont typeface="Calibri" panose="020F0502020204030204" pitchFamily="34" charset="0"/>
              <a:buChar char="-"/>
            </a:pPr>
            <a:r>
              <a:rPr lang="en-US" sz="2400">
                <a:solidFill>
                  <a:srgbClr val="000000"/>
                </a:solidFill>
                <a:effectLst/>
                <a:latin typeface="Gotham Medium" pitchFamily="2" charset="0"/>
              </a:rPr>
              <a:t>Perception of Emotions</a:t>
            </a:r>
            <a:endParaRPr lang="en-US" sz="2400">
              <a:latin typeface="Gotham Medium" pitchFamily="2" charset="0"/>
              <a:ea typeface="Calibri" panose="020F0502020204030204" pitchFamily="34" charset="0"/>
              <a:cs typeface="Calibri"/>
            </a:endParaRPr>
          </a:p>
        </p:txBody>
      </p:sp>
      <p:sp>
        <p:nvSpPr>
          <p:cNvPr id="6" name="Oval 5">
            <a:extLst>
              <a:ext uri="{FF2B5EF4-FFF2-40B4-BE49-F238E27FC236}">
                <a16:creationId xmlns:a16="http://schemas.microsoft.com/office/drawing/2014/main" id="{22DA058F-D6F5-5FDA-E841-59C00D11DC09}"/>
              </a:ext>
            </a:extLst>
          </p:cNvPr>
          <p:cNvSpPr/>
          <p:nvPr/>
        </p:nvSpPr>
        <p:spPr>
          <a:xfrm>
            <a:off x="1706880" y="554013"/>
            <a:ext cx="4389120" cy="4389120"/>
          </a:xfrm>
          <a:prstGeom prst="ellipse">
            <a:avLst/>
          </a:prstGeom>
          <a:solidFill>
            <a:srgbClr val="004F71"/>
          </a:solidFill>
          <a:ln>
            <a:solidFill>
              <a:srgbClr val="004F7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0B5B4D0-7D3B-0A8B-B74A-A205A366FCD4}"/>
              </a:ext>
            </a:extLst>
          </p:cNvPr>
          <p:cNvSpPr txBox="1"/>
          <p:nvPr/>
        </p:nvSpPr>
        <p:spPr>
          <a:xfrm>
            <a:off x="2067724" y="1457629"/>
            <a:ext cx="3667432" cy="2862322"/>
          </a:xfrm>
          <a:prstGeom prst="rect">
            <a:avLst/>
          </a:prstGeom>
          <a:noFill/>
        </p:spPr>
        <p:txBody>
          <a:bodyPr wrap="square">
            <a:spAutoFit/>
          </a:bodyPr>
          <a:lstStyle/>
          <a:p>
            <a:pPr algn="ctr"/>
            <a:r>
              <a:rPr lang="en-US" sz="3600" b="1">
                <a:solidFill>
                  <a:schemeClr val="bg1"/>
                </a:solidFill>
                <a:latin typeface="Gotham Bold" pitchFamily="50" charset="0"/>
                <a:ea typeface="Calibri" panose="020F0502020204030204" pitchFamily="34" charset="0"/>
                <a:cs typeface="Calibri"/>
              </a:rPr>
              <a:t>How can I Develop Emotional Intelligence (EI)?</a:t>
            </a:r>
            <a:endParaRPr lang="en-US" sz="3600">
              <a:solidFill>
                <a:schemeClr val="bg1"/>
              </a:solidFill>
              <a:latin typeface="Gotham Bold" pitchFamily="50" charset="0"/>
              <a:ea typeface="Calibri" panose="020F0502020204030204" pitchFamily="34" charset="0"/>
              <a:cs typeface="Calibri" panose="020F0502020204030204" pitchFamily="34" charset="0"/>
            </a:endParaRPr>
          </a:p>
        </p:txBody>
      </p:sp>
      <p:sp>
        <p:nvSpPr>
          <p:cNvPr id="8" name="Content Placeholder 2">
            <a:extLst>
              <a:ext uri="{FF2B5EF4-FFF2-40B4-BE49-F238E27FC236}">
                <a16:creationId xmlns:a16="http://schemas.microsoft.com/office/drawing/2014/main" id="{173190D4-4B9D-3083-3FE1-91579BB1AE48}"/>
              </a:ext>
            </a:extLst>
          </p:cNvPr>
          <p:cNvSpPr txBox="1">
            <a:spLocks/>
          </p:cNvSpPr>
          <p:nvPr/>
        </p:nvSpPr>
        <p:spPr>
          <a:xfrm>
            <a:off x="5854389" y="4035000"/>
            <a:ext cx="7306412" cy="5699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a:latin typeface="Gotham Medium" pitchFamily="50" charset="0"/>
                <a:ea typeface="Calibri" panose="020F0502020204030204" pitchFamily="34" charset="0"/>
                <a:cs typeface="Calibri"/>
              </a:rPr>
              <a:t>Utilization of Emotions</a:t>
            </a:r>
            <a:endParaRPr lang="en-US"/>
          </a:p>
        </p:txBody>
      </p:sp>
      <p:pic>
        <p:nvPicPr>
          <p:cNvPr id="9" name="Picture 8">
            <a:extLst>
              <a:ext uri="{FF2B5EF4-FFF2-40B4-BE49-F238E27FC236}">
                <a16:creationId xmlns:a16="http://schemas.microsoft.com/office/drawing/2014/main" id="{5FDECEE0-119D-8C5A-ACAD-FE17A405BB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 y="3915971"/>
            <a:ext cx="1336831" cy="1364114"/>
          </a:xfrm>
          <a:prstGeom prst="rect">
            <a:avLst/>
          </a:prstGeom>
        </p:spPr>
      </p:pic>
      <p:pic>
        <p:nvPicPr>
          <p:cNvPr id="10" name="Picture 9">
            <a:extLst>
              <a:ext uri="{FF2B5EF4-FFF2-40B4-BE49-F238E27FC236}">
                <a16:creationId xmlns:a16="http://schemas.microsoft.com/office/drawing/2014/main" id="{F0B8D6A7-156D-B66B-613F-07810AA19D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7259" y="5562162"/>
            <a:ext cx="1050673" cy="1072115"/>
          </a:xfrm>
          <a:prstGeom prst="rect">
            <a:avLst/>
          </a:prstGeom>
        </p:spPr>
      </p:pic>
      <p:pic>
        <p:nvPicPr>
          <p:cNvPr id="11" name="Picture 10">
            <a:extLst>
              <a:ext uri="{FF2B5EF4-FFF2-40B4-BE49-F238E27FC236}">
                <a16:creationId xmlns:a16="http://schemas.microsoft.com/office/drawing/2014/main" id="{3A242E19-95DD-4E37-4268-EBE4C62EC7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2" name="Picture 11">
            <a:extLst>
              <a:ext uri="{FF2B5EF4-FFF2-40B4-BE49-F238E27FC236}">
                <a16:creationId xmlns:a16="http://schemas.microsoft.com/office/drawing/2014/main" id="{1FC9B6CE-726D-0ADA-8D4D-51E01054E4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58035" y="5148213"/>
            <a:ext cx="2411858" cy="2461080"/>
          </a:xfrm>
          <a:prstGeom prst="rect">
            <a:avLst/>
          </a:prstGeom>
        </p:spPr>
      </p:pic>
      <p:pic>
        <p:nvPicPr>
          <p:cNvPr id="13" name="Picture 12">
            <a:extLst>
              <a:ext uri="{FF2B5EF4-FFF2-40B4-BE49-F238E27FC236}">
                <a16:creationId xmlns:a16="http://schemas.microsoft.com/office/drawing/2014/main" id="{4EA86F0B-9330-2D75-1D0C-2110C539C8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37507" y="5705690"/>
            <a:ext cx="1050673" cy="1072115"/>
          </a:xfrm>
          <a:prstGeom prst="rect">
            <a:avLst/>
          </a:prstGeom>
        </p:spPr>
      </p:pic>
      <p:pic>
        <p:nvPicPr>
          <p:cNvPr id="14" name="Picture 13">
            <a:extLst>
              <a:ext uri="{FF2B5EF4-FFF2-40B4-BE49-F238E27FC236}">
                <a16:creationId xmlns:a16="http://schemas.microsoft.com/office/drawing/2014/main" id="{44A55FDE-5B9D-4A82-6E66-6179B3BB57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6377" y="4915943"/>
            <a:ext cx="1601796" cy="1634487"/>
          </a:xfrm>
          <a:prstGeom prst="rect">
            <a:avLst/>
          </a:prstGeom>
        </p:spPr>
      </p:pic>
      <p:pic>
        <p:nvPicPr>
          <p:cNvPr id="15" name="Picture 14">
            <a:extLst>
              <a:ext uri="{FF2B5EF4-FFF2-40B4-BE49-F238E27FC236}">
                <a16:creationId xmlns:a16="http://schemas.microsoft.com/office/drawing/2014/main" id="{E7E94D71-09C5-E280-A8BF-79E858A159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7710" y="-277550"/>
            <a:ext cx="1050673" cy="1072115"/>
          </a:xfrm>
          <a:prstGeom prst="rect">
            <a:avLst/>
          </a:prstGeom>
        </p:spPr>
      </p:pic>
      <p:pic>
        <p:nvPicPr>
          <p:cNvPr id="16" name="Picture 15">
            <a:extLst>
              <a:ext uri="{FF2B5EF4-FFF2-40B4-BE49-F238E27FC236}">
                <a16:creationId xmlns:a16="http://schemas.microsoft.com/office/drawing/2014/main" id="{70358C64-62B6-DDC2-34DE-0323B4B5CC1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55801" y="-751292"/>
            <a:ext cx="1728489" cy="1763765"/>
          </a:xfrm>
          <a:prstGeom prst="rect">
            <a:avLst/>
          </a:prstGeom>
        </p:spPr>
      </p:pic>
      <p:sp>
        <p:nvSpPr>
          <p:cNvPr id="2" name="Content Placeholder 2">
            <a:extLst>
              <a:ext uri="{FF2B5EF4-FFF2-40B4-BE49-F238E27FC236}">
                <a16:creationId xmlns:a16="http://schemas.microsoft.com/office/drawing/2014/main" id="{EF73567D-C9D7-CC3F-D573-F96EC5538909}"/>
              </a:ext>
            </a:extLst>
          </p:cNvPr>
          <p:cNvSpPr txBox="1">
            <a:spLocks/>
          </p:cNvSpPr>
          <p:nvPr/>
        </p:nvSpPr>
        <p:spPr>
          <a:xfrm>
            <a:off x="6456844" y="2000031"/>
            <a:ext cx="5593572" cy="48800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a:solidFill>
                  <a:srgbClr val="000000"/>
                </a:solidFill>
                <a:latin typeface="Gotham Medium" pitchFamily="2" charset="0"/>
              </a:rPr>
              <a:t>Managing Own Emotions</a:t>
            </a:r>
            <a:endParaRPr lang="en-US" sz="2400">
              <a:latin typeface="Gotham Medium" pitchFamily="2" charset="0"/>
              <a:ea typeface="Calibri" panose="020F0502020204030204" pitchFamily="34" charset="0"/>
              <a:cs typeface="Calibri"/>
            </a:endParaRPr>
          </a:p>
        </p:txBody>
      </p:sp>
      <p:sp>
        <p:nvSpPr>
          <p:cNvPr id="4" name="Content Placeholder 2">
            <a:extLst>
              <a:ext uri="{FF2B5EF4-FFF2-40B4-BE49-F238E27FC236}">
                <a16:creationId xmlns:a16="http://schemas.microsoft.com/office/drawing/2014/main" id="{C050F276-6A78-C7D7-4A3C-0F1BF6A2BD67}"/>
              </a:ext>
            </a:extLst>
          </p:cNvPr>
          <p:cNvSpPr txBox="1">
            <a:spLocks/>
          </p:cNvSpPr>
          <p:nvPr/>
        </p:nvSpPr>
        <p:spPr>
          <a:xfrm>
            <a:off x="6466330" y="3031343"/>
            <a:ext cx="5593572" cy="48800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spcBef>
                <a:spcPts val="0"/>
              </a:spcBef>
              <a:buFont typeface="Calibri" panose="020F0502020204030204" pitchFamily="34" charset="0"/>
              <a:buChar char="-"/>
            </a:pPr>
            <a:r>
              <a:rPr lang="en-US" sz="2400">
                <a:solidFill>
                  <a:srgbClr val="000000"/>
                </a:solidFill>
                <a:latin typeface="Gotham Medium" pitchFamily="2" charset="0"/>
              </a:rPr>
              <a:t>Managing Other’s Emotions</a:t>
            </a:r>
            <a:endParaRPr lang="en-US" sz="2400">
              <a:latin typeface="Gotham Medium" pitchFamily="2" charset="0"/>
              <a:ea typeface="Calibri" panose="020F0502020204030204" pitchFamily="34" charset="0"/>
              <a:cs typeface="Calibri"/>
            </a:endParaRPr>
          </a:p>
        </p:txBody>
      </p:sp>
      <p:sp>
        <p:nvSpPr>
          <p:cNvPr id="7" name="TextBox 6">
            <a:extLst>
              <a:ext uri="{FF2B5EF4-FFF2-40B4-BE49-F238E27FC236}">
                <a16:creationId xmlns:a16="http://schemas.microsoft.com/office/drawing/2014/main" id="{E2F45204-46EC-1DB2-8BB2-16FBA63D8BDB}"/>
              </a:ext>
            </a:extLst>
          </p:cNvPr>
          <p:cNvSpPr txBox="1"/>
          <p:nvPr/>
        </p:nvSpPr>
        <p:spPr>
          <a:xfrm>
            <a:off x="2618320" y="6325463"/>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17078456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85330" y="2042057"/>
            <a:ext cx="2216704" cy="2261943"/>
          </a:xfrm>
          <a:prstGeom prst="rect">
            <a:avLst/>
          </a:prstGeom>
        </p:spPr>
      </p:pic>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9518" y="4500152"/>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4346648"/>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1918455" y="384425"/>
            <a:ext cx="8314178" cy="1325563"/>
          </a:xfrm>
        </p:spPr>
        <p:txBody>
          <a:bodyPr>
            <a:normAutofit/>
          </a:bodyPr>
          <a:lstStyle/>
          <a:p>
            <a:pPr algn="ctr"/>
            <a:r>
              <a:rPr lang="en-US" sz="3600">
                <a:latin typeface="Gotham Black" pitchFamily="50" charset="0"/>
              </a:rPr>
              <a:t>Small Group Discussion</a:t>
            </a:r>
            <a:br>
              <a:rPr lang="en-US" sz="3600">
                <a:latin typeface="Gotham Black" pitchFamily="50" charset="0"/>
              </a:rPr>
            </a:br>
            <a:r>
              <a:rPr lang="en-US" sz="3600" i="1">
                <a:latin typeface="Gotham Black" pitchFamily="50" charset="0"/>
              </a:rPr>
              <a:t>prior</a:t>
            </a:r>
            <a:r>
              <a:rPr lang="en-US" sz="3600">
                <a:latin typeface="Gotham Black" pitchFamily="50" charset="0"/>
              </a:rPr>
              <a:t> to Self-Assessment</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1918455" y="2198188"/>
            <a:ext cx="8314178" cy="3684588"/>
          </a:xfrm>
        </p:spPr>
        <p:txBody>
          <a:bodyPr>
            <a:normAutofit/>
          </a:bodyPr>
          <a:lstStyle/>
          <a:p>
            <a:pPr marL="0" indent="0" algn="l" rtl="0" fontAlgn="base">
              <a:buNone/>
            </a:pPr>
            <a:r>
              <a:rPr lang="en-US" sz="2400" b="1">
                <a:solidFill>
                  <a:srgbClr val="444444"/>
                </a:solidFill>
                <a:latin typeface="Gotham Medium" pitchFamily="2" charset="0"/>
              </a:rPr>
              <a:t>Consider </a:t>
            </a:r>
            <a:r>
              <a:rPr lang="en-US" sz="2400" b="1">
                <a:solidFill>
                  <a:srgbClr val="444444"/>
                </a:solidFill>
                <a:effectLst/>
                <a:latin typeface="Gotham Medium" pitchFamily="2" charset="0"/>
              </a:rPr>
              <a:t>your/our team, unit, or department</a:t>
            </a:r>
            <a:r>
              <a:rPr lang="en-US" sz="2400" b="1">
                <a:solidFill>
                  <a:srgbClr val="444444"/>
                </a:solidFill>
                <a:latin typeface="Gotham Medium" pitchFamily="2" charset="0"/>
              </a:rPr>
              <a:t> </a:t>
            </a:r>
            <a:r>
              <a:rPr lang="en-US" sz="2400">
                <a:solidFill>
                  <a:srgbClr val="444444"/>
                </a:solidFill>
                <a:latin typeface="Gotham Medium" pitchFamily="2" charset="0"/>
              </a:rPr>
              <a:t>- </a:t>
            </a:r>
            <a:r>
              <a:rPr lang="en-US" sz="2400" b="1">
                <a:solidFill>
                  <a:srgbClr val="444444"/>
                </a:solidFill>
                <a:effectLst/>
                <a:latin typeface="Gotham Medium" pitchFamily="2" charset="0"/>
              </a:rPr>
              <a:t>​</a:t>
            </a:r>
          </a:p>
          <a:p>
            <a:pPr lvl="1" fontAlgn="base">
              <a:spcBef>
                <a:spcPts val="1200"/>
              </a:spcBef>
            </a:pPr>
            <a:r>
              <a:rPr lang="en-US">
                <a:solidFill>
                  <a:srgbClr val="444444"/>
                </a:solidFill>
                <a:effectLst/>
                <a:latin typeface="Gotham Medium" pitchFamily="2" charset="0"/>
              </a:rPr>
              <a:t>What </a:t>
            </a:r>
            <a:r>
              <a:rPr lang="en-US">
                <a:solidFill>
                  <a:srgbClr val="444444"/>
                </a:solidFill>
                <a:latin typeface="Gotham Medium" pitchFamily="2" charset="0"/>
              </a:rPr>
              <a:t>area would</a:t>
            </a:r>
            <a:r>
              <a:rPr lang="en-US">
                <a:solidFill>
                  <a:srgbClr val="444444"/>
                </a:solidFill>
                <a:effectLst/>
                <a:latin typeface="Gotham Medium" pitchFamily="2" charset="0"/>
              </a:rPr>
              <a:t> "we" rate high in Emotional Intelligence? Why or why not?​</a:t>
            </a:r>
          </a:p>
          <a:p>
            <a:pPr lvl="1" fontAlgn="base">
              <a:spcBef>
                <a:spcPts val="1200"/>
              </a:spcBef>
            </a:pPr>
            <a:r>
              <a:rPr lang="en-US">
                <a:solidFill>
                  <a:srgbClr val="444444"/>
                </a:solidFill>
                <a:effectLst/>
                <a:latin typeface="Gotham Medium" pitchFamily="2" charset="0"/>
              </a:rPr>
              <a:t>Which of the four </a:t>
            </a:r>
            <a:r>
              <a:rPr lang="en-US">
                <a:solidFill>
                  <a:srgbClr val="444444"/>
                </a:solidFill>
                <a:latin typeface="Gotham Medium" pitchFamily="2" charset="0"/>
              </a:rPr>
              <a:t>areas</a:t>
            </a:r>
            <a:r>
              <a:rPr lang="en-US">
                <a:solidFill>
                  <a:srgbClr val="444444"/>
                </a:solidFill>
                <a:effectLst/>
                <a:latin typeface="Gotham Medium" pitchFamily="2" charset="0"/>
              </a:rPr>
              <a:t> would our team, department, or unit be strongest in? Which would we be weakest in? </a:t>
            </a:r>
          </a:p>
          <a:p>
            <a:pPr marL="0" indent="0">
              <a:buNone/>
            </a:pPr>
            <a:endParaRPr lang="en-US" sz="2400">
              <a:latin typeface="Gotham Medium" pitchFamily="2" charset="0"/>
            </a:endParaRP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sp>
        <p:nvSpPr>
          <p:cNvPr id="5" name="TextBox 4">
            <a:extLst>
              <a:ext uri="{FF2B5EF4-FFF2-40B4-BE49-F238E27FC236}">
                <a16:creationId xmlns:a16="http://schemas.microsoft.com/office/drawing/2014/main" id="{C416355B-BA82-C332-3FAC-A5147FF205A8}"/>
              </a:ext>
            </a:extLst>
          </p:cNvPr>
          <p:cNvSpPr txBox="1"/>
          <p:nvPr/>
        </p:nvSpPr>
        <p:spPr>
          <a:xfrm>
            <a:off x="2618320" y="6325463"/>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22183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25983" y="-274835"/>
            <a:ext cx="7407666" cy="7407666"/>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1819910" y="2766216"/>
            <a:ext cx="4965383" cy="1325563"/>
          </a:xfrm>
        </p:spPr>
        <p:txBody>
          <a:bodyPr/>
          <a:lstStyle/>
          <a:p>
            <a:pPr algn="ctr"/>
            <a:r>
              <a:rPr lang="en-US">
                <a:latin typeface="Gotham Bold" pitchFamily="50" charset="0"/>
              </a:rPr>
              <a:t>Important </a:t>
            </a:r>
            <a:br>
              <a:rPr lang="en-US">
                <a:latin typeface="Gotham Bold" pitchFamily="50" charset="0"/>
              </a:rPr>
            </a:br>
            <a:r>
              <a:rPr lang="en-US">
                <a:latin typeface="Gotham Bold" pitchFamily="50" charset="0"/>
              </a:rPr>
              <a:t>Disclosures</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3330242" y="944184"/>
            <a:ext cx="8355458" cy="5588059"/>
          </a:xfrm>
        </p:spPr>
        <p:txBody>
          <a:bodyPr anchor="ctr">
            <a:noAutofit/>
          </a:bodyPr>
          <a:lstStyle/>
          <a:p>
            <a:pPr marL="0" indent="0">
              <a:lnSpc>
                <a:spcPct val="100000"/>
              </a:lnSpc>
              <a:buNone/>
            </a:pPr>
            <a:r>
              <a:rPr lang="en-US" sz="2400" i="0">
                <a:effectLst/>
                <a:latin typeface="Gotham Medium" pitchFamily="50" charset="0"/>
                <a:ea typeface="Calibri" panose="020F0502020204030204" pitchFamily="34" charset="0"/>
                <a:cs typeface="Times New Roman" panose="02020603050405020304" pitchFamily="18" charset="0"/>
              </a:rPr>
              <a:t>This material is for informational purposes only. It does not replace the advice or counsel of a health care professional. You should consult with and rely on the advice of your physician or health care professional for the management of your health. Never disregard professional medical advice or delay in seeking it because of something you have learned in this course. </a:t>
            </a:r>
            <a:endParaRPr lang="en-US" sz="2400">
              <a:effectLst/>
              <a:latin typeface="Gotham Medium" pitchFamily="50"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839869CC-3FE7-45B8-E13C-36EFA1C08C52}"/>
              </a:ext>
            </a:extLst>
          </p:cNvPr>
          <p:cNvSpPr txBox="1"/>
          <p:nvPr/>
        </p:nvSpPr>
        <p:spPr>
          <a:xfrm>
            <a:off x="2618320" y="6325463"/>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pic>
        <p:nvPicPr>
          <p:cNvPr id="5" name="Picture 4" descr="A logo with blue circles&#10;&#10;Description automatically generated">
            <a:extLst>
              <a:ext uri="{FF2B5EF4-FFF2-40B4-BE49-F238E27FC236}">
                <a16:creationId xmlns:a16="http://schemas.microsoft.com/office/drawing/2014/main" id="{A574B078-C818-46EF-FE52-4D4119C53FE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11693" y="183333"/>
            <a:ext cx="2901252" cy="1923480"/>
          </a:xfrm>
          <a:prstGeom prst="rect">
            <a:avLst/>
          </a:prstGeom>
        </p:spPr>
      </p:pic>
      <p:sp>
        <p:nvSpPr>
          <p:cNvPr id="7" name="TextBox 2">
            <a:extLst>
              <a:ext uri="{FF2B5EF4-FFF2-40B4-BE49-F238E27FC236}">
                <a16:creationId xmlns:a16="http://schemas.microsoft.com/office/drawing/2014/main" id="{B9DF1731-1DBE-A989-EF41-40D5B88ABB87}"/>
              </a:ext>
            </a:extLst>
          </p:cNvPr>
          <p:cNvSpPr txBox="1"/>
          <p:nvPr/>
        </p:nvSpPr>
        <p:spPr>
          <a:xfrm>
            <a:off x="7271425" y="877937"/>
            <a:ext cx="4359092" cy="83099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a:latin typeface="Gotham Medium"/>
                <a:ea typeface="Calibri"/>
                <a:cs typeface="Calibri"/>
              </a:rPr>
              <a:t>Materials found on </a:t>
            </a:r>
            <a:r>
              <a:rPr lang="en-US" sz="2400" b="1">
                <a:latin typeface="Gotham Medium"/>
                <a:ea typeface="Calibri"/>
                <a:cs typeface="Calibri"/>
                <a:hlinkClick r:id="rId5"/>
              </a:rPr>
              <a:t>Renewunow.org</a:t>
            </a:r>
            <a:endParaRPr lang="en-US" sz="2400" b="1">
              <a:latin typeface="Gotham Medium"/>
            </a:endParaRPr>
          </a:p>
        </p:txBody>
      </p:sp>
    </p:spTree>
    <p:extLst>
      <p:ext uri="{BB962C8B-B14F-4D97-AF65-F5344CB8AC3E}">
        <p14:creationId xmlns:p14="http://schemas.microsoft.com/office/powerpoint/2010/main" val="3095667906"/>
      </p:ext>
    </p:extLst>
  </p:cSld>
  <p:clrMapOvr>
    <a:masterClrMapping/>
  </p:clrMapOvr>
  <p:extLst>
    <p:ext uri="{6950BFC3-D8DA-4A85-94F7-54DA5524770B}">
      <p188:commentRel xmlns:p188="http://schemas.microsoft.com/office/powerpoint/2018/8/main" r:id="rId2"/>
    </p:ext>
  </p:extLs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a:extLst>
              <a:ext uri="{FF2B5EF4-FFF2-40B4-BE49-F238E27FC236}">
                <a16:creationId xmlns:a16="http://schemas.microsoft.com/office/drawing/2014/main" id="{B2FAA453-E756-1695-6FCD-DB6CFFE833EE}"/>
              </a:ext>
            </a:extLst>
          </p:cNvPr>
          <p:cNvSpPr/>
          <p:nvPr/>
        </p:nvSpPr>
        <p:spPr>
          <a:xfrm>
            <a:off x="2052693" y="80671"/>
            <a:ext cx="6572997" cy="6696657"/>
          </a:xfrm>
          <a:prstGeom prst="ellipse">
            <a:avLst/>
          </a:prstGeom>
          <a:solidFill>
            <a:srgbClr val="004F71"/>
          </a:solidFill>
          <a:ln>
            <a:solidFill>
              <a:srgbClr val="004F7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11069" y="-44179"/>
            <a:ext cx="3403713" cy="3473178"/>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4346648"/>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2823560" y="678154"/>
            <a:ext cx="5249876" cy="1325563"/>
          </a:xfrm>
        </p:spPr>
        <p:txBody>
          <a:bodyPr>
            <a:normAutofit/>
          </a:bodyPr>
          <a:lstStyle/>
          <a:p>
            <a:pPr algn="ctr"/>
            <a:r>
              <a:rPr lang="en-US" sz="3600">
                <a:solidFill>
                  <a:schemeClr val="bg1"/>
                </a:solidFill>
                <a:latin typeface="Gotham Black" pitchFamily="50" charset="0"/>
              </a:rPr>
              <a:t>How Emotionally Intelligent are You?</a:t>
            </a:r>
          </a:p>
        </p:txBody>
      </p:sp>
      <p:sp>
        <p:nvSpPr>
          <p:cNvPr id="6" name="Content Placeholder 5">
            <a:extLst>
              <a:ext uri="{FF2B5EF4-FFF2-40B4-BE49-F238E27FC236}">
                <a16:creationId xmlns:a16="http://schemas.microsoft.com/office/drawing/2014/main" id="{664920F2-6ADE-9822-B333-ECD523F9EEC5}"/>
              </a:ext>
            </a:extLst>
          </p:cNvPr>
          <p:cNvSpPr>
            <a:spLocks noGrp="1"/>
          </p:cNvSpPr>
          <p:nvPr>
            <p:ph sz="quarter" idx="4"/>
          </p:nvPr>
        </p:nvSpPr>
        <p:spPr>
          <a:xfrm>
            <a:off x="2328607" y="2235405"/>
            <a:ext cx="6077416" cy="3684588"/>
          </a:xfrm>
        </p:spPr>
        <p:txBody>
          <a:bodyPr>
            <a:noAutofit/>
          </a:bodyPr>
          <a:lstStyle/>
          <a:p>
            <a:pPr marL="0" indent="0" algn="ctr" rtl="0" fontAlgn="base">
              <a:buNone/>
            </a:pPr>
            <a:r>
              <a:rPr lang="en-US" sz="2400" u="none" strike="noStrike">
                <a:solidFill>
                  <a:schemeClr val="bg1"/>
                </a:solidFill>
                <a:effectLst/>
                <a:latin typeface="Gotham Medium" pitchFamily="2" charset="0"/>
              </a:rPr>
              <a:t>You can learn about your own Emotional Intelligence (EI) by taking the Assessing Emotions Scale, an EI self-assessment.</a:t>
            </a:r>
            <a:r>
              <a:rPr lang="en-US" sz="2400">
                <a:solidFill>
                  <a:schemeClr val="bg1"/>
                </a:solidFill>
                <a:effectLst/>
                <a:latin typeface="Gotham Medium" pitchFamily="2" charset="0"/>
              </a:rPr>
              <a:t>​</a:t>
            </a:r>
          </a:p>
          <a:p>
            <a:pPr marL="0" indent="0" algn="ctr" rtl="0" fontAlgn="base">
              <a:buNone/>
            </a:pPr>
            <a:r>
              <a:rPr lang="en-US" sz="2400" u="none" strike="noStrike">
                <a:solidFill>
                  <a:schemeClr val="bg1"/>
                </a:solidFill>
                <a:effectLst/>
                <a:latin typeface="Gotham Medium" pitchFamily="2" charset="0"/>
              </a:rPr>
              <a:t>You will learn about your overall level of emotional intelligence, the areas where you have the strongest skills and some areas where you can build more skills.</a:t>
            </a:r>
            <a:r>
              <a:rPr lang="en-US" sz="2400">
                <a:solidFill>
                  <a:schemeClr val="bg1"/>
                </a:solidFill>
                <a:effectLst/>
                <a:latin typeface="Gotham Medium" pitchFamily="2" charset="0"/>
              </a:rPr>
              <a:t>​</a:t>
            </a:r>
          </a:p>
          <a:p>
            <a:pPr marL="0" indent="0" algn="ctr" rtl="0" fontAlgn="base">
              <a:buNone/>
            </a:pPr>
            <a:r>
              <a:rPr lang="en-US" sz="2400" u="none" strike="noStrike">
                <a:solidFill>
                  <a:schemeClr val="bg1"/>
                </a:solidFill>
                <a:effectLst/>
                <a:latin typeface="Gotham Medium" pitchFamily="2" charset="0"/>
              </a:rPr>
              <a:t>Be sure to record your scores!</a:t>
            </a:r>
            <a:r>
              <a:rPr lang="en-US" sz="2400">
                <a:solidFill>
                  <a:schemeClr val="bg1"/>
                </a:solidFill>
                <a:effectLst/>
                <a:latin typeface="Gotham Medium" pitchFamily="2" charset="0"/>
              </a:rPr>
              <a:t>​</a:t>
            </a:r>
          </a:p>
        </p:txBody>
      </p:sp>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pic>
        <p:nvPicPr>
          <p:cNvPr id="4" name="Picture 3">
            <a:extLst>
              <a:ext uri="{FF2B5EF4-FFF2-40B4-BE49-F238E27FC236}">
                <a16:creationId xmlns:a16="http://schemas.microsoft.com/office/drawing/2014/main" id="{05634977-ADC5-74C1-A6C4-6AC7B68973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53800" y="4533151"/>
            <a:ext cx="1728489" cy="1763765"/>
          </a:xfrm>
          <a:prstGeom prst="rect">
            <a:avLst/>
          </a:prstGeom>
        </p:spPr>
      </p:pic>
      <p:sp>
        <p:nvSpPr>
          <p:cNvPr id="15" name="TextBox 14">
            <a:extLst>
              <a:ext uri="{FF2B5EF4-FFF2-40B4-BE49-F238E27FC236}">
                <a16:creationId xmlns:a16="http://schemas.microsoft.com/office/drawing/2014/main" id="{9CD205AC-7C9E-E2AE-939A-7943AFF9A0CD}"/>
              </a:ext>
            </a:extLst>
          </p:cNvPr>
          <p:cNvSpPr txBox="1"/>
          <p:nvPr/>
        </p:nvSpPr>
        <p:spPr>
          <a:xfrm>
            <a:off x="1918455" y="6225361"/>
            <a:ext cx="6858000" cy="276999"/>
          </a:xfrm>
          <a:prstGeom prst="rect">
            <a:avLst/>
          </a:prstGeom>
          <a:noFill/>
        </p:spPr>
        <p:txBody>
          <a:bodyPr wrap="square">
            <a:spAutoFit/>
          </a:bodyPr>
          <a:lstStyle/>
          <a:p>
            <a:pPr algn="ctr"/>
            <a:r>
              <a:rPr lang="en-US" sz="1200" b="0" i="0" u="none" strike="noStrike">
                <a:solidFill>
                  <a:schemeClr val="bg1"/>
                </a:solidFill>
                <a:effectLst/>
                <a:latin typeface="Calibri" panose="020F0502020204030204" pitchFamily="34" charset="0"/>
              </a:rPr>
              <a:t>© University of Central Florida</a:t>
            </a:r>
            <a:r>
              <a:rPr lang="en-US" sz="1200" b="0" i="0">
                <a:solidFill>
                  <a:schemeClr val="bg1"/>
                </a:solidFill>
                <a:effectLst/>
                <a:latin typeface="Calibri" panose="020F0502020204030204" pitchFamily="34" charset="0"/>
              </a:rPr>
              <a:t>​</a:t>
            </a:r>
            <a:endParaRPr lang="en-US" sz="1200">
              <a:solidFill>
                <a:schemeClr val="bg1"/>
              </a:solidFill>
            </a:endParaRPr>
          </a:p>
        </p:txBody>
      </p:sp>
      <p:pic>
        <p:nvPicPr>
          <p:cNvPr id="7" name="Picture 6">
            <a:extLst>
              <a:ext uri="{FF2B5EF4-FFF2-40B4-BE49-F238E27FC236}">
                <a16:creationId xmlns:a16="http://schemas.microsoft.com/office/drawing/2014/main" id="{45950734-DD99-E0E0-6B09-7B6CE306FB2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759928" y="891398"/>
            <a:ext cx="1602024" cy="1602024"/>
          </a:xfrm>
          <a:prstGeom prst="rect">
            <a:avLst/>
          </a:prstGeom>
        </p:spPr>
      </p:pic>
    </p:spTree>
    <p:extLst>
      <p:ext uri="{BB962C8B-B14F-4D97-AF65-F5344CB8AC3E}">
        <p14:creationId xmlns:p14="http://schemas.microsoft.com/office/powerpoint/2010/main" val="29000034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61511" y="2073801"/>
            <a:ext cx="2216704" cy="2261943"/>
          </a:xfrm>
          <a:prstGeom prst="rect">
            <a:avLst/>
          </a:prstGeom>
        </p:spPr>
      </p:pic>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89518" y="4500152"/>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1719" y="4495211"/>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1250327" y="384425"/>
            <a:ext cx="8982306" cy="1325563"/>
          </a:xfrm>
        </p:spPr>
        <p:txBody>
          <a:bodyPr>
            <a:normAutofit/>
          </a:bodyPr>
          <a:lstStyle/>
          <a:p>
            <a:pPr algn="ctr"/>
            <a:r>
              <a:rPr lang="en-US" sz="3600">
                <a:latin typeface="Gotham Black" pitchFamily="50" charset="0"/>
              </a:rPr>
              <a:t>Large Group Debrief </a:t>
            </a:r>
            <a:br>
              <a:rPr lang="en-US" sz="3600">
                <a:latin typeface="Gotham Black" pitchFamily="50" charset="0"/>
              </a:rPr>
            </a:br>
            <a:r>
              <a:rPr lang="en-US" sz="3600">
                <a:latin typeface="Gotham Black" pitchFamily="50" charset="0"/>
              </a:rPr>
              <a:t>Team Score</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1354328" y="1753353"/>
            <a:ext cx="8878305" cy="3684588"/>
          </a:xfrm>
        </p:spPr>
        <p:txBody>
          <a:bodyPr>
            <a:normAutofit/>
          </a:bodyPr>
          <a:lstStyle/>
          <a:p>
            <a:pPr marL="0" indent="0" algn="l" rtl="0" fontAlgn="base">
              <a:buNone/>
            </a:pPr>
            <a:r>
              <a:rPr lang="en-US" sz="2400" b="1">
                <a:solidFill>
                  <a:srgbClr val="444444"/>
                </a:solidFill>
                <a:latin typeface="Gotham Medium" pitchFamily="2" charset="0"/>
              </a:rPr>
              <a:t>Were your predictions</a:t>
            </a:r>
            <a:r>
              <a:rPr lang="en-US" sz="2400" b="1">
                <a:solidFill>
                  <a:srgbClr val="444444"/>
                </a:solidFill>
                <a:effectLst/>
                <a:latin typeface="Gotham Medium" pitchFamily="2" charset="0"/>
              </a:rPr>
              <a:t> close?​</a:t>
            </a:r>
          </a:p>
          <a:p>
            <a:pPr lvl="1" fontAlgn="base">
              <a:spcBef>
                <a:spcPts val="1200"/>
              </a:spcBef>
            </a:pPr>
            <a:r>
              <a:rPr lang="en-US">
                <a:solidFill>
                  <a:srgbClr val="444444"/>
                </a:solidFill>
                <a:effectLst/>
                <a:latin typeface="Gotham Medium" pitchFamily="2" charset="0"/>
              </a:rPr>
              <a:t>If there are differences: </a:t>
            </a:r>
            <a:r>
              <a:rPr lang="en-US">
                <a:solidFill>
                  <a:srgbClr val="444444"/>
                </a:solidFill>
                <a:latin typeface="Gotham Medium" pitchFamily="2" charset="0"/>
              </a:rPr>
              <a:t>W</a:t>
            </a:r>
            <a:r>
              <a:rPr lang="en-US">
                <a:solidFill>
                  <a:srgbClr val="444444"/>
                </a:solidFill>
                <a:effectLst/>
                <a:latin typeface="Gotham Medium" pitchFamily="2" charset="0"/>
              </a:rPr>
              <a:t>hat were the differences? Why might that be? What are the implications for the team</a:t>
            </a:r>
            <a:r>
              <a:rPr lang="en-US">
                <a:solidFill>
                  <a:srgbClr val="444444"/>
                </a:solidFill>
                <a:latin typeface="Gotham Medium" pitchFamily="2" charset="0"/>
              </a:rPr>
              <a:t>, d</a:t>
            </a:r>
            <a:r>
              <a:rPr lang="en-US">
                <a:solidFill>
                  <a:srgbClr val="444444"/>
                </a:solidFill>
                <a:effectLst/>
                <a:latin typeface="Gotham Medium" pitchFamily="2" charset="0"/>
              </a:rPr>
              <a:t>epartment, unit? </a:t>
            </a:r>
          </a:p>
          <a:p>
            <a:pPr lvl="1" fontAlgn="base">
              <a:spcBef>
                <a:spcPts val="1200"/>
              </a:spcBef>
            </a:pPr>
            <a:r>
              <a:rPr lang="en-US">
                <a:solidFill>
                  <a:srgbClr val="444444"/>
                </a:solidFill>
                <a:effectLst/>
                <a:latin typeface="Gotham Medium" pitchFamily="2" charset="0"/>
              </a:rPr>
              <a:t>Which factor does the team, unit, department score highest? Lowest? What implications does this have? How might more skill development in the factors the team scored lower in impact team functioning</a:t>
            </a:r>
            <a:r>
              <a:rPr lang="en-US">
                <a:solidFill>
                  <a:srgbClr val="444444"/>
                </a:solidFill>
                <a:latin typeface="Gotham Medium" pitchFamily="2" charset="0"/>
              </a:rPr>
              <a:t> or t</a:t>
            </a:r>
            <a:r>
              <a:rPr lang="en-US">
                <a:solidFill>
                  <a:srgbClr val="444444"/>
                </a:solidFill>
                <a:effectLst/>
                <a:latin typeface="Gotham Medium" pitchFamily="2" charset="0"/>
              </a:rPr>
              <a:t>he workplace?</a:t>
            </a:r>
          </a:p>
          <a:p>
            <a:pPr marL="0" indent="0" algn="l" rtl="0" fontAlgn="base">
              <a:buNone/>
            </a:pPr>
            <a:endParaRPr lang="en-US" sz="1600" b="0" i="0">
              <a:solidFill>
                <a:srgbClr val="444444"/>
              </a:solidFill>
              <a:effectLst/>
              <a:latin typeface="Calibri" panose="020F0502020204030204" pitchFamily="34" charset="0"/>
            </a:endParaRP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sp>
        <p:nvSpPr>
          <p:cNvPr id="3" name="TextBox 2">
            <a:extLst>
              <a:ext uri="{FF2B5EF4-FFF2-40B4-BE49-F238E27FC236}">
                <a16:creationId xmlns:a16="http://schemas.microsoft.com/office/drawing/2014/main" id="{CAAA9B33-239E-48C0-9074-9B18AA2EDE47}"/>
              </a:ext>
            </a:extLst>
          </p:cNvPr>
          <p:cNvSpPr txBox="1"/>
          <p:nvPr/>
        </p:nvSpPr>
        <p:spPr>
          <a:xfrm>
            <a:off x="2618320" y="6325463"/>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9641909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90D63B1-7E03-07B5-0DF7-36C58C296EE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84143" y="1835788"/>
            <a:ext cx="4124525" cy="4208700"/>
          </a:xfrm>
          <a:prstGeom prst="rect">
            <a:avLst/>
          </a:prstGeom>
        </p:spPr>
      </p:pic>
      <p:pic>
        <p:nvPicPr>
          <p:cNvPr id="11" name="Picture 10">
            <a:extLst>
              <a:ext uri="{FF2B5EF4-FFF2-40B4-BE49-F238E27FC236}">
                <a16:creationId xmlns:a16="http://schemas.microsoft.com/office/drawing/2014/main" id="{661FF0B1-EE74-8C32-DB41-2287DBFDD7F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50554" y="3323063"/>
            <a:ext cx="3541446" cy="3541446"/>
          </a:xfrm>
          <a:prstGeom prst="rect">
            <a:avLst/>
          </a:prstGeom>
        </p:spPr>
      </p:pic>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a:xfrm>
            <a:off x="4572000" y="355048"/>
            <a:ext cx="7536304" cy="1325563"/>
          </a:xfrm>
        </p:spPr>
        <p:txBody>
          <a:bodyPr>
            <a:noAutofit/>
          </a:bodyPr>
          <a:lstStyle/>
          <a:p>
            <a:pPr algn="r"/>
            <a:r>
              <a:rPr lang="en-US" sz="3600" b="1" u="none" strike="noStrike">
                <a:effectLst/>
                <a:latin typeface="Gotham Bold" pitchFamily="2" charset="0"/>
              </a:rPr>
              <a:t>Building Emotional Intelligence Skills</a:t>
            </a:r>
            <a:endParaRPr lang="en-US" sz="3600" b="1">
              <a:latin typeface="Gotham Bold" pitchFamily="2" charset="0"/>
            </a:endParaRPr>
          </a:p>
        </p:txBody>
      </p:sp>
      <p:pic>
        <p:nvPicPr>
          <p:cNvPr id="4" name="Picture 3">
            <a:extLst>
              <a:ext uri="{FF2B5EF4-FFF2-40B4-BE49-F238E27FC236}">
                <a16:creationId xmlns:a16="http://schemas.microsoft.com/office/drawing/2014/main" id="{7EA6629E-15A1-CBA0-7547-1CDE30F554E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4936433" cy="4936433"/>
          </a:xfrm>
          <a:prstGeom prst="rect">
            <a:avLst/>
          </a:prstGeom>
        </p:spPr>
      </p:pic>
      <p:sp>
        <p:nvSpPr>
          <p:cNvPr id="6" name="TextBox 5">
            <a:extLst>
              <a:ext uri="{FF2B5EF4-FFF2-40B4-BE49-F238E27FC236}">
                <a16:creationId xmlns:a16="http://schemas.microsoft.com/office/drawing/2014/main" id="{4B85B532-2191-A4B4-8EED-3338AAB75ED4}"/>
              </a:ext>
            </a:extLst>
          </p:cNvPr>
          <p:cNvSpPr txBox="1"/>
          <p:nvPr/>
        </p:nvSpPr>
        <p:spPr>
          <a:xfrm>
            <a:off x="661718" y="593216"/>
            <a:ext cx="3612995" cy="3785652"/>
          </a:xfrm>
          <a:prstGeom prst="rect">
            <a:avLst/>
          </a:prstGeom>
          <a:noFill/>
        </p:spPr>
        <p:txBody>
          <a:bodyPr wrap="square">
            <a:spAutoFit/>
          </a:bodyPr>
          <a:lstStyle/>
          <a:p>
            <a:pPr algn="ctr"/>
            <a:r>
              <a:rPr lang="en-US" sz="2400" b="1">
                <a:solidFill>
                  <a:srgbClr val="000000"/>
                </a:solidFill>
                <a:effectLst/>
                <a:latin typeface="Gotham Medium" pitchFamily="2" charset="0"/>
              </a:rPr>
              <a:t>Level 1</a:t>
            </a:r>
            <a:r>
              <a:rPr lang="en-US" sz="2400">
                <a:solidFill>
                  <a:srgbClr val="000000"/>
                </a:solidFill>
                <a:effectLst/>
                <a:latin typeface="Gotham Medium" pitchFamily="2" charset="0"/>
              </a:rPr>
              <a:t>: </a:t>
            </a:r>
          </a:p>
          <a:p>
            <a:pPr algn="ctr"/>
            <a:r>
              <a:rPr lang="en-US" sz="2400">
                <a:solidFill>
                  <a:srgbClr val="000000"/>
                </a:solidFill>
                <a:effectLst/>
                <a:latin typeface="Gotham Medium" pitchFamily="2" charset="0"/>
              </a:rPr>
              <a:t>Complete the </a:t>
            </a:r>
            <a:r>
              <a:rPr lang="en-US" sz="2400">
                <a:solidFill>
                  <a:srgbClr val="000000"/>
                </a:solidFill>
                <a:latin typeface="Gotham Medium" pitchFamily="2" charset="0"/>
              </a:rPr>
              <a:t>p</a:t>
            </a:r>
            <a:r>
              <a:rPr lang="en-US" sz="2400">
                <a:solidFill>
                  <a:srgbClr val="000000"/>
                </a:solidFill>
                <a:effectLst/>
                <a:latin typeface="Gotham Medium" pitchFamily="2" charset="0"/>
              </a:rPr>
              <a:t>rovided EI self-assessment and</a:t>
            </a:r>
          </a:p>
          <a:p>
            <a:pPr algn="ctr"/>
            <a:r>
              <a:rPr lang="en-US" sz="2400">
                <a:solidFill>
                  <a:srgbClr val="000000"/>
                </a:solidFill>
                <a:effectLst/>
                <a:latin typeface="Gotham Medium" pitchFamily="2" charset="0"/>
              </a:rPr>
              <a:t> reflection. </a:t>
            </a:r>
          </a:p>
          <a:p>
            <a:pPr algn="ctr"/>
            <a:r>
              <a:rPr lang="en-US" sz="2400">
                <a:solidFill>
                  <a:srgbClr val="000000"/>
                </a:solidFill>
                <a:effectLst/>
                <a:latin typeface="Gotham Medium" pitchFamily="2" charset="0"/>
              </a:rPr>
              <a:t>Based on your results choose a factor of EI and complete the associated </a:t>
            </a:r>
          </a:p>
          <a:p>
            <a:pPr algn="ctr"/>
            <a:r>
              <a:rPr lang="en-US" sz="2400">
                <a:solidFill>
                  <a:srgbClr val="000000"/>
                </a:solidFill>
                <a:effectLst/>
                <a:latin typeface="Gotham Medium" pitchFamily="2" charset="0"/>
              </a:rPr>
              <a:t>activities.</a:t>
            </a:r>
          </a:p>
        </p:txBody>
      </p:sp>
      <p:sp>
        <p:nvSpPr>
          <p:cNvPr id="10" name="TextBox 9">
            <a:extLst>
              <a:ext uri="{FF2B5EF4-FFF2-40B4-BE49-F238E27FC236}">
                <a16:creationId xmlns:a16="http://schemas.microsoft.com/office/drawing/2014/main" id="{68B23B0D-770F-82B7-1D12-5F49907CF95F}"/>
              </a:ext>
            </a:extLst>
          </p:cNvPr>
          <p:cNvSpPr txBox="1"/>
          <p:nvPr/>
        </p:nvSpPr>
        <p:spPr>
          <a:xfrm>
            <a:off x="5493253" y="2709031"/>
            <a:ext cx="2506303" cy="2462213"/>
          </a:xfrm>
          <a:prstGeom prst="rect">
            <a:avLst/>
          </a:prstGeom>
          <a:noFill/>
        </p:spPr>
        <p:txBody>
          <a:bodyPr wrap="square">
            <a:spAutoFit/>
          </a:bodyPr>
          <a:lstStyle/>
          <a:p>
            <a:pPr algn="ctr"/>
            <a:r>
              <a:rPr lang="en-US" sz="2200" b="1">
                <a:solidFill>
                  <a:srgbClr val="000000"/>
                </a:solidFill>
                <a:effectLst/>
                <a:latin typeface="Gotham Medium" pitchFamily="2" charset="0"/>
              </a:rPr>
              <a:t>Level 2</a:t>
            </a:r>
            <a:r>
              <a:rPr lang="en-US" sz="2200">
                <a:solidFill>
                  <a:srgbClr val="000000"/>
                </a:solidFill>
                <a:effectLst/>
                <a:latin typeface="Gotham Medium" pitchFamily="2" charset="0"/>
              </a:rPr>
              <a:t>: </a:t>
            </a:r>
          </a:p>
          <a:p>
            <a:pPr algn="ctr"/>
            <a:r>
              <a:rPr lang="en-US" sz="2200">
                <a:solidFill>
                  <a:srgbClr val="000000"/>
                </a:solidFill>
                <a:effectLst/>
                <a:latin typeface="Gotham Medium" pitchFamily="2" charset="0"/>
              </a:rPr>
              <a:t>Choose two other </a:t>
            </a:r>
          </a:p>
          <a:p>
            <a:pPr algn="ctr"/>
            <a:r>
              <a:rPr lang="en-US" sz="2200">
                <a:solidFill>
                  <a:srgbClr val="000000"/>
                </a:solidFill>
                <a:effectLst/>
                <a:latin typeface="Gotham Medium" pitchFamily="2" charset="0"/>
              </a:rPr>
              <a:t>factors of EI and complete the associated activities.</a:t>
            </a:r>
          </a:p>
        </p:txBody>
      </p:sp>
      <p:sp>
        <p:nvSpPr>
          <p:cNvPr id="7" name="TextBox 6">
            <a:extLst>
              <a:ext uri="{FF2B5EF4-FFF2-40B4-BE49-F238E27FC236}">
                <a16:creationId xmlns:a16="http://schemas.microsoft.com/office/drawing/2014/main" id="{B4D232A4-EB39-96EE-FDB2-8F3928B807B5}"/>
              </a:ext>
            </a:extLst>
          </p:cNvPr>
          <p:cNvSpPr txBox="1"/>
          <p:nvPr/>
        </p:nvSpPr>
        <p:spPr>
          <a:xfrm>
            <a:off x="9168125" y="3876652"/>
            <a:ext cx="2506303" cy="2308324"/>
          </a:xfrm>
          <a:prstGeom prst="rect">
            <a:avLst/>
          </a:prstGeom>
          <a:noFill/>
        </p:spPr>
        <p:txBody>
          <a:bodyPr wrap="square">
            <a:spAutoFit/>
          </a:bodyPr>
          <a:lstStyle/>
          <a:p>
            <a:pPr algn="ctr"/>
            <a:r>
              <a:rPr lang="en-US" sz="2400" b="1" u="none" strike="noStrike">
                <a:solidFill>
                  <a:srgbClr val="000000"/>
                </a:solidFill>
                <a:effectLst/>
                <a:latin typeface="Gotham Medium" pitchFamily="2" charset="0"/>
              </a:rPr>
              <a:t>Level 3</a:t>
            </a:r>
            <a:r>
              <a:rPr lang="en-US" sz="2400" u="none" strike="noStrike">
                <a:solidFill>
                  <a:srgbClr val="000000"/>
                </a:solidFill>
                <a:effectLst/>
                <a:latin typeface="Gotham Medium" pitchFamily="2" charset="0"/>
              </a:rPr>
              <a:t>: Complete the activities for the remaining EI factor and </a:t>
            </a:r>
          </a:p>
          <a:p>
            <a:pPr algn="ctr"/>
            <a:r>
              <a:rPr lang="en-US" sz="2400" u="none" strike="noStrike">
                <a:solidFill>
                  <a:srgbClr val="000000"/>
                </a:solidFill>
                <a:effectLst/>
                <a:latin typeface="Gotham Medium" pitchFamily="2" charset="0"/>
              </a:rPr>
              <a:t>self-reflection.</a:t>
            </a:r>
            <a:endParaRPr lang="en-US" sz="2400">
              <a:solidFill>
                <a:srgbClr val="000000"/>
              </a:solidFill>
              <a:effectLst/>
              <a:latin typeface="Gotham Medium" pitchFamily="2" charset="0"/>
            </a:endParaRPr>
          </a:p>
        </p:txBody>
      </p:sp>
      <p:sp>
        <p:nvSpPr>
          <p:cNvPr id="8" name="TextBox 7">
            <a:extLst>
              <a:ext uri="{FF2B5EF4-FFF2-40B4-BE49-F238E27FC236}">
                <a16:creationId xmlns:a16="http://schemas.microsoft.com/office/drawing/2014/main" id="{A7892766-89E4-D8E8-47A8-F6A97A0A7128}"/>
              </a:ext>
            </a:extLst>
          </p:cNvPr>
          <p:cNvSpPr txBox="1"/>
          <p:nvPr/>
        </p:nvSpPr>
        <p:spPr>
          <a:xfrm>
            <a:off x="2618320" y="6325463"/>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2449120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CFDC36CC-6A6E-BCDA-2663-6CA4405031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5673" y="2298028"/>
            <a:ext cx="2216704" cy="2261943"/>
          </a:xfrm>
          <a:prstGeom prst="rect">
            <a:avLst/>
          </a:prstGeom>
        </p:spPr>
      </p:pic>
      <p:pic>
        <p:nvPicPr>
          <p:cNvPr id="13" name="Picture 12">
            <a:extLst>
              <a:ext uri="{FF2B5EF4-FFF2-40B4-BE49-F238E27FC236}">
                <a16:creationId xmlns:a16="http://schemas.microsoft.com/office/drawing/2014/main" id="{29F86162-9158-E8A0-F127-88DAB844FE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5071" y="-881883"/>
            <a:ext cx="1728489" cy="1763765"/>
          </a:xfrm>
          <a:prstGeom prst="rect">
            <a:avLst/>
          </a:prstGeom>
        </p:spPr>
      </p:pic>
      <p:pic>
        <p:nvPicPr>
          <p:cNvPr id="12" name="Picture 11">
            <a:extLst>
              <a:ext uri="{FF2B5EF4-FFF2-40B4-BE49-F238E27FC236}">
                <a16:creationId xmlns:a16="http://schemas.microsoft.com/office/drawing/2014/main" id="{1DC49C01-F1EF-AD2F-BD7C-AD3B3EEF00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398" y="1003872"/>
            <a:ext cx="1050673" cy="1072115"/>
          </a:xfrm>
          <a:prstGeom prst="rect">
            <a:avLst/>
          </a:prstGeom>
        </p:spPr>
      </p:pic>
      <p:pic>
        <p:nvPicPr>
          <p:cNvPr id="10" name="Picture 9">
            <a:extLst>
              <a:ext uri="{FF2B5EF4-FFF2-40B4-BE49-F238E27FC236}">
                <a16:creationId xmlns:a16="http://schemas.microsoft.com/office/drawing/2014/main" id="{B540DA1C-DC95-A9FE-5296-4164B46B04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9966" y="2329435"/>
            <a:ext cx="1728489" cy="1763765"/>
          </a:xfrm>
          <a:prstGeom prst="rect">
            <a:avLst/>
          </a:prstGeom>
        </p:spPr>
      </p:pic>
      <p:pic>
        <p:nvPicPr>
          <p:cNvPr id="9" name="Picture 8">
            <a:extLst>
              <a:ext uri="{FF2B5EF4-FFF2-40B4-BE49-F238E27FC236}">
                <a16:creationId xmlns:a16="http://schemas.microsoft.com/office/drawing/2014/main" id="{CB004ADA-B278-3C34-9863-35710A385A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12010" y="5430833"/>
            <a:ext cx="3388697" cy="3457855"/>
          </a:xfrm>
          <a:prstGeom prst="rect">
            <a:avLst/>
          </a:prstGeom>
        </p:spPr>
      </p:pic>
      <p:pic>
        <p:nvPicPr>
          <p:cNvPr id="8" name="Picture 7">
            <a:extLst>
              <a:ext uri="{FF2B5EF4-FFF2-40B4-BE49-F238E27FC236}">
                <a16:creationId xmlns:a16="http://schemas.microsoft.com/office/drawing/2014/main" id="{4DA68496-CB9E-765B-4285-C9062A0EE2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636" y="4503678"/>
            <a:ext cx="2411858" cy="2461080"/>
          </a:xfrm>
          <a:prstGeom prst="rect">
            <a:avLst/>
          </a:prstGeom>
        </p:spPr>
      </p:pic>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2106326" y="365125"/>
            <a:ext cx="8933380" cy="1325563"/>
          </a:xfrm>
        </p:spPr>
        <p:txBody>
          <a:bodyPr>
            <a:normAutofit/>
          </a:bodyPr>
          <a:lstStyle/>
          <a:p>
            <a:pPr algn="ctr"/>
            <a:r>
              <a:rPr lang="en-US" sz="3600">
                <a:latin typeface="Gotham Black" pitchFamily="50" charset="0"/>
              </a:rPr>
              <a:t>Conclusion</a:t>
            </a:r>
          </a:p>
        </p:txBody>
      </p:sp>
      <p:sp>
        <p:nvSpPr>
          <p:cNvPr id="3" name="Text Placeholder 2">
            <a:extLst>
              <a:ext uri="{FF2B5EF4-FFF2-40B4-BE49-F238E27FC236}">
                <a16:creationId xmlns:a16="http://schemas.microsoft.com/office/drawing/2014/main" id="{FC01F09B-03A6-1E91-D590-3993F7C5AA20}"/>
              </a:ext>
            </a:extLst>
          </p:cNvPr>
          <p:cNvSpPr>
            <a:spLocks noGrp="1"/>
          </p:cNvSpPr>
          <p:nvPr>
            <p:ph type="body" idx="1"/>
          </p:nvPr>
        </p:nvSpPr>
        <p:spPr>
          <a:xfrm>
            <a:off x="2106326" y="1427167"/>
            <a:ext cx="8511158" cy="516814"/>
          </a:xfrm>
        </p:spPr>
        <p:txBody>
          <a:bodyPr/>
          <a:lstStyle/>
          <a:p>
            <a:r>
              <a:rPr lang="en-US">
                <a:latin typeface="Gotham Medium" pitchFamily="2" charset="0"/>
              </a:rPr>
              <a:t>Take Home Points</a:t>
            </a:r>
            <a:r>
              <a:rPr lang="en-US" b="0">
                <a:latin typeface="Gotham Medium" pitchFamily="2" charset="0"/>
              </a:rPr>
              <a:t>:</a:t>
            </a:r>
          </a:p>
        </p:txBody>
      </p:sp>
      <p:sp>
        <p:nvSpPr>
          <p:cNvPr id="4" name="Content Placeholder 3">
            <a:extLst>
              <a:ext uri="{FF2B5EF4-FFF2-40B4-BE49-F238E27FC236}">
                <a16:creationId xmlns:a16="http://schemas.microsoft.com/office/drawing/2014/main" id="{500A7BF2-4862-9EC9-B9C5-6620C92E46F7}"/>
              </a:ext>
            </a:extLst>
          </p:cNvPr>
          <p:cNvSpPr>
            <a:spLocks noGrp="1"/>
          </p:cNvSpPr>
          <p:nvPr>
            <p:ph sz="half" idx="2"/>
          </p:nvPr>
        </p:nvSpPr>
        <p:spPr>
          <a:xfrm>
            <a:off x="2106326" y="2205280"/>
            <a:ext cx="9212162" cy="3866889"/>
          </a:xfrm>
        </p:spPr>
        <p:txBody>
          <a:bodyPr>
            <a:noAutofit/>
          </a:bodyPr>
          <a:lstStyle/>
          <a:p>
            <a:pPr algn="l" rtl="0" fontAlgn="base">
              <a:spcBef>
                <a:spcPts val="1200"/>
              </a:spcBef>
              <a:buFont typeface="Arial" panose="020B0604020202020204" pitchFamily="34" charset="0"/>
              <a:buChar char="•"/>
            </a:pPr>
            <a:r>
              <a:rPr lang="en-US" sz="2400" u="none" strike="noStrike">
                <a:solidFill>
                  <a:srgbClr val="000000"/>
                </a:solidFill>
                <a:effectLst/>
                <a:latin typeface="Gotham Medium" pitchFamily="2" charset="0"/>
              </a:rPr>
              <a:t>Research has confirmed associations between higher levels of emotional intelligence (EI), with physical and emotional benefits, </a:t>
            </a:r>
            <a:r>
              <a:rPr lang="en-US" sz="2400">
                <a:solidFill>
                  <a:srgbClr val="000000"/>
                </a:solidFill>
                <a:latin typeface="Gotham Medium" pitchFamily="2" charset="0"/>
              </a:rPr>
              <a:t>as well as</a:t>
            </a:r>
            <a:r>
              <a:rPr lang="en-US" sz="2400" u="none" strike="noStrike">
                <a:solidFill>
                  <a:srgbClr val="000000"/>
                </a:solidFill>
                <a:effectLst/>
                <a:latin typeface="Gotham Medium" pitchFamily="2" charset="0"/>
              </a:rPr>
              <a:t> higher levels of engagement, productivity and overall well-being.</a:t>
            </a:r>
            <a:r>
              <a:rPr lang="en-US" sz="2400">
                <a:solidFill>
                  <a:srgbClr val="000000"/>
                </a:solidFill>
                <a:effectLst/>
                <a:latin typeface="Gotham Medium" pitchFamily="2" charset="0"/>
              </a:rPr>
              <a:t>​</a:t>
            </a:r>
          </a:p>
          <a:p>
            <a:pPr algn="l" rtl="0" fontAlgn="base">
              <a:spcBef>
                <a:spcPts val="1200"/>
              </a:spcBef>
              <a:buFont typeface="Arial" panose="020B0604020202020204" pitchFamily="34" charset="0"/>
              <a:buChar char="•"/>
            </a:pPr>
            <a:r>
              <a:rPr lang="en-US" sz="2400" u="none" strike="noStrike">
                <a:solidFill>
                  <a:srgbClr val="000000"/>
                </a:solidFill>
                <a:effectLst/>
                <a:latin typeface="Gotham Medium" pitchFamily="2" charset="0"/>
              </a:rPr>
              <a:t>Emotional Intelligence is not static. It is a skillset that can be developed.</a:t>
            </a:r>
            <a:r>
              <a:rPr lang="en-US" sz="2400">
                <a:solidFill>
                  <a:srgbClr val="000000"/>
                </a:solidFill>
                <a:effectLst/>
                <a:latin typeface="Gotham Medium" pitchFamily="2" charset="0"/>
              </a:rPr>
              <a:t>​</a:t>
            </a:r>
          </a:p>
          <a:p>
            <a:pPr algn="l" rtl="0" fontAlgn="base">
              <a:spcBef>
                <a:spcPts val="1200"/>
              </a:spcBef>
              <a:buFont typeface="Arial" panose="020B0604020202020204" pitchFamily="34" charset="0"/>
              <a:buChar char="•"/>
            </a:pPr>
            <a:r>
              <a:rPr lang="en-US" sz="2400" u="none" strike="noStrike">
                <a:solidFill>
                  <a:srgbClr val="000000"/>
                </a:solidFill>
                <a:effectLst/>
                <a:latin typeface="Gotham Medium" pitchFamily="2" charset="0"/>
              </a:rPr>
              <a:t>Considering the numerous benefits of EI, developing EI could be one of the 'highest yield' for effort investments you could make for your overall health and well-being</a:t>
            </a:r>
            <a:endParaRPr lang="en-US" sz="2400">
              <a:solidFill>
                <a:srgbClr val="000000"/>
              </a:solidFill>
              <a:effectLst/>
              <a:latin typeface="Gotham Medium" pitchFamily="2" charset="0"/>
            </a:endParaRP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94013" y="111071"/>
            <a:ext cx="2111197" cy="1833669"/>
          </a:xfrm>
          <a:prstGeom prst="rect">
            <a:avLst/>
          </a:prstGeom>
        </p:spPr>
      </p:pic>
      <p:pic>
        <p:nvPicPr>
          <p:cNvPr id="14" name="Picture 13">
            <a:extLst>
              <a:ext uri="{FF2B5EF4-FFF2-40B4-BE49-F238E27FC236}">
                <a16:creationId xmlns:a16="http://schemas.microsoft.com/office/drawing/2014/main" id="{1B5FBA50-78AA-4F3F-B994-C6B6BB28F4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0885" y="-289881"/>
            <a:ext cx="1050673" cy="1072115"/>
          </a:xfrm>
          <a:prstGeom prst="rect">
            <a:avLst/>
          </a:prstGeom>
        </p:spPr>
      </p:pic>
      <p:sp>
        <p:nvSpPr>
          <p:cNvPr id="5" name="TextBox 4">
            <a:extLst>
              <a:ext uri="{FF2B5EF4-FFF2-40B4-BE49-F238E27FC236}">
                <a16:creationId xmlns:a16="http://schemas.microsoft.com/office/drawing/2014/main" id="{66D4C0A3-0DD5-31ED-50F8-561A3D4B8EFC}"/>
              </a:ext>
            </a:extLst>
          </p:cNvPr>
          <p:cNvSpPr txBox="1"/>
          <p:nvPr/>
        </p:nvSpPr>
        <p:spPr>
          <a:xfrm>
            <a:off x="2618320" y="6325463"/>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20774513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E1E7B2-0F18-1F0F-A3A0-BE97530B5331}"/>
              </a:ext>
            </a:extLst>
          </p:cNvPr>
          <p:cNvSpPr>
            <a:spLocks noGrp="1"/>
          </p:cNvSpPr>
          <p:nvPr>
            <p:ph idx="1"/>
          </p:nvPr>
        </p:nvSpPr>
        <p:spPr>
          <a:xfrm>
            <a:off x="5644215" y="1610130"/>
            <a:ext cx="5718878" cy="3538083"/>
          </a:xfrm>
        </p:spPr>
        <p:txBody>
          <a:bodyPr>
            <a:normAutofit fontScale="92500"/>
          </a:bodyPr>
          <a:lstStyle/>
          <a:p>
            <a:pPr marL="0" indent="0">
              <a:spcBef>
                <a:spcPts val="0"/>
              </a:spcBef>
              <a:buNone/>
            </a:pPr>
            <a:r>
              <a:rPr lang="en-US" sz="2600" b="1">
                <a:latin typeface="Gotham Medium" pitchFamily="50" charset="0"/>
                <a:ea typeface="Calibri" panose="020F0502020204030204" pitchFamily="34" charset="0"/>
                <a:cs typeface="Calibri"/>
              </a:rPr>
              <a:t>Options: </a:t>
            </a:r>
          </a:p>
          <a:p>
            <a:pPr algn="l" rtl="0" fontAlgn="base">
              <a:buFont typeface="Arial" panose="020B0604020202020204" pitchFamily="34" charset="0"/>
              <a:buChar char="•"/>
            </a:pPr>
            <a:r>
              <a:rPr lang="en-US" sz="2600" u="none" strike="noStrike">
                <a:solidFill>
                  <a:srgbClr val="000000"/>
                </a:solidFill>
                <a:effectLst/>
                <a:latin typeface="Gotham Medium" pitchFamily="2" charset="0"/>
              </a:rPr>
              <a:t>Future workshop sessions that focus on weaker areas of EI for the team.</a:t>
            </a:r>
            <a:r>
              <a:rPr lang="en-US" sz="2600">
                <a:solidFill>
                  <a:srgbClr val="000000"/>
                </a:solidFill>
                <a:effectLst/>
                <a:latin typeface="Gotham Medium" pitchFamily="2" charset="0"/>
              </a:rPr>
              <a:t>​</a:t>
            </a:r>
          </a:p>
          <a:p>
            <a:pPr algn="l" rtl="0" fontAlgn="base">
              <a:buFont typeface="Arial" panose="020B0604020202020204" pitchFamily="34" charset="0"/>
              <a:buChar char="•"/>
            </a:pPr>
            <a:r>
              <a:rPr lang="en-US" sz="2600" u="none" strike="noStrike">
                <a:solidFill>
                  <a:srgbClr val="000000"/>
                </a:solidFill>
                <a:effectLst/>
                <a:latin typeface="Gotham Medium" pitchFamily="2" charset="0"/>
              </a:rPr>
              <a:t>Team goal to complete skill development tasks related to the weaker areas of EI for the team.</a:t>
            </a:r>
            <a:r>
              <a:rPr lang="en-US" sz="2600">
                <a:solidFill>
                  <a:srgbClr val="000000"/>
                </a:solidFill>
                <a:effectLst/>
                <a:latin typeface="Gotham Medium" pitchFamily="2" charset="0"/>
              </a:rPr>
              <a:t>​</a:t>
            </a:r>
          </a:p>
          <a:p>
            <a:pPr algn="l" rtl="0" fontAlgn="base">
              <a:buFont typeface="Arial" panose="020B0604020202020204" pitchFamily="34" charset="0"/>
              <a:buChar char="•"/>
            </a:pPr>
            <a:r>
              <a:rPr lang="en-US" sz="2600" u="none" strike="noStrike">
                <a:solidFill>
                  <a:srgbClr val="000000"/>
                </a:solidFill>
                <a:effectLst/>
                <a:latin typeface="Gotham Medium" pitchFamily="2" charset="0"/>
              </a:rPr>
              <a:t>Team goal to continue EI training, in all four factors.</a:t>
            </a:r>
            <a:endParaRPr lang="en-US" sz="2600">
              <a:solidFill>
                <a:srgbClr val="000000"/>
              </a:solidFill>
              <a:effectLst/>
              <a:latin typeface="Gotham Medium" pitchFamily="2" charset="0"/>
            </a:endParaRPr>
          </a:p>
          <a:p>
            <a:pPr marL="0" indent="0">
              <a:spcBef>
                <a:spcPts val="0"/>
              </a:spcBef>
              <a:buNone/>
            </a:pPr>
            <a:endParaRPr lang="en-US" sz="2400">
              <a:latin typeface="Gotham Medium" pitchFamily="50" charset="0"/>
              <a:ea typeface="Calibri" panose="020F0502020204030204" pitchFamily="34" charset="0"/>
              <a:cs typeface="Calibri"/>
            </a:endParaRPr>
          </a:p>
        </p:txBody>
      </p:sp>
      <p:sp>
        <p:nvSpPr>
          <p:cNvPr id="6" name="Oval 5">
            <a:extLst>
              <a:ext uri="{FF2B5EF4-FFF2-40B4-BE49-F238E27FC236}">
                <a16:creationId xmlns:a16="http://schemas.microsoft.com/office/drawing/2014/main" id="{22DA058F-D6F5-5FDA-E841-59C00D11DC09}"/>
              </a:ext>
            </a:extLst>
          </p:cNvPr>
          <p:cNvSpPr/>
          <p:nvPr/>
        </p:nvSpPr>
        <p:spPr>
          <a:xfrm>
            <a:off x="1212124" y="1012473"/>
            <a:ext cx="3856321" cy="3824208"/>
          </a:xfrm>
          <a:prstGeom prst="ellipse">
            <a:avLst/>
          </a:prstGeom>
          <a:solidFill>
            <a:srgbClr val="004F71"/>
          </a:solidFill>
          <a:ln>
            <a:solidFill>
              <a:srgbClr val="004F7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0B5B4D0-7D3B-0A8B-B74A-A205A366FCD4}"/>
              </a:ext>
            </a:extLst>
          </p:cNvPr>
          <p:cNvSpPr txBox="1"/>
          <p:nvPr/>
        </p:nvSpPr>
        <p:spPr>
          <a:xfrm>
            <a:off x="1306569" y="2250974"/>
            <a:ext cx="3667432" cy="1200329"/>
          </a:xfrm>
          <a:prstGeom prst="rect">
            <a:avLst/>
          </a:prstGeom>
          <a:noFill/>
        </p:spPr>
        <p:txBody>
          <a:bodyPr wrap="square">
            <a:spAutoFit/>
          </a:bodyPr>
          <a:lstStyle/>
          <a:p>
            <a:pPr algn="ctr"/>
            <a:r>
              <a:rPr lang="en-US" sz="3600" b="1">
                <a:solidFill>
                  <a:schemeClr val="bg1"/>
                </a:solidFill>
                <a:latin typeface="Gotham Bold" pitchFamily="50" charset="0"/>
                <a:ea typeface="Calibri" panose="020F0502020204030204" pitchFamily="34" charset="0"/>
                <a:cs typeface="Calibri"/>
              </a:rPr>
              <a:t>What’s</a:t>
            </a:r>
          </a:p>
          <a:p>
            <a:pPr algn="ctr"/>
            <a:r>
              <a:rPr lang="en-US" sz="3600" b="1">
                <a:solidFill>
                  <a:schemeClr val="bg1"/>
                </a:solidFill>
                <a:latin typeface="Gotham Bold" pitchFamily="50" charset="0"/>
                <a:ea typeface="Calibri" panose="020F0502020204030204" pitchFamily="34" charset="0"/>
                <a:cs typeface="Calibri"/>
              </a:rPr>
              <a:t>Next </a:t>
            </a:r>
            <a:endParaRPr lang="en-US" sz="3600">
              <a:solidFill>
                <a:schemeClr val="bg1"/>
              </a:solidFill>
              <a:latin typeface="Gotham Bold" pitchFamily="50" charset="0"/>
              <a:ea typeface="Calibri" panose="020F0502020204030204" pitchFamily="34" charset="0"/>
              <a:cs typeface="Calibri" panose="020F0502020204030204" pitchFamily="34" charset="0"/>
            </a:endParaRPr>
          </a:p>
        </p:txBody>
      </p:sp>
      <p:pic>
        <p:nvPicPr>
          <p:cNvPr id="9" name="Picture 8">
            <a:extLst>
              <a:ext uri="{FF2B5EF4-FFF2-40B4-BE49-F238E27FC236}">
                <a16:creationId xmlns:a16="http://schemas.microsoft.com/office/drawing/2014/main" id="{5FDECEE0-119D-8C5A-ACAD-FE17A405BB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1" y="3915971"/>
            <a:ext cx="1336831" cy="1364114"/>
          </a:xfrm>
          <a:prstGeom prst="rect">
            <a:avLst/>
          </a:prstGeom>
        </p:spPr>
      </p:pic>
      <p:pic>
        <p:nvPicPr>
          <p:cNvPr id="10" name="Picture 9">
            <a:extLst>
              <a:ext uri="{FF2B5EF4-FFF2-40B4-BE49-F238E27FC236}">
                <a16:creationId xmlns:a16="http://schemas.microsoft.com/office/drawing/2014/main" id="{F0B8D6A7-156D-B66B-613F-07810AA19D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77259" y="5562162"/>
            <a:ext cx="1050673" cy="1072115"/>
          </a:xfrm>
          <a:prstGeom prst="rect">
            <a:avLst/>
          </a:prstGeom>
        </p:spPr>
      </p:pic>
      <p:pic>
        <p:nvPicPr>
          <p:cNvPr id="11" name="Picture 10">
            <a:extLst>
              <a:ext uri="{FF2B5EF4-FFF2-40B4-BE49-F238E27FC236}">
                <a16:creationId xmlns:a16="http://schemas.microsoft.com/office/drawing/2014/main" id="{3A242E19-95DD-4E37-4268-EBE4C62EC7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2" name="Picture 11">
            <a:extLst>
              <a:ext uri="{FF2B5EF4-FFF2-40B4-BE49-F238E27FC236}">
                <a16:creationId xmlns:a16="http://schemas.microsoft.com/office/drawing/2014/main" id="{1FC9B6CE-726D-0ADA-8D4D-51E01054E4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58035" y="5148213"/>
            <a:ext cx="2411858" cy="2461080"/>
          </a:xfrm>
          <a:prstGeom prst="rect">
            <a:avLst/>
          </a:prstGeom>
        </p:spPr>
      </p:pic>
      <p:pic>
        <p:nvPicPr>
          <p:cNvPr id="13" name="Picture 12">
            <a:extLst>
              <a:ext uri="{FF2B5EF4-FFF2-40B4-BE49-F238E27FC236}">
                <a16:creationId xmlns:a16="http://schemas.microsoft.com/office/drawing/2014/main" id="{4EA86F0B-9330-2D75-1D0C-2110C539C8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37507" y="5705690"/>
            <a:ext cx="1050673" cy="1072115"/>
          </a:xfrm>
          <a:prstGeom prst="rect">
            <a:avLst/>
          </a:prstGeom>
        </p:spPr>
      </p:pic>
      <p:pic>
        <p:nvPicPr>
          <p:cNvPr id="14" name="Picture 13">
            <a:extLst>
              <a:ext uri="{FF2B5EF4-FFF2-40B4-BE49-F238E27FC236}">
                <a16:creationId xmlns:a16="http://schemas.microsoft.com/office/drawing/2014/main" id="{44A55FDE-5B9D-4A82-6E66-6179B3BB57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76377" y="4915943"/>
            <a:ext cx="1601796" cy="1634487"/>
          </a:xfrm>
          <a:prstGeom prst="rect">
            <a:avLst/>
          </a:prstGeom>
        </p:spPr>
      </p:pic>
      <p:pic>
        <p:nvPicPr>
          <p:cNvPr id="15" name="Picture 14">
            <a:extLst>
              <a:ext uri="{FF2B5EF4-FFF2-40B4-BE49-F238E27FC236}">
                <a16:creationId xmlns:a16="http://schemas.microsoft.com/office/drawing/2014/main" id="{E7E94D71-09C5-E280-A8BF-79E858A159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710" y="-277550"/>
            <a:ext cx="1050673" cy="1072115"/>
          </a:xfrm>
          <a:prstGeom prst="rect">
            <a:avLst/>
          </a:prstGeom>
        </p:spPr>
      </p:pic>
      <p:pic>
        <p:nvPicPr>
          <p:cNvPr id="16" name="Picture 15">
            <a:extLst>
              <a:ext uri="{FF2B5EF4-FFF2-40B4-BE49-F238E27FC236}">
                <a16:creationId xmlns:a16="http://schemas.microsoft.com/office/drawing/2014/main" id="{70358C64-62B6-DDC2-34DE-0323B4B5CC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55801" y="-751292"/>
            <a:ext cx="1728489" cy="1763765"/>
          </a:xfrm>
          <a:prstGeom prst="rect">
            <a:avLst/>
          </a:prstGeom>
        </p:spPr>
      </p:pic>
      <p:sp>
        <p:nvSpPr>
          <p:cNvPr id="2" name="TextBox 1">
            <a:extLst>
              <a:ext uri="{FF2B5EF4-FFF2-40B4-BE49-F238E27FC236}">
                <a16:creationId xmlns:a16="http://schemas.microsoft.com/office/drawing/2014/main" id="{F5E20512-3B89-53BF-D16E-6C83C1504B41}"/>
              </a:ext>
            </a:extLst>
          </p:cNvPr>
          <p:cNvSpPr txBox="1"/>
          <p:nvPr/>
        </p:nvSpPr>
        <p:spPr>
          <a:xfrm>
            <a:off x="2618320" y="6325463"/>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3342677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3056285" y="0"/>
            <a:ext cx="5819248" cy="1129195"/>
          </a:xfrm>
        </p:spPr>
        <p:txBody>
          <a:bodyPr anchor="ctr">
            <a:normAutofit/>
          </a:bodyPr>
          <a:lstStyle/>
          <a:p>
            <a:pPr algn="ctr"/>
            <a:r>
              <a:rPr lang="en-US" sz="3600">
                <a:latin typeface="Gotham Black" pitchFamily="50" charset="0"/>
              </a:rPr>
              <a:t>References</a:t>
            </a:r>
          </a:p>
        </p:txBody>
      </p:sp>
      <p:sp>
        <p:nvSpPr>
          <p:cNvPr id="6" name="Content Placeholder 5">
            <a:extLst>
              <a:ext uri="{FF2B5EF4-FFF2-40B4-BE49-F238E27FC236}">
                <a16:creationId xmlns:a16="http://schemas.microsoft.com/office/drawing/2014/main" id="{664920F2-6ADE-9822-B333-ECD523F9EEC5}"/>
              </a:ext>
            </a:extLst>
          </p:cNvPr>
          <p:cNvSpPr>
            <a:spLocks noGrp="1"/>
          </p:cNvSpPr>
          <p:nvPr>
            <p:ph sz="quarter" idx="4"/>
          </p:nvPr>
        </p:nvSpPr>
        <p:spPr>
          <a:xfrm>
            <a:off x="146843" y="1129195"/>
            <a:ext cx="11898314" cy="3302105"/>
          </a:xfrm>
        </p:spPr>
        <p:txBody>
          <a:bodyPr>
            <a:noAutofit/>
          </a:bodyPr>
          <a:lstStyle/>
          <a:p>
            <a:pPr marL="0" indent="0" fontAlgn="base">
              <a:spcBef>
                <a:spcPts val="1200"/>
              </a:spcBef>
              <a:buNone/>
            </a:pPr>
            <a:r>
              <a:rPr lang="en-US" sz="1800">
                <a:solidFill>
                  <a:srgbClr val="000000"/>
                </a:solidFill>
                <a:latin typeface="Gotham Thin" pitchFamily="50" charset="0"/>
                <a:ea typeface="Times New Roman" panose="02020603050405020304" pitchFamily="18" charset="0"/>
              </a:rPr>
              <a:t>Bar-On, R. (2006). The Bar-On model of emotional-social intelligence (ESI). </a:t>
            </a:r>
            <a:r>
              <a:rPr lang="en-US" sz="1800" err="1">
                <a:solidFill>
                  <a:srgbClr val="000000"/>
                </a:solidFill>
                <a:latin typeface="Gotham Thin" pitchFamily="50" charset="0"/>
                <a:ea typeface="Times New Roman" panose="02020603050405020304" pitchFamily="18" charset="0"/>
              </a:rPr>
              <a:t>Psicothema</a:t>
            </a:r>
            <a:r>
              <a:rPr lang="en-US" sz="1800">
                <a:solidFill>
                  <a:srgbClr val="000000"/>
                </a:solidFill>
                <a:latin typeface="Gotham Thin" pitchFamily="50" charset="0"/>
                <a:ea typeface="Times New Roman" panose="02020603050405020304" pitchFamily="18" charset="0"/>
              </a:rPr>
              <a:t>, 18(Suppl), 13-25. </a:t>
            </a:r>
            <a:r>
              <a:rPr lang="en-US" sz="1800">
                <a:solidFill>
                  <a:srgbClr val="000000"/>
                </a:solidFill>
                <a:latin typeface="Gotham Thin" pitchFamily="50" charset="0"/>
                <a:ea typeface="Times New Roman" panose="02020603050405020304" pitchFamily="18" charset="0"/>
                <a:hlinkClick r:id="rId3"/>
              </a:rPr>
              <a:t>https://psycnet.apa.org/record/2006-12699-003</a:t>
            </a:r>
            <a:r>
              <a:rPr lang="en-US" sz="180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err="1">
                <a:solidFill>
                  <a:srgbClr val="000000"/>
                </a:solidFill>
                <a:latin typeface="Gotham Thin" pitchFamily="50" charset="0"/>
                <a:ea typeface="Times New Roman" panose="02020603050405020304" pitchFamily="18" charset="0"/>
              </a:rPr>
              <a:t>Côté</a:t>
            </a:r>
            <a:r>
              <a:rPr lang="en-US" sz="1800">
                <a:solidFill>
                  <a:srgbClr val="000000"/>
                </a:solidFill>
                <a:latin typeface="Gotham Thin" pitchFamily="50" charset="0"/>
                <a:ea typeface="Times New Roman" panose="02020603050405020304" pitchFamily="18" charset="0"/>
              </a:rPr>
              <a:t>, S., &amp; Miners, C. T. H. (2006). Emotional intelligence, cognitive intelligence, and job performance. Administrative Science Quarterly, 51(1), 1-28. </a:t>
            </a:r>
            <a:r>
              <a:rPr lang="en-US" sz="1800">
                <a:solidFill>
                  <a:srgbClr val="000000"/>
                </a:solidFill>
                <a:latin typeface="Gotham Thin" pitchFamily="50" charset="0"/>
                <a:ea typeface="Times New Roman" panose="02020603050405020304" pitchFamily="18" charset="0"/>
                <a:hlinkClick r:id="rId4"/>
              </a:rPr>
              <a:t>https://doi.org/10.2189/asqu.51.1.1</a:t>
            </a:r>
            <a:r>
              <a:rPr lang="en-US" sz="180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err="1">
                <a:solidFill>
                  <a:srgbClr val="000000"/>
                </a:solidFill>
                <a:latin typeface="Gotham Thin" pitchFamily="50" charset="0"/>
                <a:ea typeface="Times New Roman" panose="02020603050405020304" pitchFamily="18" charset="0"/>
              </a:rPr>
              <a:t>Dugué</a:t>
            </a:r>
            <a:r>
              <a:rPr lang="en-US" sz="1800">
                <a:solidFill>
                  <a:srgbClr val="000000"/>
                </a:solidFill>
                <a:latin typeface="Gotham Thin" pitchFamily="50" charset="0"/>
                <a:ea typeface="Times New Roman" panose="02020603050405020304" pitchFamily="18" charset="0"/>
              </a:rPr>
              <a:t>, M., </a:t>
            </a:r>
            <a:r>
              <a:rPr lang="en-US" sz="1800" err="1">
                <a:solidFill>
                  <a:srgbClr val="000000"/>
                </a:solidFill>
                <a:latin typeface="Gotham Thin" pitchFamily="50" charset="0"/>
                <a:ea typeface="Times New Roman" panose="02020603050405020304" pitchFamily="18" charset="0"/>
              </a:rPr>
              <a:t>Sirost</a:t>
            </a:r>
            <a:r>
              <a:rPr lang="en-US" sz="1800">
                <a:solidFill>
                  <a:srgbClr val="000000"/>
                </a:solidFill>
                <a:latin typeface="Gotham Thin" pitchFamily="50" charset="0"/>
                <a:ea typeface="Times New Roman" panose="02020603050405020304" pitchFamily="18" charset="0"/>
              </a:rPr>
              <a:t>, O., &amp; </a:t>
            </a:r>
            <a:r>
              <a:rPr lang="en-US" sz="1800" err="1">
                <a:solidFill>
                  <a:srgbClr val="000000"/>
                </a:solidFill>
                <a:latin typeface="Gotham Thin" pitchFamily="50" charset="0"/>
                <a:ea typeface="Times New Roman" panose="02020603050405020304" pitchFamily="18" charset="0"/>
              </a:rPr>
              <a:t>Dosseville</a:t>
            </a:r>
            <a:r>
              <a:rPr lang="en-US" sz="1800">
                <a:solidFill>
                  <a:srgbClr val="000000"/>
                </a:solidFill>
                <a:latin typeface="Gotham Thin" pitchFamily="50" charset="0"/>
                <a:ea typeface="Times New Roman" panose="02020603050405020304" pitchFamily="18" charset="0"/>
              </a:rPr>
              <a:t>, F. (2021). A literature review of emotional intelligence and nursing education. Nurse Education in Practice, 54(103124). </a:t>
            </a:r>
            <a:r>
              <a:rPr lang="en-US" sz="1800">
                <a:solidFill>
                  <a:srgbClr val="000000"/>
                </a:solidFill>
                <a:latin typeface="Gotham Thin" pitchFamily="50" charset="0"/>
                <a:ea typeface="Times New Roman" panose="02020603050405020304" pitchFamily="18" charset="0"/>
                <a:hlinkClick r:id="rId5"/>
              </a:rPr>
              <a:t>https://doi.org/10.1016/j.nepr.2021.103124</a:t>
            </a:r>
            <a:r>
              <a:rPr lang="en-US" sz="180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a:solidFill>
                  <a:srgbClr val="000000"/>
                </a:solidFill>
                <a:latin typeface="Gotham Thin" pitchFamily="50" charset="0"/>
                <a:ea typeface="Times New Roman" panose="02020603050405020304" pitchFamily="18" charset="0"/>
              </a:rPr>
              <a:t>Jiménez-</a:t>
            </a:r>
            <a:r>
              <a:rPr lang="en-US" sz="1800" err="1">
                <a:solidFill>
                  <a:srgbClr val="000000"/>
                </a:solidFill>
                <a:latin typeface="Gotham Thin" pitchFamily="50" charset="0"/>
                <a:ea typeface="Times New Roman" panose="02020603050405020304" pitchFamily="18" charset="0"/>
              </a:rPr>
              <a:t>Picón</a:t>
            </a:r>
            <a:r>
              <a:rPr lang="en-US" sz="1800">
                <a:solidFill>
                  <a:srgbClr val="000000"/>
                </a:solidFill>
                <a:latin typeface="Gotham Thin" pitchFamily="50" charset="0"/>
                <a:ea typeface="Times New Roman" panose="02020603050405020304" pitchFamily="18" charset="0"/>
              </a:rPr>
              <a:t>, N., Romero-Martín, M., Ponce-</a:t>
            </a:r>
            <a:r>
              <a:rPr lang="en-US" sz="1800" err="1">
                <a:solidFill>
                  <a:srgbClr val="000000"/>
                </a:solidFill>
                <a:latin typeface="Gotham Thin" pitchFamily="50" charset="0"/>
                <a:ea typeface="Times New Roman" panose="02020603050405020304" pitchFamily="18" charset="0"/>
              </a:rPr>
              <a:t>Blandón</a:t>
            </a:r>
            <a:r>
              <a:rPr lang="en-US" sz="1800">
                <a:solidFill>
                  <a:srgbClr val="000000"/>
                </a:solidFill>
                <a:latin typeface="Gotham Thin" pitchFamily="50" charset="0"/>
                <a:ea typeface="Times New Roman" panose="02020603050405020304" pitchFamily="18" charset="0"/>
              </a:rPr>
              <a:t>, J. A., Ramirez-</a:t>
            </a:r>
            <a:r>
              <a:rPr lang="en-US" sz="1800" err="1">
                <a:solidFill>
                  <a:srgbClr val="000000"/>
                </a:solidFill>
                <a:latin typeface="Gotham Thin" pitchFamily="50" charset="0"/>
                <a:ea typeface="Times New Roman" panose="02020603050405020304" pitchFamily="18" charset="0"/>
              </a:rPr>
              <a:t>Baena</a:t>
            </a:r>
            <a:r>
              <a:rPr lang="en-US" sz="1800">
                <a:solidFill>
                  <a:srgbClr val="000000"/>
                </a:solidFill>
                <a:latin typeface="Gotham Thin" pitchFamily="50" charset="0"/>
                <a:ea typeface="Times New Roman" panose="02020603050405020304" pitchFamily="18" charset="0"/>
              </a:rPr>
              <a:t>, L., </a:t>
            </a:r>
            <a:r>
              <a:rPr lang="en-US" sz="1800" err="1">
                <a:solidFill>
                  <a:srgbClr val="000000"/>
                </a:solidFill>
                <a:latin typeface="Gotham Thin" pitchFamily="50" charset="0"/>
                <a:ea typeface="Times New Roman" panose="02020603050405020304" pitchFamily="18" charset="0"/>
              </a:rPr>
              <a:t>Palomo</a:t>
            </a:r>
            <a:r>
              <a:rPr lang="en-US" sz="1800">
                <a:solidFill>
                  <a:srgbClr val="000000"/>
                </a:solidFill>
                <a:latin typeface="Gotham Thin" pitchFamily="50" charset="0"/>
                <a:ea typeface="Times New Roman" panose="02020603050405020304" pitchFamily="18" charset="0"/>
              </a:rPr>
              <a:t>-Lara, J. C., &amp; Gómez-Salgado, J. (2021). The Relationship between mindfulness and emotional intelligence as a protective factor for healthcare professionals: Systematic review. International Journal of Environmental Research and Public Health, 18(10), 5491. </a:t>
            </a:r>
            <a:r>
              <a:rPr lang="en-US" sz="1800">
                <a:solidFill>
                  <a:srgbClr val="000000"/>
                </a:solidFill>
                <a:latin typeface="Gotham Thin" pitchFamily="50" charset="0"/>
                <a:ea typeface="Times New Roman" panose="02020603050405020304" pitchFamily="18" charset="0"/>
                <a:hlinkClick r:id="rId6"/>
              </a:rPr>
              <a:t>https://doi.org/10.3390/ijerph18105491</a:t>
            </a:r>
            <a:r>
              <a:rPr lang="en-US" sz="180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a:solidFill>
                  <a:srgbClr val="000000"/>
                </a:solidFill>
                <a:latin typeface="Gotham Thin" pitchFamily="50" charset="0"/>
                <a:ea typeface="Times New Roman" panose="02020603050405020304" pitchFamily="18" charset="0"/>
              </a:rPr>
              <a:t>Johnson, D. R. (2015). Emotional intelligence as a crucial component to medical education. International Journal of Medical Education, 6. 179-183. </a:t>
            </a:r>
            <a:r>
              <a:rPr lang="en-US" sz="1800">
                <a:solidFill>
                  <a:srgbClr val="000000"/>
                </a:solidFill>
                <a:latin typeface="Gotham Thin" pitchFamily="50" charset="0"/>
                <a:ea typeface="Times New Roman" panose="02020603050405020304" pitchFamily="18" charset="0"/>
                <a:hlinkClick r:id="rId7"/>
              </a:rPr>
              <a:t>https://doi.org/10.5116/ijme.5654.3044</a:t>
            </a:r>
            <a:r>
              <a:rPr lang="en-US" sz="180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a:solidFill>
                  <a:srgbClr val="000000"/>
                </a:solidFill>
                <a:latin typeface="Gotham Thin" pitchFamily="50" charset="0"/>
                <a:ea typeface="Times New Roman" panose="02020603050405020304" pitchFamily="18" charset="0"/>
              </a:rPr>
              <a:t>Karimi, L., Leggat, S.G., Bartram, T., Rada, J. (2020). The effects of emotional intelligence training on the job performance of Australian aged care workers. Health Care Management Review, 45(1), 41-51. </a:t>
            </a:r>
            <a:r>
              <a:rPr lang="en-US" sz="1800">
                <a:solidFill>
                  <a:srgbClr val="000000"/>
                </a:solidFill>
                <a:latin typeface="Gotham Thin" pitchFamily="50" charset="0"/>
                <a:ea typeface="Times New Roman" panose="02020603050405020304" pitchFamily="18" charset="0"/>
                <a:hlinkClick r:id="rId8"/>
              </a:rPr>
              <a:t>https://doi.org/10.1097/hmr.0000000000000200</a:t>
            </a:r>
            <a:r>
              <a:rPr lang="en-US" sz="180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a:solidFill>
                  <a:srgbClr val="000000"/>
                </a:solidFill>
                <a:latin typeface="Gotham Thin" pitchFamily="50" charset="0"/>
                <a:ea typeface="Times New Roman" panose="02020603050405020304" pitchFamily="18" charset="0"/>
              </a:rPr>
              <a:t>Lin, D. T., Liebert, C. A., Tran, J., Lau, J. N., &amp; Salles, A. (2016). Emotional intelligence as a predictor of resident well-being. Journal of the American College of Surgeons, 223(2), 352-358. </a:t>
            </a:r>
            <a:r>
              <a:rPr lang="en-US" sz="1800">
                <a:solidFill>
                  <a:srgbClr val="000000"/>
                </a:solidFill>
                <a:latin typeface="Gotham Thin" pitchFamily="50" charset="0"/>
                <a:ea typeface="Times New Roman" panose="02020603050405020304" pitchFamily="18" charset="0"/>
                <a:hlinkClick r:id="rId9"/>
              </a:rPr>
              <a:t>https://doi.org/10.1016/j.jamcollsurg.2016.04.044</a:t>
            </a:r>
            <a:r>
              <a:rPr lang="en-US" sz="1800">
                <a:solidFill>
                  <a:srgbClr val="000000"/>
                </a:solidFill>
                <a:latin typeface="Gotham Thin" pitchFamily="50" charset="0"/>
                <a:ea typeface="Times New Roman" panose="02020603050405020304" pitchFamily="18" charset="0"/>
              </a:rPr>
              <a:t> </a:t>
            </a: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891900" y="125685"/>
            <a:ext cx="1300100" cy="1129195"/>
          </a:xfrm>
          <a:prstGeom prst="rect">
            <a:avLst/>
          </a:prstGeom>
        </p:spPr>
      </p:pic>
      <p:sp>
        <p:nvSpPr>
          <p:cNvPr id="15" name="Footer Placeholder 7">
            <a:extLst>
              <a:ext uri="{FF2B5EF4-FFF2-40B4-BE49-F238E27FC236}">
                <a16:creationId xmlns:a16="http://schemas.microsoft.com/office/drawing/2014/main" id="{BBBA919F-C336-FCC1-B90F-F487DB61A3F8}"/>
              </a:ext>
            </a:extLst>
          </p:cNvPr>
          <p:cNvSpPr>
            <a:spLocks noGrp="1"/>
          </p:cNvSpPr>
          <p:nvPr>
            <p:ph type="ftr" sz="quarter" idx="11"/>
          </p:nvPr>
        </p:nvSpPr>
        <p:spPr>
          <a:xfrm>
            <a:off x="4580831" y="6482351"/>
            <a:ext cx="3086100" cy="365125"/>
          </a:xfrm>
        </p:spPr>
        <p:txBody>
          <a:bodyPr/>
          <a:lstStyle/>
          <a:p>
            <a:r>
              <a:rPr lang="en-US"/>
              <a:t>© University of Central Florida</a:t>
            </a:r>
          </a:p>
        </p:txBody>
      </p:sp>
    </p:spTree>
    <p:extLst>
      <p:ext uri="{BB962C8B-B14F-4D97-AF65-F5344CB8AC3E}">
        <p14:creationId xmlns:p14="http://schemas.microsoft.com/office/powerpoint/2010/main" val="1309880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3056285" y="0"/>
            <a:ext cx="5819248" cy="1129195"/>
          </a:xfrm>
        </p:spPr>
        <p:txBody>
          <a:bodyPr anchor="ctr">
            <a:normAutofit/>
          </a:bodyPr>
          <a:lstStyle/>
          <a:p>
            <a:pPr algn="ctr"/>
            <a:r>
              <a:rPr lang="en-US" sz="3600">
                <a:latin typeface="Gotham Black"/>
              </a:rPr>
              <a:t>References Continued</a:t>
            </a:r>
            <a:endParaRPr lang="en-US" sz="3600">
              <a:latin typeface="Gotham Black" pitchFamily="50" charset="0"/>
            </a:endParaRPr>
          </a:p>
        </p:txBody>
      </p:sp>
      <p:sp>
        <p:nvSpPr>
          <p:cNvPr id="6" name="Content Placeholder 5">
            <a:extLst>
              <a:ext uri="{FF2B5EF4-FFF2-40B4-BE49-F238E27FC236}">
                <a16:creationId xmlns:a16="http://schemas.microsoft.com/office/drawing/2014/main" id="{664920F2-6ADE-9822-B333-ECD523F9EEC5}"/>
              </a:ext>
            </a:extLst>
          </p:cNvPr>
          <p:cNvSpPr>
            <a:spLocks noGrp="1"/>
          </p:cNvSpPr>
          <p:nvPr>
            <p:ph sz="quarter" idx="4"/>
          </p:nvPr>
        </p:nvSpPr>
        <p:spPr>
          <a:xfrm>
            <a:off x="146843" y="1129195"/>
            <a:ext cx="11898314" cy="3302105"/>
          </a:xfrm>
        </p:spPr>
        <p:txBody>
          <a:bodyPr>
            <a:noAutofit/>
          </a:bodyPr>
          <a:lstStyle/>
          <a:p>
            <a:pPr marL="0" indent="0" fontAlgn="base">
              <a:spcBef>
                <a:spcPts val="1200"/>
              </a:spcBef>
              <a:buNone/>
            </a:pPr>
            <a:r>
              <a:rPr lang="en-US" sz="1800" err="1">
                <a:solidFill>
                  <a:srgbClr val="000000"/>
                </a:solidFill>
                <a:latin typeface="Gotham Thin" pitchFamily="50" charset="0"/>
                <a:ea typeface="Times New Roman" panose="02020603050405020304" pitchFamily="18" charset="0"/>
              </a:rPr>
              <a:t>Mikolajczak</a:t>
            </a:r>
            <a:r>
              <a:rPr lang="en-US" sz="1800">
                <a:solidFill>
                  <a:srgbClr val="000000"/>
                </a:solidFill>
                <a:latin typeface="Gotham Thin" pitchFamily="50" charset="0"/>
                <a:ea typeface="Times New Roman" panose="02020603050405020304" pitchFamily="18" charset="0"/>
              </a:rPr>
              <a:t>, M. (2009). Going beyond the ability-trait debate: The three-level model of emotional intelligence. E-Journal of Applied Psychology, 5(2), 25-31. </a:t>
            </a:r>
            <a:r>
              <a:rPr lang="en-US" sz="1800">
                <a:solidFill>
                  <a:srgbClr val="000000"/>
                </a:solidFill>
                <a:latin typeface="Gotham Thin" pitchFamily="50" charset="0"/>
                <a:ea typeface="Times New Roman" panose="02020603050405020304" pitchFamily="18" charset="0"/>
                <a:hlinkClick r:id="rId3"/>
              </a:rPr>
              <a:t>https://psycnet.apa.org/record/2010-10941-004</a:t>
            </a:r>
            <a:r>
              <a:rPr lang="en-US" sz="180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err="1">
                <a:solidFill>
                  <a:srgbClr val="000000"/>
                </a:solidFill>
                <a:latin typeface="Gotham Thin" pitchFamily="50" charset="0"/>
                <a:ea typeface="Times New Roman" panose="02020603050405020304" pitchFamily="18" charset="0"/>
              </a:rPr>
              <a:t>Nooryan</a:t>
            </a:r>
            <a:r>
              <a:rPr lang="en-US" sz="1800">
                <a:solidFill>
                  <a:srgbClr val="000000"/>
                </a:solidFill>
                <a:latin typeface="Gotham Thin" pitchFamily="50" charset="0"/>
                <a:ea typeface="Times New Roman" panose="02020603050405020304" pitchFamily="18" charset="0"/>
              </a:rPr>
              <a:t>, K., Gasparyan, K., Sharif, F., &amp; </a:t>
            </a:r>
            <a:r>
              <a:rPr lang="en-US" sz="1800" err="1">
                <a:solidFill>
                  <a:srgbClr val="000000"/>
                </a:solidFill>
                <a:latin typeface="Gotham Thin" pitchFamily="50" charset="0"/>
                <a:ea typeface="Times New Roman" panose="02020603050405020304" pitchFamily="18" charset="0"/>
              </a:rPr>
              <a:t>Zoladl</a:t>
            </a:r>
            <a:r>
              <a:rPr lang="en-US" sz="1800">
                <a:solidFill>
                  <a:srgbClr val="000000"/>
                </a:solidFill>
                <a:latin typeface="Gotham Thin" pitchFamily="50" charset="0"/>
                <a:ea typeface="Times New Roman" panose="02020603050405020304" pitchFamily="18" charset="0"/>
              </a:rPr>
              <a:t>, M. (2011). The effect of teaching emotional intelligence (EI) items on job related stress in physicians and nurses working in ICU wards in hospitals, Yerevan, Armenia. International Journal of Collaborative Research on Internal Medicine &amp; Public Health, 3(10), 704-713. </a:t>
            </a:r>
            <a:r>
              <a:rPr lang="en-US" sz="1800">
                <a:solidFill>
                  <a:srgbClr val="000000"/>
                </a:solidFill>
                <a:latin typeface="Gotham Thin" pitchFamily="50" charset="0"/>
                <a:ea typeface="Times New Roman" panose="02020603050405020304" pitchFamily="18" charset="0"/>
                <a:hlinkClick r:id="rId4"/>
              </a:rPr>
              <a:t>https://www.researchgate.net/publication/286981732_The_Effect_of_Teaching_Emotional_Intelligence_EI_Items_on_Job_Related_Stress_in_Physicians_and_Nurses_Working_in_ICU_Wards_in_Hospitals_Yerevan_Armenia</a:t>
            </a:r>
            <a:r>
              <a:rPr lang="en-US" sz="180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a:solidFill>
                  <a:srgbClr val="000000"/>
                </a:solidFill>
                <a:latin typeface="Gotham Thin" pitchFamily="50" charset="0"/>
                <a:ea typeface="Times New Roman" panose="02020603050405020304" pitchFamily="18" charset="0"/>
              </a:rPr>
              <a:t>Pérez-Fuentes, M. D. C., </a:t>
            </a:r>
            <a:r>
              <a:rPr lang="en-US" sz="1800" err="1">
                <a:solidFill>
                  <a:srgbClr val="000000"/>
                </a:solidFill>
                <a:latin typeface="Gotham Thin" pitchFamily="50" charset="0"/>
                <a:ea typeface="Times New Roman" panose="02020603050405020304" pitchFamily="18" charset="0"/>
              </a:rPr>
              <a:t>Molero</a:t>
            </a:r>
            <a:r>
              <a:rPr lang="en-US" sz="1800">
                <a:solidFill>
                  <a:srgbClr val="000000"/>
                </a:solidFill>
                <a:latin typeface="Gotham Thin" pitchFamily="50" charset="0"/>
                <a:ea typeface="Times New Roman" panose="02020603050405020304" pitchFamily="18" charset="0"/>
              </a:rPr>
              <a:t> Jurado, M. D. M., </a:t>
            </a:r>
            <a:r>
              <a:rPr lang="en-US" sz="1800" err="1">
                <a:solidFill>
                  <a:srgbClr val="000000"/>
                </a:solidFill>
                <a:latin typeface="Gotham Thin" pitchFamily="50" charset="0"/>
                <a:ea typeface="Times New Roman" panose="02020603050405020304" pitchFamily="18" charset="0"/>
              </a:rPr>
              <a:t>Gázquez</a:t>
            </a:r>
            <a:r>
              <a:rPr lang="en-US" sz="1800">
                <a:solidFill>
                  <a:srgbClr val="000000"/>
                </a:solidFill>
                <a:latin typeface="Gotham Thin" pitchFamily="50" charset="0"/>
                <a:ea typeface="Times New Roman" panose="02020603050405020304" pitchFamily="18" charset="0"/>
              </a:rPr>
              <a:t> Linares, J. J., &amp; Oropesa Ruiz, N. F. (2018). The role of emotional intelligence in engagement in nurses. International Journal of Environmental Research and Public Health, 15(9), 1915. </a:t>
            </a:r>
            <a:r>
              <a:rPr lang="en-US" sz="1800">
                <a:solidFill>
                  <a:srgbClr val="000000"/>
                </a:solidFill>
                <a:latin typeface="Gotham Thin" pitchFamily="50" charset="0"/>
                <a:ea typeface="Times New Roman" panose="02020603050405020304" pitchFamily="18" charset="0"/>
                <a:hlinkClick r:id="rId5"/>
              </a:rPr>
              <a:t>https://doi.org/10.3390/ijerph15091915</a:t>
            </a:r>
            <a:r>
              <a:rPr lang="en-US" sz="180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a:solidFill>
                  <a:srgbClr val="000000"/>
                </a:solidFill>
                <a:latin typeface="Gotham Thin" pitchFamily="50" charset="0"/>
                <a:ea typeface="Times New Roman" panose="02020603050405020304" pitchFamily="18" charset="0"/>
              </a:rPr>
              <a:t>Salovey, P., &amp; </a:t>
            </a:r>
            <a:r>
              <a:rPr lang="en-US" sz="1800" err="1">
                <a:solidFill>
                  <a:srgbClr val="000000"/>
                </a:solidFill>
                <a:latin typeface="Gotham Thin" pitchFamily="50" charset="0"/>
                <a:ea typeface="Times New Roman" panose="02020603050405020304" pitchFamily="18" charset="0"/>
              </a:rPr>
              <a:t>Sluyter</a:t>
            </a:r>
            <a:r>
              <a:rPr lang="en-US" sz="1800">
                <a:solidFill>
                  <a:srgbClr val="000000"/>
                </a:solidFill>
                <a:latin typeface="Gotham Thin" pitchFamily="50" charset="0"/>
                <a:ea typeface="Times New Roman" panose="02020603050405020304" pitchFamily="18" charset="0"/>
              </a:rPr>
              <a:t>, D. J. (Eds.). (1997). Emotional development and emotional intelligence: Educational implications. Basic Books. </a:t>
            </a:r>
          </a:p>
          <a:p>
            <a:pPr marL="0" indent="0" fontAlgn="base">
              <a:spcBef>
                <a:spcPts val="1200"/>
              </a:spcBef>
              <a:buNone/>
            </a:pPr>
            <a:r>
              <a:rPr lang="en-US" sz="1800">
                <a:solidFill>
                  <a:srgbClr val="000000"/>
                </a:solidFill>
                <a:latin typeface="Gotham Thin" pitchFamily="50" charset="0"/>
                <a:ea typeface="Times New Roman" panose="02020603050405020304" pitchFamily="18" charset="0"/>
              </a:rPr>
              <a:t>Schutte, N. S., </a:t>
            </a:r>
            <a:r>
              <a:rPr lang="en-US" sz="1800" err="1">
                <a:solidFill>
                  <a:srgbClr val="000000"/>
                </a:solidFill>
                <a:latin typeface="Gotham Thin" pitchFamily="50" charset="0"/>
                <a:ea typeface="Times New Roman" panose="02020603050405020304" pitchFamily="18" charset="0"/>
              </a:rPr>
              <a:t>Malouff</a:t>
            </a:r>
            <a:r>
              <a:rPr lang="en-US" sz="1800">
                <a:solidFill>
                  <a:srgbClr val="000000"/>
                </a:solidFill>
                <a:latin typeface="Gotham Thin" pitchFamily="50" charset="0"/>
                <a:ea typeface="Times New Roman" panose="02020603050405020304" pitchFamily="18" charset="0"/>
              </a:rPr>
              <a:t>, J. M., Hall, L. E., Haggerty, D. J., Cooper, J. T., Golden, C. J., &amp; </a:t>
            </a:r>
            <a:r>
              <a:rPr lang="en-US" sz="1800" err="1">
                <a:solidFill>
                  <a:srgbClr val="000000"/>
                </a:solidFill>
                <a:latin typeface="Gotham Thin" pitchFamily="50" charset="0"/>
                <a:ea typeface="Times New Roman" panose="02020603050405020304" pitchFamily="18" charset="0"/>
              </a:rPr>
              <a:t>Dornheim</a:t>
            </a:r>
            <a:r>
              <a:rPr lang="en-US" sz="1800">
                <a:solidFill>
                  <a:srgbClr val="000000"/>
                </a:solidFill>
                <a:latin typeface="Gotham Thin" pitchFamily="50" charset="0"/>
                <a:ea typeface="Times New Roman" panose="02020603050405020304" pitchFamily="18" charset="0"/>
              </a:rPr>
              <a:t>, L. (1998). Development and validation of a measure of emotional intelligence. Personality and Individual Differences, 25(2), 167-177. </a:t>
            </a:r>
            <a:r>
              <a:rPr lang="en-US" sz="1800">
                <a:solidFill>
                  <a:srgbClr val="000000"/>
                </a:solidFill>
                <a:latin typeface="Gotham Thin" pitchFamily="50" charset="0"/>
                <a:ea typeface="Times New Roman" panose="02020603050405020304" pitchFamily="18" charset="0"/>
                <a:hlinkClick r:id="rId6"/>
              </a:rPr>
              <a:t>https://doi.org/10.1016/S0191-8869(98)00001-4</a:t>
            </a:r>
            <a:r>
              <a:rPr lang="en-US" sz="1800">
                <a:solidFill>
                  <a:srgbClr val="000000"/>
                </a:solidFill>
                <a:latin typeface="Gotham Thin" pitchFamily="50" charset="0"/>
                <a:ea typeface="Times New Roman" panose="02020603050405020304" pitchFamily="18" charset="0"/>
              </a:rPr>
              <a:t> </a:t>
            </a:r>
          </a:p>
          <a:p>
            <a:pPr marL="0" indent="0" fontAlgn="base">
              <a:spcBef>
                <a:spcPts val="1200"/>
              </a:spcBef>
              <a:buNone/>
            </a:pPr>
            <a:endParaRPr lang="en-US" sz="1800">
              <a:solidFill>
                <a:srgbClr val="000000"/>
              </a:solidFill>
              <a:latin typeface="Gotham Thin" pitchFamily="50" charset="0"/>
              <a:ea typeface="Times New Roman" panose="02020603050405020304" pitchFamily="18" charset="0"/>
            </a:endParaRP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891900" y="125685"/>
            <a:ext cx="1300100" cy="1129195"/>
          </a:xfrm>
          <a:prstGeom prst="rect">
            <a:avLst/>
          </a:prstGeom>
        </p:spPr>
      </p:pic>
      <p:sp>
        <p:nvSpPr>
          <p:cNvPr id="15" name="Footer Placeholder 7">
            <a:extLst>
              <a:ext uri="{FF2B5EF4-FFF2-40B4-BE49-F238E27FC236}">
                <a16:creationId xmlns:a16="http://schemas.microsoft.com/office/drawing/2014/main" id="{BBBA919F-C336-FCC1-B90F-F487DB61A3F8}"/>
              </a:ext>
            </a:extLst>
          </p:cNvPr>
          <p:cNvSpPr>
            <a:spLocks noGrp="1"/>
          </p:cNvSpPr>
          <p:nvPr>
            <p:ph type="ftr" sz="quarter" idx="11"/>
          </p:nvPr>
        </p:nvSpPr>
        <p:spPr>
          <a:xfrm>
            <a:off x="4580831" y="6482351"/>
            <a:ext cx="3086100" cy="365125"/>
          </a:xfrm>
        </p:spPr>
        <p:txBody>
          <a:bodyPr/>
          <a:lstStyle/>
          <a:p>
            <a:r>
              <a:rPr lang="en-US"/>
              <a:t>© University of Central Florida</a:t>
            </a:r>
          </a:p>
        </p:txBody>
      </p:sp>
    </p:spTree>
    <p:extLst>
      <p:ext uri="{BB962C8B-B14F-4D97-AF65-F5344CB8AC3E}">
        <p14:creationId xmlns:p14="http://schemas.microsoft.com/office/powerpoint/2010/main" val="33992278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81BCB-5388-EE5D-D7FA-378792FEF9C8}"/>
              </a:ext>
            </a:extLst>
          </p:cNvPr>
          <p:cNvSpPr>
            <a:spLocks noGrp="1"/>
          </p:cNvSpPr>
          <p:nvPr>
            <p:ph type="title"/>
          </p:nvPr>
        </p:nvSpPr>
        <p:spPr>
          <a:xfrm>
            <a:off x="3056285" y="0"/>
            <a:ext cx="5819248" cy="1129195"/>
          </a:xfrm>
        </p:spPr>
        <p:txBody>
          <a:bodyPr anchor="ctr">
            <a:normAutofit/>
          </a:bodyPr>
          <a:lstStyle/>
          <a:p>
            <a:pPr algn="ctr"/>
            <a:r>
              <a:rPr lang="en-US" sz="3600">
                <a:latin typeface="Gotham Black"/>
              </a:rPr>
              <a:t>References Continued</a:t>
            </a:r>
            <a:endParaRPr lang="en-US" sz="3600">
              <a:latin typeface="Gotham Black" pitchFamily="50" charset="0"/>
            </a:endParaRPr>
          </a:p>
        </p:txBody>
      </p:sp>
      <p:sp>
        <p:nvSpPr>
          <p:cNvPr id="6" name="Content Placeholder 5">
            <a:extLst>
              <a:ext uri="{FF2B5EF4-FFF2-40B4-BE49-F238E27FC236}">
                <a16:creationId xmlns:a16="http://schemas.microsoft.com/office/drawing/2014/main" id="{664920F2-6ADE-9822-B333-ECD523F9EEC5}"/>
              </a:ext>
            </a:extLst>
          </p:cNvPr>
          <p:cNvSpPr>
            <a:spLocks noGrp="1"/>
          </p:cNvSpPr>
          <p:nvPr>
            <p:ph sz="quarter" idx="4"/>
          </p:nvPr>
        </p:nvSpPr>
        <p:spPr>
          <a:xfrm>
            <a:off x="146843" y="1129195"/>
            <a:ext cx="11898314" cy="3302105"/>
          </a:xfrm>
        </p:spPr>
        <p:txBody>
          <a:bodyPr>
            <a:noAutofit/>
          </a:bodyPr>
          <a:lstStyle/>
          <a:p>
            <a:pPr marL="0" indent="0" fontAlgn="base">
              <a:spcBef>
                <a:spcPts val="1200"/>
              </a:spcBef>
              <a:buNone/>
            </a:pPr>
            <a:r>
              <a:rPr lang="en-US" sz="1800">
                <a:solidFill>
                  <a:srgbClr val="000000"/>
                </a:solidFill>
                <a:latin typeface="Gotham Thin" pitchFamily="50" charset="0"/>
                <a:ea typeface="Times New Roman" panose="02020603050405020304" pitchFamily="18" charset="0"/>
              </a:rPr>
              <a:t>Schutte, N. S., </a:t>
            </a:r>
            <a:r>
              <a:rPr lang="en-US" sz="1800" err="1">
                <a:solidFill>
                  <a:srgbClr val="000000"/>
                </a:solidFill>
                <a:latin typeface="Gotham Thin" pitchFamily="50" charset="0"/>
                <a:ea typeface="Times New Roman" panose="02020603050405020304" pitchFamily="18" charset="0"/>
              </a:rPr>
              <a:t>Malouff</a:t>
            </a:r>
            <a:r>
              <a:rPr lang="en-US" sz="1800">
                <a:solidFill>
                  <a:srgbClr val="000000"/>
                </a:solidFill>
                <a:latin typeface="Gotham Thin" pitchFamily="50" charset="0"/>
                <a:ea typeface="Times New Roman" panose="02020603050405020304" pitchFamily="18" charset="0"/>
              </a:rPr>
              <a:t>, J. M., &amp; Bhullar, N. (2009). The Assessing Emotions Scale. In C. </a:t>
            </a:r>
            <a:r>
              <a:rPr lang="en-US" sz="1800" err="1">
                <a:solidFill>
                  <a:srgbClr val="000000"/>
                </a:solidFill>
                <a:latin typeface="Gotham Thin" pitchFamily="50" charset="0"/>
                <a:ea typeface="Times New Roman" panose="02020603050405020304" pitchFamily="18" charset="0"/>
              </a:rPr>
              <a:t>Stough</a:t>
            </a:r>
            <a:r>
              <a:rPr lang="en-US" sz="1800">
                <a:solidFill>
                  <a:srgbClr val="000000"/>
                </a:solidFill>
                <a:latin typeface="Gotham Thin" pitchFamily="50" charset="0"/>
                <a:ea typeface="Times New Roman" panose="02020603050405020304" pitchFamily="18" charset="0"/>
              </a:rPr>
              <a:t>, D. H. </a:t>
            </a:r>
            <a:r>
              <a:rPr lang="en-US" sz="1800" err="1">
                <a:solidFill>
                  <a:srgbClr val="000000"/>
                </a:solidFill>
                <a:latin typeface="Gotham Thin" pitchFamily="50" charset="0"/>
                <a:ea typeface="Times New Roman" panose="02020603050405020304" pitchFamily="18" charset="0"/>
              </a:rPr>
              <a:t>Saklofske</a:t>
            </a:r>
            <a:r>
              <a:rPr lang="en-US" sz="1800">
                <a:solidFill>
                  <a:srgbClr val="000000"/>
                </a:solidFill>
                <a:latin typeface="Gotham Thin" pitchFamily="50" charset="0"/>
                <a:ea typeface="Times New Roman" panose="02020603050405020304" pitchFamily="18" charset="0"/>
              </a:rPr>
              <a:t>, &amp; J. Parker (Eds.), Assessing Emotional Intelligence (1st ed., pp. 119-136). Springer. </a:t>
            </a:r>
            <a:r>
              <a:rPr lang="en-US" sz="1800">
                <a:solidFill>
                  <a:srgbClr val="000000"/>
                </a:solidFill>
                <a:latin typeface="Gotham Thin" pitchFamily="50" charset="0"/>
                <a:ea typeface="Times New Roman" panose="02020603050405020304" pitchFamily="18" charset="0"/>
                <a:hlinkClick r:id="rId3"/>
              </a:rPr>
              <a:t>http://dx.doi.org/10.1007/978-0-387-88370-0_7</a:t>
            </a:r>
            <a:r>
              <a:rPr lang="en-US" sz="1800">
                <a:solidFill>
                  <a:srgbClr val="000000"/>
                </a:solidFill>
                <a:latin typeface="Gotham Thin" pitchFamily="50" charset="0"/>
                <a:ea typeface="Times New Roman" panose="02020603050405020304" pitchFamily="18" charset="0"/>
              </a:rPr>
              <a:t> </a:t>
            </a:r>
          </a:p>
          <a:p>
            <a:pPr marL="0" indent="0" fontAlgn="base">
              <a:spcBef>
                <a:spcPts val="1200"/>
              </a:spcBef>
              <a:buNone/>
            </a:pPr>
            <a:r>
              <a:rPr lang="en-US" sz="1800">
                <a:solidFill>
                  <a:srgbClr val="000000"/>
                </a:solidFill>
                <a:latin typeface="Gotham Thin" pitchFamily="50" charset="0"/>
                <a:ea typeface="Times New Roman" panose="02020603050405020304" pitchFamily="18" charset="0"/>
              </a:rPr>
              <a:t>Tadmor, T., </a:t>
            </a:r>
            <a:r>
              <a:rPr lang="en-US" sz="1800" err="1">
                <a:solidFill>
                  <a:srgbClr val="000000"/>
                </a:solidFill>
                <a:latin typeface="Gotham Thin" pitchFamily="50" charset="0"/>
                <a:ea typeface="Times New Roman" panose="02020603050405020304" pitchFamily="18" charset="0"/>
              </a:rPr>
              <a:t>Dolev</a:t>
            </a:r>
            <a:r>
              <a:rPr lang="en-US" sz="1800">
                <a:solidFill>
                  <a:srgbClr val="000000"/>
                </a:solidFill>
                <a:latin typeface="Gotham Thin" pitchFamily="50" charset="0"/>
                <a:ea typeface="Times New Roman" panose="02020603050405020304" pitchFamily="18" charset="0"/>
              </a:rPr>
              <a:t>, N., </a:t>
            </a:r>
            <a:r>
              <a:rPr lang="en-US" sz="1800" err="1">
                <a:solidFill>
                  <a:srgbClr val="000000"/>
                </a:solidFill>
                <a:latin typeface="Gotham Thin" pitchFamily="50" charset="0"/>
                <a:ea typeface="Times New Roman" panose="02020603050405020304" pitchFamily="18" charset="0"/>
              </a:rPr>
              <a:t>Attias</a:t>
            </a:r>
            <a:r>
              <a:rPr lang="en-US" sz="1800">
                <a:solidFill>
                  <a:srgbClr val="000000"/>
                </a:solidFill>
                <a:latin typeface="Gotham Thin" pitchFamily="50" charset="0"/>
                <a:ea typeface="Times New Roman" panose="02020603050405020304" pitchFamily="18" charset="0"/>
              </a:rPr>
              <a:t>, D., </a:t>
            </a:r>
            <a:r>
              <a:rPr lang="en-US" sz="1800" err="1">
                <a:solidFill>
                  <a:srgbClr val="000000"/>
                </a:solidFill>
                <a:latin typeface="Gotham Thin" pitchFamily="50" charset="0"/>
                <a:ea typeface="Times New Roman" panose="02020603050405020304" pitchFamily="18" charset="0"/>
              </a:rPr>
              <a:t>Lelong</a:t>
            </a:r>
            <a:r>
              <a:rPr lang="en-US" sz="1800">
                <a:solidFill>
                  <a:srgbClr val="000000"/>
                </a:solidFill>
                <a:latin typeface="Gotham Thin" pitchFamily="50" charset="0"/>
                <a:ea typeface="Times New Roman" panose="02020603050405020304" pitchFamily="18" charset="0"/>
              </a:rPr>
              <a:t>, A. R., &amp; </a:t>
            </a:r>
            <a:r>
              <a:rPr lang="en-US" sz="1800" err="1">
                <a:solidFill>
                  <a:srgbClr val="000000"/>
                </a:solidFill>
                <a:latin typeface="Gotham Thin" pitchFamily="50" charset="0"/>
                <a:ea typeface="Times New Roman" panose="02020603050405020304" pitchFamily="18" charset="0"/>
              </a:rPr>
              <a:t>Rofe</a:t>
            </a:r>
            <a:r>
              <a:rPr lang="en-US" sz="1800">
                <a:solidFill>
                  <a:srgbClr val="000000"/>
                </a:solidFill>
                <a:latin typeface="Gotham Thin" pitchFamily="50" charset="0"/>
                <a:ea typeface="Times New Roman" panose="02020603050405020304" pitchFamily="18" charset="0"/>
              </a:rPr>
              <a:t>, A. (2016). Emotional intelligence: A unique group training in a hematology-oncology unit. Education for health (Abingdon, England), 29(3), 179-185. </a:t>
            </a:r>
            <a:r>
              <a:rPr lang="en-US" sz="1800">
                <a:solidFill>
                  <a:srgbClr val="000000"/>
                </a:solidFill>
                <a:latin typeface="Gotham Thin" pitchFamily="50" charset="0"/>
                <a:ea typeface="Times New Roman" panose="02020603050405020304" pitchFamily="18" charset="0"/>
                <a:hlinkClick r:id="rId4"/>
              </a:rPr>
              <a:t>https://doi.org/10.4103/1357-6283.204221</a:t>
            </a:r>
            <a:r>
              <a:rPr lang="en-US" sz="1800">
                <a:solidFill>
                  <a:srgbClr val="000000"/>
                </a:solidFill>
                <a:latin typeface="Gotham Thin" pitchFamily="50" charset="0"/>
                <a:ea typeface="Times New Roman" panose="02020603050405020304" pitchFamily="18" charset="0"/>
              </a:rPr>
              <a:t> </a:t>
            </a:r>
          </a:p>
          <a:p>
            <a:pPr marL="0" indent="0" fontAlgn="base">
              <a:spcBef>
                <a:spcPts val="1200"/>
              </a:spcBef>
              <a:buNone/>
            </a:pPr>
            <a:endParaRPr lang="en-US" sz="1800">
              <a:solidFill>
                <a:srgbClr val="000000"/>
              </a:solidFill>
              <a:latin typeface="Gotham Thin" pitchFamily="50" charset="0"/>
              <a:ea typeface="Times New Roman" panose="02020603050405020304" pitchFamily="18" charset="0"/>
            </a:endParaRPr>
          </a:p>
          <a:p>
            <a:pPr marL="0" indent="0" fontAlgn="base">
              <a:spcBef>
                <a:spcPts val="1200"/>
              </a:spcBef>
              <a:buNone/>
            </a:pPr>
            <a:endParaRPr lang="en-US" sz="1800">
              <a:solidFill>
                <a:srgbClr val="000000"/>
              </a:solidFill>
              <a:latin typeface="Gotham Thin" pitchFamily="50" charset="0"/>
              <a:ea typeface="Times New Roman" panose="02020603050405020304" pitchFamily="18" charset="0"/>
            </a:endParaRPr>
          </a:p>
        </p:txBody>
      </p:sp>
      <p:pic>
        <p:nvPicPr>
          <p:cNvPr id="7" name="Picture 6">
            <a:extLst>
              <a:ext uri="{FF2B5EF4-FFF2-40B4-BE49-F238E27FC236}">
                <a16:creationId xmlns:a16="http://schemas.microsoft.com/office/drawing/2014/main" id="{E33EC11B-0865-7113-3F77-CE7009315BD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891900" y="125685"/>
            <a:ext cx="1300100" cy="1129195"/>
          </a:xfrm>
          <a:prstGeom prst="rect">
            <a:avLst/>
          </a:prstGeom>
        </p:spPr>
      </p:pic>
      <p:sp>
        <p:nvSpPr>
          <p:cNvPr id="15" name="Footer Placeholder 7">
            <a:extLst>
              <a:ext uri="{FF2B5EF4-FFF2-40B4-BE49-F238E27FC236}">
                <a16:creationId xmlns:a16="http://schemas.microsoft.com/office/drawing/2014/main" id="{BBBA919F-C336-FCC1-B90F-F487DB61A3F8}"/>
              </a:ext>
            </a:extLst>
          </p:cNvPr>
          <p:cNvSpPr>
            <a:spLocks noGrp="1"/>
          </p:cNvSpPr>
          <p:nvPr>
            <p:ph type="ftr" sz="quarter" idx="11"/>
          </p:nvPr>
        </p:nvSpPr>
        <p:spPr>
          <a:xfrm>
            <a:off x="4580831" y="6482351"/>
            <a:ext cx="3086100" cy="365125"/>
          </a:xfrm>
        </p:spPr>
        <p:txBody>
          <a:bodyPr/>
          <a:lstStyle/>
          <a:p>
            <a:r>
              <a:rPr lang="en-US"/>
              <a:t>© University of Central Florida</a:t>
            </a:r>
          </a:p>
        </p:txBody>
      </p:sp>
    </p:spTree>
    <p:extLst>
      <p:ext uri="{BB962C8B-B14F-4D97-AF65-F5344CB8AC3E}">
        <p14:creationId xmlns:p14="http://schemas.microsoft.com/office/powerpoint/2010/main" val="37888686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956205" y="182880"/>
            <a:ext cx="6492240" cy="6492240"/>
          </a:xfrm>
          <a:prstGeom prst="ellipse">
            <a:avLst/>
          </a:prstGeom>
          <a:solidFill>
            <a:schemeClr val="bg1"/>
          </a:solidFill>
          <a:ln>
            <a:solidFill>
              <a:srgbClr val="004F7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258975" y="426878"/>
            <a:ext cx="7886700" cy="1668132"/>
          </a:xfrm>
        </p:spPr>
        <p:txBody>
          <a:bodyPr>
            <a:normAutofit/>
          </a:bodyPr>
          <a:lstStyle/>
          <a:p>
            <a:pPr algn="ctr"/>
            <a:r>
              <a:rPr lang="en-US" sz="3200">
                <a:latin typeface="Gotham Bold" pitchFamily="50" charset="0"/>
              </a:rPr>
              <a:t>Please Complete</a:t>
            </a:r>
            <a:br>
              <a:rPr lang="en-US" sz="3200">
                <a:latin typeface="Gotham Bold" pitchFamily="50" charset="0"/>
              </a:rPr>
            </a:br>
            <a:r>
              <a:rPr lang="en-US" sz="3200">
                <a:latin typeface="Gotham Bold" pitchFamily="50" charset="0"/>
              </a:rPr>
              <a:t>the Post-session Survey</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153125" y="1879492"/>
            <a:ext cx="6098400" cy="1809233"/>
          </a:xfrm>
        </p:spPr>
        <p:txBody>
          <a:bodyPr anchor="t">
            <a:normAutofit/>
          </a:bodyPr>
          <a:lstStyle/>
          <a:p>
            <a:pPr marL="0" indent="0" algn="ctr">
              <a:buNone/>
            </a:pPr>
            <a:r>
              <a:rPr lang="en-US" sz="2400">
                <a:latin typeface="Gotham Medium" pitchFamily="50" charset="0"/>
              </a:rPr>
              <a:t>Register to gain access to other </a:t>
            </a:r>
            <a:r>
              <a:rPr lang="en-US" sz="2400" err="1">
                <a:latin typeface="Gotham Medium" pitchFamily="50" charset="0"/>
              </a:rPr>
              <a:t>RenewU</a:t>
            </a:r>
            <a:r>
              <a:rPr lang="en-US" sz="2400">
                <a:latin typeface="Gotham Medium" pitchFamily="50" charset="0"/>
              </a:rPr>
              <a:t> resources &amp; complete a brief post-session survey!</a:t>
            </a:r>
          </a:p>
          <a:p>
            <a:pPr marL="0" indent="0" algn="ctr">
              <a:lnSpc>
                <a:spcPct val="150000"/>
              </a:lnSpc>
              <a:buNone/>
            </a:pPr>
            <a:r>
              <a:rPr lang="en-US" sz="2400">
                <a:latin typeface="Gotham Medium" pitchFamily="50" charset="0"/>
              </a:rPr>
              <a:t>Post-session survey link:</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rotWithShape="1">
          <a:blip r:embed="rId3">
            <a:extLst>
              <a:ext uri="{28A0092B-C50C-407E-A947-70E740481C1C}">
                <a14:useLocalDpi xmlns:a14="http://schemas.microsoft.com/office/drawing/2010/main" val="0"/>
              </a:ext>
            </a:extLst>
          </a:blip>
          <a:srcRect l="2319" t="9870" r="5371"/>
          <a:stretch/>
        </p:blipFill>
        <p:spPr>
          <a:xfrm>
            <a:off x="4897464" y="4936695"/>
            <a:ext cx="2526224" cy="1630666"/>
          </a:xfrm>
          <a:prstGeom prst="rect">
            <a:avLst/>
          </a:prstGeom>
        </p:spPr>
      </p:pic>
      <p:sp>
        <p:nvSpPr>
          <p:cNvPr id="9" name="TextBox 8">
            <a:extLst>
              <a:ext uri="{FF2B5EF4-FFF2-40B4-BE49-F238E27FC236}">
                <a16:creationId xmlns:a16="http://schemas.microsoft.com/office/drawing/2014/main" id="{A7B9E099-BA61-38D0-90AD-6F73B2EB0A62}"/>
              </a:ext>
            </a:extLst>
          </p:cNvPr>
          <p:cNvSpPr txBox="1"/>
          <p:nvPr/>
        </p:nvSpPr>
        <p:spPr>
          <a:xfrm>
            <a:off x="3153125" y="6343826"/>
            <a:ext cx="6098400" cy="24622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898989"/>
                </a:solidFill>
                <a:effectLst/>
                <a:uLnTx/>
                <a:uFillTx/>
                <a:latin typeface="Calibri" panose="020F0502020204030204" pitchFamily="34" charset="0"/>
                <a:ea typeface="+mn-ea"/>
                <a:cs typeface="+mn-cs"/>
              </a:rPr>
              <a:t>© University of Central Florida​</a:t>
            </a:r>
            <a:endParaRPr kumimoji="0" lang="en-US" sz="10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D8531686-37BE-F33D-EB5A-144EC38FF57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85047" y="3523606"/>
            <a:ext cx="1434555" cy="1434555"/>
          </a:xfrm>
          <a:prstGeom prst="rect">
            <a:avLst/>
          </a:prstGeom>
        </p:spPr>
      </p:pic>
    </p:spTree>
    <p:extLst>
      <p:ext uri="{BB962C8B-B14F-4D97-AF65-F5344CB8AC3E}">
        <p14:creationId xmlns:p14="http://schemas.microsoft.com/office/powerpoint/2010/main" val="1431256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880316" y="105156"/>
            <a:ext cx="6492240" cy="6492240"/>
          </a:xfrm>
          <a:prstGeom prst="ellipse">
            <a:avLst/>
          </a:prstGeom>
          <a:solidFill>
            <a:schemeClr val="bg1"/>
          </a:solidFill>
          <a:ln>
            <a:solidFill>
              <a:srgbClr val="004F7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838200" y="443781"/>
            <a:ext cx="10515600" cy="1325563"/>
          </a:xfrm>
        </p:spPr>
        <p:txBody>
          <a:bodyPr anchor="t">
            <a:normAutofit/>
          </a:bodyPr>
          <a:lstStyle/>
          <a:p>
            <a:pPr algn="ctr"/>
            <a:r>
              <a:rPr lang="en-US" sz="3600">
                <a:latin typeface="Gotham Bold" pitchFamily="50" charset="0"/>
              </a:rPr>
              <a:t>Disclosure</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372603" y="1108145"/>
            <a:ext cx="5507665" cy="5263115"/>
          </a:xfrm>
        </p:spPr>
        <p:txBody>
          <a:bodyPr anchor="ctr">
            <a:normAutofit/>
          </a:bodyPr>
          <a:lstStyle/>
          <a:p>
            <a:pPr marL="0" indent="0" algn="ctr">
              <a:buNone/>
            </a:pPr>
            <a:r>
              <a:rPr lang="en-US" sz="2200">
                <a:latin typeface="Gotham Medium" pitchFamily="50" charset="0"/>
              </a:rPr>
              <a:t>This project was supported by the Health Resources and Services Administration (HRSA) of the U.S. Department of Health and Human Services (HHS) under grant number  6 U3NHP45418 of the Health and Public Safety Workforce Resiliency Training Program for $1,496,128. This information or content and conclusions are those of the author and should not be construed as the official position or policy of, nor should any endorsements be inferred by HRSA, HHS or the U.S. Government.</a:t>
            </a:r>
          </a:p>
          <a:p>
            <a:pPr marL="0" indent="0">
              <a:buNone/>
            </a:pPr>
            <a:endParaRPr lang="en-US"/>
          </a:p>
        </p:txBody>
      </p:sp>
      <p:sp>
        <p:nvSpPr>
          <p:cNvPr id="5" name="TextBox 4">
            <a:extLst>
              <a:ext uri="{FF2B5EF4-FFF2-40B4-BE49-F238E27FC236}">
                <a16:creationId xmlns:a16="http://schemas.microsoft.com/office/drawing/2014/main" id="{D2AF1405-DC10-C3D3-DAB5-C035E76D9C8B}"/>
              </a:ext>
            </a:extLst>
          </p:cNvPr>
          <p:cNvSpPr txBox="1"/>
          <p:nvPr/>
        </p:nvSpPr>
        <p:spPr>
          <a:xfrm>
            <a:off x="3075937" y="6038475"/>
            <a:ext cx="6100996" cy="246221"/>
          </a:xfrm>
          <a:prstGeom prst="rect">
            <a:avLst/>
          </a:prstGeom>
          <a:noFill/>
        </p:spPr>
        <p:txBody>
          <a:bodyPr wrap="square">
            <a:spAutoFit/>
          </a:bodyPr>
          <a:lstStyle/>
          <a:p>
            <a:pPr algn="ctr"/>
            <a:r>
              <a:rPr lang="en-US" sz="1000" b="0" i="0">
                <a:solidFill>
                  <a:srgbClr val="898989"/>
                </a:solidFill>
                <a:effectLst/>
                <a:latin typeface="Calibri" panose="020F0502020204030204" pitchFamily="34" charset="0"/>
              </a:rPr>
              <a:t>© University of Central Florida</a:t>
            </a:r>
            <a:endParaRPr lang="en-US" sz="1000"/>
          </a:p>
        </p:txBody>
      </p:sp>
    </p:spTree>
    <p:extLst>
      <p:ext uri="{BB962C8B-B14F-4D97-AF65-F5344CB8AC3E}">
        <p14:creationId xmlns:p14="http://schemas.microsoft.com/office/powerpoint/2010/main" val="3673876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D08467D7-B9EB-BB53-FC9F-B73A16F4CBD3}"/>
              </a:ext>
            </a:extLst>
          </p:cNvPr>
          <p:cNvSpPr/>
          <p:nvPr/>
        </p:nvSpPr>
        <p:spPr>
          <a:xfrm>
            <a:off x="2956205" y="182880"/>
            <a:ext cx="6492240" cy="6492240"/>
          </a:xfrm>
          <a:prstGeom prst="ellipse">
            <a:avLst/>
          </a:prstGeom>
          <a:solidFill>
            <a:schemeClr val="bg1"/>
          </a:solidFill>
          <a:ln>
            <a:solidFill>
              <a:srgbClr val="004F7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40026-9AC6-78D1-9B01-F02833EDE829}"/>
              </a:ext>
            </a:extLst>
          </p:cNvPr>
          <p:cNvSpPr>
            <a:spLocks noGrp="1"/>
          </p:cNvSpPr>
          <p:nvPr>
            <p:ph type="title"/>
          </p:nvPr>
        </p:nvSpPr>
        <p:spPr>
          <a:xfrm>
            <a:off x="2258975" y="596097"/>
            <a:ext cx="7886700" cy="1325563"/>
          </a:xfrm>
        </p:spPr>
        <p:txBody>
          <a:bodyPr>
            <a:normAutofit/>
          </a:bodyPr>
          <a:lstStyle/>
          <a:p>
            <a:pPr algn="ctr"/>
            <a:r>
              <a:rPr lang="en-US" sz="3600">
                <a:latin typeface="Gotham Bold" pitchFamily="50" charset="0"/>
              </a:rPr>
              <a:t>Are you signed </a:t>
            </a:r>
            <a:br>
              <a:rPr lang="en-US" sz="3600">
                <a:latin typeface="Gotham Bold" pitchFamily="50" charset="0"/>
              </a:rPr>
            </a:br>
            <a:r>
              <a:rPr lang="en-US" sz="3600">
                <a:latin typeface="Gotham Bold" pitchFamily="50" charset="0"/>
              </a:rPr>
              <a:t>up to </a:t>
            </a:r>
            <a:r>
              <a:rPr lang="en-US" sz="3600" err="1">
                <a:latin typeface="Gotham Bold" pitchFamily="50" charset="0"/>
              </a:rPr>
              <a:t>RenewU</a:t>
            </a:r>
            <a:r>
              <a:rPr lang="en-US" sz="3600">
                <a:latin typeface="Gotham Bold" pitchFamily="50" charset="0"/>
              </a:rPr>
              <a:t>?</a:t>
            </a:r>
          </a:p>
        </p:txBody>
      </p:sp>
      <p:sp>
        <p:nvSpPr>
          <p:cNvPr id="3" name="Content Placeholder 2">
            <a:extLst>
              <a:ext uri="{FF2B5EF4-FFF2-40B4-BE49-F238E27FC236}">
                <a16:creationId xmlns:a16="http://schemas.microsoft.com/office/drawing/2014/main" id="{1FA2D690-239E-B314-8AEE-C5F7FB076437}"/>
              </a:ext>
            </a:extLst>
          </p:cNvPr>
          <p:cNvSpPr>
            <a:spLocks noGrp="1"/>
          </p:cNvSpPr>
          <p:nvPr>
            <p:ph idx="1"/>
          </p:nvPr>
        </p:nvSpPr>
        <p:spPr>
          <a:xfrm>
            <a:off x="3448494" y="2048720"/>
            <a:ext cx="5507665" cy="1458410"/>
          </a:xfrm>
        </p:spPr>
        <p:txBody>
          <a:bodyPr anchor="t">
            <a:normAutofit/>
          </a:bodyPr>
          <a:lstStyle/>
          <a:p>
            <a:pPr marL="0" indent="0" algn="ctr">
              <a:buNone/>
            </a:pPr>
            <a:r>
              <a:rPr lang="en-US" sz="2400">
                <a:latin typeface="Gotham Medium" pitchFamily="50" charset="0"/>
              </a:rPr>
              <a:t>Register here to gain access to other </a:t>
            </a:r>
            <a:r>
              <a:rPr lang="en-US" sz="2400" err="1">
                <a:latin typeface="Gotham Medium" pitchFamily="50" charset="0"/>
              </a:rPr>
              <a:t>RenewU</a:t>
            </a:r>
            <a:r>
              <a:rPr lang="en-US" sz="2400">
                <a:latin typeface="Gotham Medium" pitchFamily="50" charset="0"/>
              </a:rPr>
              <a:t> resources and complete a brief post-session survey!</a:t>
            </a:r>
          </a:p>
        </p:txBody>
      </p:sp>
      <p:pic>
        <p:nvPicPr>
          <p:cNvPr id="5" name="Picture 4">
            <a:extLst>
              <a:ext uri="{FF2B5EF4-FFF2-40B4-BE49-F238E27FC236}">
                <a16:creationId xmlns:a16="http://schemas.microsoft.com/office/drawing/2014/main" id="{435DAE4C-ACF1-AA95-7B27-3327AC12C6B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97236" y="4695741"/>
            <a:ext cx="2736655" cy="1809233"/>
          </a:xfrm>
          <a:prstGeom prst="rect">
            <a:avLst/>
          </a:prstGeom>
        </p:spPr>
      </p:pic>
      <p:sp>
        <p:nvSpPr>
          <p:cNvPr id="7" name="TextBox 6">
            <a:extLst>
              <a:ext uri="{FF2B5EF4-FFF2-40B4-BE49-F238E27FC236}">
                <a16:creationId xmlns:a16="http://schemas.microsoft.com/office/drawing/2014/main" id="{F587C635-731C-3B7E-FFFE-3DD97F31C7DA}"/>
              </a:ext>
            </a:extLst>
          </p:cNvPr>
          <p:cNvSpPr txBox="1"/>
          <p:nvPr/>
        </p:nvSpPr>
        <p:spPr>
          <a:xfrm>
            <a:off x="3134799" y="6261903"/>
            <a:ext cx="6100996" cy="246221"/>
          </a:xfrm>
          <a:prstGeom prst="rect">
            <a:avLst/>
          </a:prstGeom>
          <a:noFill/>
        </p:spPr>
        <p:txBody>
          <a:bodyPr wrap="square">
            <a:spAutoFit/>
          </a:bodyPr>
          <a:lstStyle/>
          <a:p>
            <a:pPr algn="ctr"/>
            <a:r>
              <a:rPr lang="en-US" sz="1000" b="0" i="0">
                <a:solidFill>
                  <a:srgbClr val="898989"/>
                </a:solidFill>
                <a:effectLst/>
                <a:latin typeface="Calibri" panose="020F0502020204030204" pitchFamily="34" charset="0"/>
              </a:rPr>
              <a:t>© University of Central Florida</a:t>
            </a:r>
            <a:endParaRPr lang="en-US" sz="1000"/>
          </a:p>
        </p:txBody>
      </p:sp>
      <p:pic>
        <p:nvPicPr>
          <p:cNvPr id="9" name="Picture 8">
            <a:extLst>
              <a:ext uri="{FF2B5EF4-FFF2-40B4-BE49-F238E27FC236}">
                <a16:creationId xmlns:a16="http://schemas.microsoft.com/office/drawing/2014/main" id="{99124864-70E3-7F10-77D2-C7A7689090C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478181" y="3429000"/>
            <a:ext cx="1458410" cy="1458410"/>
          </a:xfrm>
          <a:prstGeom prst="rect">
            <a:avLst/>
          </a:prstGeom>
        </p:spPr>
      </p:pic>
    </p:spTree>
    <p:extLst>
      <p:ext uri="{BB962C8B-B14F-4D97-AF65-F5344CB8AC3E}">
        <p14:creationId xmlns:p14="http://schemas.microsoft.com/office/powerpoint/2010/main" val="3375858740"/>
      </p:ext>
    </p:extLst>
  </p:cSld>
  <p:clrMapOvr>
    <a:masterClrMapping/>
  </p:clrMapOvr>
  <p:extLst>
    <p:ext uri="{6950BFC3-D8DA-4A85-94F7-54DA5524770B}">
      <p188:commentRel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7BD5B46-7023-8A5D-039D-D3ABA206E32C}"/>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8533792" y="305460"/>
            <a:ext cx="3189767" cy="2770455"/>
          </a:xfrm>
          <a:prstGeom prst="rect">
            <a:avLst/>
          </a:prstGeom>
        </p:spPr>
      </p:pic>
      <p:sp>
        <p:nvSpPr>
          <p:cNvPr id="2" name="Title 1">
            <a:extLst>
              <a:ext uri="{FF2B5EF4-FFF2-40B4-BE49-F238E27FC236}">
                <a16:creationId xmlns:a16="http://schemas.microsoft.com/office/drawing/2014/main" id="{5BA1C248-BC9F-B667-69F9-B5DF1646D6FD}"/>
              </a:ext>
            </a:extLst>
          </p:cNvPr>
          <p:cNvSpPr>
            <a:spLocks noGrp="1"/>
          </p:cNvSpPr>
          <p:nvPr>
            <p:ph type="title"/>
          </p:nvPr>
        </p:nvSpPr>
        <p:spPr>
          <a:xfrm>
            <a:off x="838200" y="365125"/>
            <a:ext cx="8290810" cy="1325563"/>
          </a:xfrm>
        </p:spPr>
        <p:txBody>
          <a:bodyPr>
            <a:normAutofit/>
          </a:bodyPr>
          <a:lstStyle/>
          <a:p>
            <a:r>
              <a:rPr lang="en-US" sz="3600">
                <a:latin typeface="Gotham Bold" pitchFamily="50" charset="0"/>
              </a:rPr>
              <a:t>This Module will Answer the Following Questions?</a:t>
            </a:r>
          </a:p>
        </p:txBody>
      </p:sp>
      <p:sp>
        <p:nvSpPr>
          <p:cNvPr id="3" name="Content Placeholder 2">
            <a:extLst>
              <a:ext uri="{FF2B5EF4-FFF2-40B4-BE49-F238E27FC236}">
                <a16:creationId xmlns:a16="http://schemas.microsoft.com/office/drawing/2014/main" id="{11E87FB0-23C4-6253-5219-5E40E5B9651F}"/>
              </a:ext>
            </a:extLst>
          </p:cNvPr>
          <p:cNvSpPr>
            <a:spLocks noGrp="1"/>
          </p:cNvSpPr>
          <p:nvPr>
            <p:ph idx="1"/>
          </p:nvPr>
        </p:nvSpPr>
        <p:spPr>
          <a:xfrm>
            <a:off x="1171808" y="1825625"/>
            <a:ext cx="8876759" cy="4351338"/>
          </a:xfrm>
        </p:spPr>
        <p:txBody>
          <a:bodyPr>
            <a:normAutofit/>
          </a:bodyPr>
          <a:lstStyle/>
          <a:p>
            <a:pPr marL="342900" lvl="1" indent="0">
              <a:lnSpc>
                <a:spcPct val="100000"/>
              </a:lnSpc>
              <a:spcAft>
                <a:spcPts val="1200"/>
              </a:spcAft>
              <a:buNone/>
            </a:pPr>
            <a:r>
              <a:rPr lang="en-US" b="1" i="1">
                <a:latin typeface="Gotham Medium" pitchFamily="50" charset="0"/>
              </a:rPr>
              <a:t>What </a:t>
            </a:r>
            <a:r>
              <a:rPr lang="en-US">
                <a:latin typeface="Gotham Medium" pitchFamily="50" charset="0"/>
              </a:rPr>
              <a:t>is Emotional Intelligence (EI)?​</a:t>
            </a:r>
          </a:p>
          <a:p>
            <a:pPr marL="342900" lvl="1" indent="0">
              <a:lnSpc>
                <a:spcPct val="100000"/>
              </a:lnSpc>
              <a:spcAft>
                <a:spcPts val="1200"/>
              </a:spcAft>
              <a:buNone/>
            </a:pPr>
            <a:r>
              <a:rPr lang="en-US" b="1" i="1">
                <a:latin typeface="Gotham Medium" pitchFamily="50" charset="0"/>
              </a:rPr>
              <a:t>What </a:t>
            </a:r>
            <a:r>
              <a:rPr lang="en-US">
                <a:latin typeface="Gotham Medium" pitchFamily="50" charset="0"/>
              </a:rPr>
              <a:t>are the benefits of EI?​</a:t>
            </a:r>
          </a:p>
          <a:p>
            <a:pPr marL="342900" lvl="1" indent="0">
              <a:lnSpc>
                <a:spcPct val="100000"/>
              </a:lnSpc>
              <a:spcAft>
                <a:spcPts val="1200"/>
              </a:spcAft>
              <a:buNone/>
            </a:pPr>
            <a:r>
              <a:rPr lang="en-US" b="1" i="1">
                <a:latin typeface="Gotham Medium" pitchFamily="50" charset="0"/>
              </a:rPr>
              <a:t>How </a:t>
            </a:r>
            <a:r>
              <a:rPr lang="en-US">
                <a:latin typeface="Gotham Medium" pitchFamily="50" charset="0"/>
              </a:rPr>
              <a:t>can I measure my EI? ​</a:t>
            </a:r>
          </a:p>
          <a:p>
            <a:pPr marL="342900" lvl="1" indent="0">
              <a:lnSpc>
                <a:spcPct val="100000"/>
              </a:lnSpc>
              <a:spcAft>
                <a:spcPts val="1200"/>
              </a:spcAft>
              <a:buNone/>
            </a:pPr>
            <a:r>
              <a:rPr lang="en-US" b="1" i="1">
                <a:latin typeface="Gotham Medium" pitchFamily="50" charset="0"/>
              </a:rPr>
              <a:t>How </a:t>
            </a:r>
            <a:r>
              <a:rPr lang="en-US">
                <a:latin typeface="Gotham Medium" pitchFamily="50" charset="0"/>
              </a:rPr>
              <a:t>can I develop EI?</a:t>
            </a:r>
            <a:endParaRPr lang="en-US">
              <a:latin typeface="Gotham Medium" pitchFamily="50" charset="0"/>
              <a:cs typeface="Calibri"/>
            </a:endParaRPr>
          </a:p>
        </p:txBody>
      </p:sp>
      <p:pic>
        <p:nvPicPr>
          <p:cNvPr id="6" name="Picture 5">
            <a:extLst>
              <a:ext uri="{FF2B5EF4-FFF2-40B4-BE49-F238E27FC236}">
                <a16:creationId xmlns:a16="http://schemas.microsoft.com/office/drawing/2014/main" id="{F32A7F58-A2A3-6A7B-B82F-49A2F768E1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98417" y="1974849"/>
            <a:ext cx="231562" cy="231562"/>
          </a:xfrm>
          <a:prstGeom prst="rect">
            <a:avLst/>
          </a:prstGeom>
        </p:spPr>
      </p:pic>
      <p:pic>
        <p:nvPicPr>
          <p:cNvPr id="7" name="Picture 6">
            <a:extLst>
              <a:ext uri="{FF2B5EF4-FFF2-40B4-BE49-F238E27FC236}">
                <a16:creationId xmlns:a16="http://schemas.microsoft.com/office/drawing/2014/main" id="{172C64A9-A79C-31D8-2229-932913FFDE9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98417" y="2512023"/>
            <a:ext cx="231562" cy="231562"/>
          </a:xfrm>
          <a:prstGeom prst="rect">
            <a:avLst/>
          </a:prstGeom>
        </p:spPr>
      </p:pic>
      <p:pic>
        <p:nvPicPr>
          <p:cNvPr id="8" name="Picture 7">
            <a:extLst>
              <a:ext uri="{FF2B5EF4-FFF2-40B4-BE49-F238E27FC236}">
                <a16:creationId xmlns:a16="http://schemas.microsoft.com/office/drawing/2014/main" id="{6638C2D2-FA41-D4AD-B2F1-4A61C80FCCD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98417" y="3134362"/>
            <a:ext cx="231562" cy="231562"/>
          </a:xfrm>
          <a:prstGeom prst="rect">
            <a:avLst/>
          </a:prstGeom>
        </p:spPr>
      </p:pic>
      <p:pic>
        <p:nvPicPr>
          <p:cNvPr id="9" name="Picture 8">
            <a:extLst>
              <a:ext uri="{FF2B5EF4-FFF2-40B4-BE49-F238E27FC236}">
                <a16:creationId xmlns:a16="http://schemas.microsoft.com/office/drawing/2014/main" id="{0FBFF7D0-09CC-93A5-3B81-3ECDAA74151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98417" y="3726576"/>
            <a:ext cx="231562" cy="231562"/>
          </a:xfrm>
          <a:prstGeom prst="rect">
            <a:avLst/>
          </a:prstGeom>
        </p:spPr>
      </p:pic>
      <p:sp>
        <p:nvSpPr>
          <p:cNvPr id="5" name="TextBox 4">
            <a:extLst>
              <a:ext uri="{FF2B5EF4-FFF2-40B4-BE49-F238E27FC236}">
                <a16:creationId xmlns:a16="http://schemas.microsoft.com/office/drawing/2014/main" id="{222BACE7-954F-F416-9DD3-90D226C2A3C9}"/>
              </a:ext>
            </a:extLst>
          </p:cNvPr>
          <p:cNvSpPr txBox="1"/>
          <p:nvPr/>
        </p:nvSpPr>
        <p:spPr>
          <a:xfrm>
            <a:off x="2618320" y="6325463"/>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spTree>
    <p:extLst>
      <p:ext uri="{BB962C8B-B14F-4D97-AF65-F5344CB8AC3E}">
        <p14:creationId xmlns:p14="http://schemas.microsoft.com/office/powerpoint/2010/main" val="2620349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FB6D405C-9DFE-7B4A-8E82-2AEB3325ED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 y="3915971"/>
            <a:ext cx="1336831" cy="1364114"/>
          </a:xfrm>
          <a:prstGeom prst="rect">
            <a:avLst/>
          </a:prstGeom>
        </p:spPr>
      </p:pic>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p:txBody>
          <a:bodyPr>
            <a:normAutofit/>
          </a:bodyPr>
          <a:lstStyle/>
          <a:p>
            <a:r>
              <a:rPr lang="en-US" sz="3600" b="1">
                <a:latin typeface="Gotham Bold" pitchFamily="2" charset="0"/>
              </a:rPr>
              <a:t>What is Emotional Intelligence (EI)?</a:t>
            </a:r>
          </a:p>
        </p:txBody>
      </p:sp>
      <p:sp>
        <p:nvSpPr>
          <p:cNvPr id="6" name="TextBox 5">
            <a:extLst>
              <a:ext uri="{FF2B5EF4-FFF2-40B4-BE49-F238E27FC236}">
                <a16:creationId xmlns:a16="http://schemas.microsoft.com/office/drawing/2014/main" id="{38C40C59-32BC-E433-F832-ADB7D5546399}"/>
              </a:ext>
            </a:extLst>
          </p:cNvPr>
          <p:cNvSpPr txBox="1"/>
          <p:nvPr/>
        </p:nvSpPr>
        <p:spPr>
          <a:xfrm>
            <a:off x="978731" y="1796114"/>
            <a:ext cx="8926643" cy="2769989"/>
          </a:xfrm>
          <a:prstGeom prst="rect">
            <a:avLst/>
          </a:prstGeom>
          <a:noFill/>
        </p:spPr>
        <p:txBody>
          <a:bodyPr wrap="square">
            <a:spAutoFit/>
          </a:bodyPr>
          <a:lstStyle/>
          <a:p>
            <a:pPr algn="l" rtl="0" fontAlgn="base"/>
            <a:r>
              <a:rPr lang="en-US" sz="2400" u="none" strike="noStrike">
                <a:solidFill>
                  <a:srgbClr val="000000"/>
                </a:solidFill>
                <a:effectLst/>
                <a:latin typeface="Gotham Medium" pitchFamily="2" charset="0"/>
              </a:rPr>
              <a:t>Unlike how smart you are, EI is a type of intelligence that considers how well you can:</a:t>
            </a:r>
            <a:r>
              <a:rPr lang="en-US" sz="2400">
                <a:solidFill>
                  <a:srgbClr val="000000"/>
                </a:solidFill>
                <a:effectLst/>
                <a:latin typeface="Gotham Medium" pitchFamily="2" charset="0"/>
              </a:rPr>
              <a:t>​</a:t>
            </a:r>
          </a:p>
          <a:p>
            <a:pPr marL="457200" indent="-457200" algn="l" rtl="0" fontAlgn="base">
              <a:spcBef>
                <a:spcPts val="1200"/>
              </a:spcBef>
              <a:buFont typeface="+mj-lt"/>
              <a:buAutoNum type="arabicPeriod"/>
            </a:pPr>
            <a:r>
              <a:rPr lang="en-US" sz="2400" u="none" strike="noStrike">
                <a:solidFill>
                  <a:srgbClr val="000000"/>
                </a:solidFill>
                <a:effectLst/>
                <a:latin typeface="Gotham Medium" pitchFamily="2" charset="0"/>
              </a:rPr>
              <a:t>Identify and control your emotions and thoughts</a:t>
            </a:r>
            <a:r>
              <a:rPr lang="en-US" sz="2400">
                <a:solidFill>
                  <a:srgbClr val="000000"/>
                </a:solidFill>
                <a:effectLst/>
                <a:latin typeface="Gotham Medium" pitchFamily="2" charset="0"/>
              </a:rPr>
              <a:t>​</a:t>
            </a:r>
          </a:p>
          <a:p>
            <a:pPr marL="457200" indent="-457200" algn="l" rtl="0" fontAlgn="base">
              <a:spcBef>
                <a:spcPts val="1200"/>
              </a:spcBef>
              <a:buFont typeface="+mj-lt"/>
              <a:buAutoNum type="arabicPeriod"/>
            </a:pPr>
            <a:r>
              <a:rPr lang="en-US" sz="2400" u="none" strike="noStrike">
                <a:solidFill>
                  <a:srgbClr val="000000"/>
                </a:solidFill>
                <a:effectLst/>
                <a:latin typeface="Gotham Medium" pitchFamily="2" charset="0"/>
              </a:rPr>
              <a:t>Recognize and understand other's emotions</a:t>
            </a:r>
            <a:r>
              <a:rPr lang="en-US" sz="2400">
                <a:solidFill>
                  <a:srgbClr val="000000"/>
                </a:solidFill>
                <a:effectLst/>
                <a:latin typeface="Gotham Medium" pitchFamily="2" charset="0"/>
              </a:rPr>
              <a:t>​</a:t>
            </a:r>
          </a:p>
          <a:p>
            <a:pPr marL="457200" indent="-457200" algn="l" rtl="0" fontAlgn="base">
              <a:spcBef>
                <a:spcPts val="1200"/>
              </a:spcBef>
              <a:buFont typeface="+mj-lt"/>
              <a:buAutoNum type="arabicPeriod"/>
            </a:pPr>
            <a:r>
              <a:rPr lang="en-US" sz="2400" u="none" strike="noStrike">
                <a:solidFill>
                  <a:srgbClr val="000000"/>
                </a:solidFill>
                <a:effectLst/>
                <a:latin typeface="Gotham Medium" pitchFamily="2" charset="0"/>
              </a:rPr>
              <a:t>Control your focus and actions so that you can solve problems or achieve your goals</a:t>
            </a:r>
            <a:endParaRPr lang="en-US" sz="2400">
              <a:solidFill>
                <a:srgbClr val="000000"/>
              </a:solidFill>
              <a:effectLst/>
              <a:latin typeface="Gotham Medium" pitchFamily="2" charset="0"/>
            </a:endParaRPr>
          </a:p>
        </p:txBody>
      </p:sp>
      <p:pic>
        <p:nvPicPr>
          <p:cNvPr id="7" name="Picture 6">
            <a:extLst>
              <a:ext uri="{FF2B5EF4-FFF2-40B4-BE49-F238E27FC236}">
                <a16:creationId xmlns:a16="http://schemas.microsoft.com/office/drawing/2014/main" id="{171461F7-6CFD-7450-EACF-67EA3202DAC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47839" y="365125"/>
            <a:ext cx="2475456" cy="2150044"/>
          </a:xfrm>
          <a:prstGeom prst="rect">
            <a:avLst/>
          </a:prstGeom>
        </p:spPr>
      </p:pic>
      <p:pic>
        <p:nvPicPr>
          <p:cNvPr id="9" name="Picture 8">
            <a:extLst>
              <a:ext uri="{FF2B5EF4-FFF2-40B4-BE49-F238E27FC236}">
                <a16:creationId xmlns:a16="http://schemas.microsoft.com/office/drawing/2014/main" id="{5EF97062-3B1B-F60A-D705-9C9D20D902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77259" y="5562162"/>
            <a:ext cx="1050673" cy="1072115"/>
          </a:xfrm>
          <a:prstGeom prst="rect">
            <a:avLst/>
          </a:prstGeom>
        </p:spPr>
      </p:pic>
      <p:pic>
        <p:nvPicPr>
          <p:cNvPr id="10" name="Picture 9">
            <a:extLst>
              <a:ext uri="{FF2B5EF4-FFF2-40B4-BE49-F238E27FC236}">
                <a16:creationId xmlns:a16="http://schemas.microsoft.com/office/drawing/2014/main" id="{8DFED4A4-255E-713A-0AD9-AE264B0134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487" y="5717839"/>
            <a:ext cx="1728489" cy="1763765"/>
          </a:xfrm>
          <a:prstGeom prst="rect">
            <a:avLst/>
          </a:prstGeom>
        </p:spPr>
      </p:pic>
      <p:pic>
        <p:nvPicPr>
          <p:cNvPr id="11" name="Picture 10">
            <a:extLst>
              <a:ext uri="{FF2B5EF4-FFF2-40B4-BE49-F238E27FC236}">
                <a16:creationId xmlns:a16="http://schemas.microsoft.com/office/drawing/2014/main" id="{6CE77AFB-83F1-E5B4-11F0-1457383E0A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58035" y="5148213"/>
            <a:ext cx="2411858" cy="2461080"/>
          </a:xfrm>
          <a:prstGeom prst="rect">
            <a:avLst/>
          </a:prstGeom>
        </p:spPr>
      </p:pic>
      <p:pic>
        <p:nvPicPr>
          <p:cNvPr id="12" name="Picture 11">
            <a:extLst>
              <a:ext uri="{FF2B5EF4-FFF2-40B4-BE49-F238E27FC236}">
                <a16:creationId xmlns:a16="http://schemas.microsoft.com/office/drawing/2014/main" id="{77FA023E-13CC-2F2B-BA0F-A551BE661D6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37507" y="5705690"/>
            <a:ext cx="1050673" cy="1072115"/>
          </a:xfrm>
          <a:prstGeom prst="rect">
            <a:avLst/>
          </a:prstGeom>
        </p:spPr>
      </p:pic>
      <p:pic>
        <p:nvPicPr>
          <p:cNvPr id="13" name="Picture 12">
            <a:extLst>
              <a:ext uri="{FF2B5EF4-FFF2-40B4-BE49-F238E27FC236}">
                <a16:creationId xmlns:a16="http://schemas.microsoft.com/office/drawing/2014/main" id="{FA5BD15C-1A19-C343-2D00-75D7CD4FEA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76377" y="4915943"/>
            <a:ext cx="1601796" cy="1634487"/>
          </a:xfrm>
          <a:prstGeom prst="rect">
            <a:avLst/>
          </a:prstGeom>
        </p:spPr>
      </p:pic>
      <p:sp>
        <p:nvSpPr>
          <p:cNvPr id="14" name="TextBox 13">
            <a:extLst>
              <a:ext uri="{FF2B5EF4-FFF2-40B4-BE49-F238E27FC236}">
                <a16:creationId xmlns:a16="http://schemas.microsoft.com/office/drawing/2014/main" id="{6AC3CF19-1FB4-9CE8-22E8-C3F74CF72241}"/>
              </a:ext>
            </a:extLst>
          </p:cNvPr>
          <p:cNvSpPr txBox="1"/>
          <p:nvPr/>
        </p:nvSpPr>
        <p:spPr>
          <a:xfrm>
            <a:off x="2618320" y="6325463"/>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pic>
        <p:nvPicPr>
          <p:cNvPr id="3" name="Picture 2">
            <a:extLst>
              <a:ext uri="{FF2B5EF4-FFF2-40B4-BE49-F238E27FC236}">
                <a16:creationId xmlns:a16="http://schemas.microsoft.com/office/drawing/2014/main" id="{50A625AF-BA6B-8161-1E7C-70396E57D4D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63964" y="2700753"/>
            <a:ext cx="1859331" cy="1897276"/>
          </a:xfrm>
          <a:prstGeom prst="rect">
            <a:avLst/>
          </a:prstGeom>
        </p:spPr>
      </p:pic>
    </p:spTree>
    <p:extLst>
      <p:ext uri="{BB962C8B-B14F-4D97-AF65-F5344CB8AC3E}">
        <p14:creationId xmlns:p14="http://schemas.microsoft.com/office/powerpoint/2010/main" val="192338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86964-178E-6F44-0067-22DFBC5FF09C}"/>
              </a:ext>
            </a:extLst>
          </p:cNvPr>
          <p:cNvSpPr>
            <a:spLocks noGrp="1"/>
          </p:cNvSpPr>
          <p:nvPr>
            <p:ph type="title"/>
          </p:nvPr>
        </p:nvSpPr>
        <p:spPr>
          <a:xfrm>
            <a:off x="457200" y="277284"/>
            <a:ext cx="11340790" cy="622331"/>
          </a:xfrm>
        </p:spPr>
        <p:txBody>
          <a:bodyPr anchor="t">
            <a:noAutofit/>
          </a:bodyPr>
          <a:lstStyle/>
          <a:p>
            <a:pPr algn="ctr"/>
            <a:r>
              <a:rPr lang="en-US" sz="3600" b="1" u="none" strike="noStrike">
                <a:effectLst/>
                <a:latin typeface="Gotham Bold" pitchFamily="2" charset="0"/>
              </a:rPr>
              <a:t>What are the Benefits of </a:t>
            </a:r>
            <a:r>
              <a:rPr lang="en-US" sz="3600" b="1">
                <a:latin typeface="Gotham Bold" pitchFamily="2" charset="0"/>
              </a:rPr>
              <a:t>EI</a:t>
            </a:r>
            <a:r>
              <a:rPr lang="en-US" sz="3600" b="1" u="none" strike="noStrike">
                <a:effectLst/>
                <a:latin typeface="Gotham Bold" pitchFamily="2" charset="0"/>
              </a:rPr>
              <a:t>?</a:t>
            </a:r>
            <a:endParaRPr lang="en-US" sz="3600" b="1">
              <a:latin typeface="Gotham Bold" pitchFamily="2" charset="0"/>
            </a:endParaRPr>
          </a:p>
        </p:txBody>
      </p:sp>
      <p:sp>
        <p:nvSpPr>
          <p:cNvPr id="12" name="TextBox 11">
            <a:extLst>
              <a:ext uri="{FF2B5EF4-FFF2-40B4-BE49-F238E27FC236}">
                <a16:creationId xmlns:a16="http://schemas.microsoft.com/office/drawing/2014/main" id="{8B127312-4758-54B8-4EFD-1313AD56AC18}"/>
              </a:ext>
            </a:extLst>
          </p:cNvPr>
          <p:cNvSpPr txBox="1"/>
          <p:nvPr/>
        </p:nvSpPr>
        <p:spPr>
          <a:xfrm>
            <a:off x="2667000" y="6318741"/>
            <a:ext cx="6858000" cy="276999"/>
          </a:xfrm>
          <a:prstGeom prst="rect">
            <a:avLst/>
          </a:prstGeom>
          <a:noFill/>
        </p:spPr>
        <p:txBody>
          <a:bodyPr wrap="square">
            <a:spAutoFit/>
          </a:bodyPr>
          <a:lstStyle/>
          <a:p>
            <a:pPr algn="ctr"/>
            <a:r>
              <a:rPr lang="en-US" sz="1200" b="0" i="0" u="none" strike="noStrike">
                <a:solidFill>
                  <a:srgbClr val="000000"/>
                </a:solidFill>
                <a:effectLst/>
                <a:latin typeface="Calibri" panose="020F0502020204030204" pitchFamily="34" charset="0"/>
              </a:rPr>
              <a:t>© University of Central Florida</a:t>
            </a:r>
            <a:r>
              <a:rPr lang="en-US" sz="1200" b="0" i="0">
                <a:solidFill>
                  <a:srgbClr val="000000"/>
                </a:solidFill>
                <a:effectLst/>
                <a:latin typeface="Calibri" panose="020F0502020204030204" pitchFamily="34" charset="0"/>
              </a:rPr>
              <a:t>​</a:t>
            </a:r>
            <a:endParaRPr lang="en-US" sz="1200"/>
          </a:p>
        </p:txBody>
      </p:sp>
      <p:pic>
        <p:nvPicPr>
          <p:cNvPr id="3" name="Content Placeholder 4">
            <a:extLst>
              <a:ext uri="{FF2B5EF4-FFF2-40B4-BE49-F238E27FC236}">
                <a16:creationId xmlns:a16="http://schemas.microsoft.com/office/drawing/2014/main" id="{43A00531-7029-32EE-F8C7-D5C9096BB1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457200" y="1048215"/>
            <a:ext cx="4915626" cy="5760184"/>
          </a:xfrm>
          <a:prstGeom prst="rect">
            <a:avLst/>
          </a:prstGeom>
        </p:spPr>
      </p:pic>
      <p:sp>
        <p:nvSpPr>
          <p:cNvPr id="5" name="TextBox 4">
            <a:extLst>
              <a:ext uri="{FF2B5EF4-FFF2-40B4-BE49-F238E27FC236}">
                <a16:creationId xmlns:a16="http://schemas.microsoft.com/office/drawing/2014/main" id="{394C5E21-ECDE-6297-D12E-A023AA4670FC}"/>
              </a:ext>
            </a:extLst>
          </p:cNvPr>
          <p:cNvSpPr txBox="1"/>
          <p:nvPr/>
        </p:nvSpPr>
        <p:spPr>
          <a:xfrm>
            <a:off x="1777587" y="1782921"/>
            <a:ext cx="2274849" cy="830997"/>
          </a:xfrm>
          <a:prstGeom prst="rect">
            <a:avLst/>
          </a:prstGeom>
          <a:noFill/>
        </p:spPr>
        <p:txBody>
          <a:bodyPr wrap="square" rtlCol="0">
            <a:spAutoFit/>
          </a:bodyPr>
          <a:lstStyle/>
          <a:p>
            <a:pPr algn="ctr"/>
            <a:r>
              <a:rPr lang="en-US" sz="2400" b="1">
                <a:latin typeface="Gotham Medium" pitchFamily="50" charset="0"/>
              </a:rPr>
              <a:t>Lower </a:t>
            </a:r>
          </a:p>
          <a:p>
            <a:pPr algn="ctr"/>
            <a:r>
              <a:rPr lang="en-US" sz="2400" b="1">
                <a:latin typeface="Gotham Medium" pitchFamily="50" charset="0"/>
              </a:rPr>
              <a:t>Levels:</a:t>
            </a:r>
          </a:p>
        </p:txBody>
      </p:sp>
      <p:sp>
        <p:nvSpPr>
          <p:cNvPr id="6" name="TextBox 5">
            <a:extLst>
              <a:ext uri="{FF2B5EF4-FFF2-40B4-BE49-F238E27FC236}">
                <a16:creationId xmlns:a16="http://schemas.microsoft.com/office/drawing/2014/main" id="{4B85B532-2191-A4B4-8EED-3338AAB75ED4}"/>
              </a:ext>
            </a:extLst>
          </p:cNvPr>
          <p:cNvSpPr txBox="1"/>
          <p:nvPr/>
        </p:nvSpPr>
        <p:spPr>
          <a:xfrm>
            <a:off x="1141966" y="3452175"/>
            <a:ext cx="3323064" cy="2462213"/>
          </a:xfrm>
          <a:prstGeom prst="rect">
            <a:avLst/>
          </a:prstGeom>
          <a:noFill/>
        </p:spPr>
        <p:txBody>
          <a:bodyPr wrap="square">
            <a:spAutoFit/>
          </a:bodyPr>
          <a:lstStyle/>
          <a:p>
            <a:pPr marL="342900" indent="-342900" algn="ctr">
              <a:buFont typeface="Arial" panose="020B0604020202020204" pitchFamily="34" charset="0"/>
              <a:buChar char="•"/>
            </a:pPr>
            <a:r>
              <a:rPr lang="en-US" sz="2200">
                <a:solidFill>
                  <a:srgbClr val="000000"/>
                </a:solidFill>
                <a:latin typeface="Gotham Medium" pitchFamily="2" charset="0"/>
              </a:rPr>
              <a:t>S</a:t>
            </a:r>
            <a:r>
              <a:rPr lang="en-US" sz="2200" u="none" strike="noStrike">
                <a:solidFill>
                  <a:srgbClr val="000000"/>
                </a:solidFill>
                <a:effectLst/>
                <a:latin typeface="Gotham Medium" pitchFamily="2" charset="0"/>
              </a:rPr>
              <a:t>tress</a:t>
            </a:r>
            <a:r>
              <a:rPr lang="en-US" sz="2200">
                <a:solidFill>
                  <a:srgbClr val="000000"/>
                </a:solidFill>
                <a:effectLst/>
                <a:latin typeface="Gotham Medium" pitchFamily="2" charset="0"/>
              </a:rPr>
              <a:t>​</a:t>
            </a:r>
          </a:p>
          <a:p>
            <a:pPr marL="342900" indent="-342900" algn="ctr" rtl="0" fontAlgn="base">
              <a:buFont typeface="Arial" panose="020B0604020202020204" pitchFamily="34" charset="0"/>
              <a:buChar char="•"/>
            </a:pPr>
            <a:r>
              <a:rPr lang="en-US" sz="2200" u="none" strike="noStrike">
                <a:solidFill>
                  <a:srgbClr val="000000"/>
                </a:solidFill>
                <a:effectLst/>
                <a:latin typeface="Gotham Medium" pitchFamily="2" charset="0"/>
              </a:rPr>
              <a:t>Worry or anxiety</a:t>
            </a:r>
            <a:r>
              <a:rPr lang="en-US" sz="2200">
                <a:solidFill>
                  <a:srgbClr val="000000"/>
                </a:solidFill>
                <a:effectLst/>
                <a:latin typeface="Gotham Medium" pitchFamily="2" charset="0"/>
              </a:rPr>
              <a:t>​</a:t>
            </a:r>
          </a:p>
          <a:p>
            <a:pPr marL="342900" indent="-342900" algn="ctr" rtl="0" fontAlgn="base">
              <a:buFont typeface="Arial" panose="020B0604020202020204" pitchFamily="34" charset="0"/>
              <a:buChar char="•"/>
            </a:pPr>
            <a:r>
              <a:rPr lang="en-US" sz="2200" u="none" strike="noStrike">
                <a:solidFill>
                  <a:srgbClr val="000000"/>
                </a:solidFill>
                <a:latin typeface="Gotham Medium" pitchFamily="2" charset="0"/>
              </a:rPr>
              <a:t>D</a:t>
            </a:r>
            <a:r>
              <a:rPr lang="en-US" sz="2200" u="none" strike="noStrike">
                <a:solidFill>
                  <a:srgbClr val="000000"/>
                </a:solidFill>
                <a:effectLst/>
                <a:latin typeface="Gotham Medium" pitchFamily="2" charset="0"/>
              </a:rPr>
              <a:t>epression</a:t>
            </a:r>
            <a:r>
              <a:rPr lang="en-US" sz="2200">
                <a:solidFill>
                  <a:srgbClr val="000000"/>
                </a:solidFill>
                <a:effectLst/>
                <a:latin typeface="Gotham Medium" pitchFamily="2" charset="0"/>
              </a:rPr>
              <a:t>​</a:t>
            </a:r>
          </a:p>
          <a:p>
            <a:pPr marL="342900" indent="-342900" algn="ctr" rtl="0" fontAlgn="base">
              <a:buFont typeface="Arial" panose="020B0604020202020204" pitchFamily="34" charset="0"/>
              <a:buChar char="•"/>
            </a:pPr>
            <a:r>
              <a:rPr lang="en-US" sz="2200" u="none" strike="noStrike">
                <a:solidFill>
                  <a:srgbClr val="000000"/>
                </a:solidFill>
                <a:effectLst/>
                <a:latin typeface="Gotham Medium" pitchFamily="2" charset="0"/>
              </a:rPr>
              <a:t>Burnout </a:t>
            </a:r>
            <a:endParaRPr lang="en-US" sz="2200">
              <a:solidFill>
                <a:srgbClr val="000000"/>
              </a:solidFill>
              <a:latin typeface="Gotham Medium" pitchFamily="2" charset="0"/>
            </a:endParaRPr>
          </a:p>
          <a:p>
            <a:pPr marL="342900" indent="-342900" algn="ctr" rtl="0" fontAlgn="base">
              <a:buFont typeface="Arial" panose="020B0604020202020204" pitchFamily="34" charset="0"/>
              <a:buChar char="•"/>
            </a:pPr>
            <a:r>
              <a:rPr lang="en-US" sz="2200">
                <a:solidFill>
                  <a:srgbClr val="000000"/>
                </a:solidFill>
                <a:latin typeface="Gotham Medium" pitchFamily="2" charset="0"/>
              </a:rPr>
              <a:t>P</a:t>
            </a:r>
            <a:r>
              <a:rPr lang="en-US" sz="2200" u="none" strike="noStrike">
                <a:solidFill>
                  <a:srgbClr val="000000"/>
                </a:solidFill>
                <a:effectLst/>
                <a:latin typeface="Gotham Medium" pitchFamily="2" charset="0"/>
              </a:rPr>
              <a:t>hysical, mental, emotional, exhaustion</a:t>
            </a:r>
            <a:endParaRPr lang="en-US" sz="2200">
              <a:solidFill>
                <a:srgbClr val="000000"/>
              </a:solidFill>
              <a:effectLst/>
              <a:latin typeface="Gotham Medium" pitchFamily="2" charset="0"/>
            </a:endParaRPr>
          </a:p>
        </p:txBody>
      </p:sp>
      <p:pic>
        <p:nvPicPr>
          <p:cNvPr id="7" name="Content Placeholder 4">
            <a:extLst>
              <a:ext uri="{FF2B5EF4-FFF2-40B4-BE49-F238E27FC236}">
                <a16:creationId xmlns:a16="http://schemas.microsoft.com/office/drawing/2014/main" id="{D02E8CD0-9B41-98D4-A6D3-2A287BF872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6819175" y="1048216"/>
            <a:ext cx="4915626" cy="5760184"/>
          </a:xfrm>
          <a:prstGeom prst="rect">
            <a:avLst/>
          </a:prstGeom>
        </p:spPr>
      </p:pic>
      <p:sp>
        <p:nvSpPr>
          <p:cNvPr id="8" name="TextBox 7">
            <a:extLst>
              <a:ext uri="{FF2B5EF4-FFF2-40B4-BE49-F238E27FC236}">
                <a16:creationId xmlns:a16="http://schemas.microsoft.com/office/drawing/2014/main" id="{E960202E-B2F5-EB11-B78E-293418E8CDAB}"/>
              </a:ext>
            </a:extLst>
          </p:cNvPr>
          <p:cNvSpPr txBox="1"/>
          <p:nvPr/>
        </p:nvSpPr>
        <p:spPr>
          <a:xfrm>
            <a:off x="8139562" y="1782922"/>
            <a:ext cx="2274849" cy="830997"/>
          </a:xfrm>
          <a:prstGeom prst="rect">
            <a:avLst/>
          </a:prstGeom>
          <a:noFill/>
        </p:spPr>
        <p:txBody>
          <a:bodyPr wrap="square" rtlCol="0">
            <a:spAutoFit/>
          </a:bodyPr>
          <a:lstStyle/>
          <a:p>
            <a:pPr algn="ctr"/>
            <a:r>
              <a:rPr lang="en-US" sz="2400" b="1">
                <a:latin typeface="Gotham Medium" pitchFamily="50" charset="0"/>
              </a:rPr>
              <a:t>Higher </a:t>
            </a:r>
          </a:p>
          <a:p>
            <a:pPr algn="ctr"/>
            <a:r>
              <a:rPr lang="en-US" sz="2400" b="1">
                <a:latin typeface="Gotham Medium" pitchFamily="50" charset="0"/>
              </a:rPr>
              <a:t>Levels:</a:t>
            </a:r>
          </a:p>
        </p:txBody>
      </p:sp>
      <p:sp>
        <p:nvSpPr>
          <p:cNvPr id="10" name="TextBox 9">
            <a:extLst>
              <a:ext uri="{FF2B5EF4-FFF2-40B4-BE49-F238E27FC236}">
                <a16:creationId xmlns:a16="http://schemas.microsoft.com/office/drawing/2014/main" id="{68B23B0D-770F-82B7-1D12-5F49907CF95F}"/>
              </a:ext>
            </a:extLst>
          </p:cNvPr>
          <p:cNvSpPr txBox="1"/>
          <p:nvPr/>
        </p:nvSpPr>
        <p:spPr>
          <a:xfrm>
            <a:off x="7705492" y="3406698"/>
            <a:ext cx="3175689" cy="2462213"/>
          </a:xfrm>
          <a:prstGeom prst="rect">
            <a:avLst/>
          </a:prstGeom>
          <a:noFill/>
        </p:spPr>
        <p:txBody>
          <a:bodyPr wrap="square">
            <a:spAutoFit/>
          </a:bodyPr>
          <a:lstStyle/>
          <a:p>
            <a:pPr marL="342900" indent="-342900" algn="ctr">
              <a:buFont typeface="Arial" panose="020B0604020202020204" pitchFamily="34" charset="0"/>
              <a:buChar char="•"/>
            </a:pPr>
            <a:r>
              <a:rPr lang="en-US" sz="2200">
                <a:solidFill>
                  <a:srgbClr val="000000"/>
                </a:solidFill>
                <a:latin typeface="Gotham Medium" pitchFamily="2" charset="0"/>
              </a:rPr>
              <a:t>Work performance &amp;</a:t>
            </a:r>
            <a:r>
              <a:rPr lang="en-US" sz="2200" u="none" strike="noStrike">
                <a:solidFill>
                  <a:srgbClr val="000000"/>
                </a:solidFill>
                <a:effectLst/>
                <a:latin typeface="Gotham Medium" pitchFamily="2" charset="0"/>
              </a:rPr>
              <a:t> satisfaction​</a:t>
            </a:r>
          </a:p>
          <a:p>
            <a:pPr marL="342900" indent="-342900" algn="ctr">
              <a:buFont typeface="Arial" panose="020B0604020202020204" pitchFamily="34" charset="0"/>
              <a:buChar char="•"/>
            </a:pPr>
            <a:r>
              <a:rPr lang="en-US" sz="2200">
                <a:solidFill>
                  <a:srgbClr val="000000"/>
                </a:solidFill>
                <a:latin typeface="Gotham Medium" pitchFamily="2" charset="0"/>
              </a:rPr>
              <a:t>Work i</a:t>
            </a:r>
            <a:r>
              <a:rPr lang="en-US" sz="2200" u="none" strike="noStrike">
                <a:solidFill>
                  <a:srgbClr val="000000"/>
                </a:solidFill>
                <a:effectLst/>
                <a:latin typeface="Gotham Medium" pitchFamily="2" charset="0"/>
              </a:rPr>
              <a:t>nterest,  attention &amp; productivity </a:t>
            </a:r>
          </a:p>
          <a:p>
            <a:pPr marL="342900" indent="-342900" algn="ctr">
              <a:buFont typeface="Arial" panose="020B0604020202020204" pitchFamily="34" charset="0"/>
              <a:buChar char="•"/>
            </a:pPr>
            <a:r>
              <a:rPr lang="en-US" sz="2200" u="none" strike="noStrike">
                <a:solidFill>
                  <a:srgbClr val="000000"/>
                </a:solidFill>
                <a:effectLst/>
                <a:latin typeface="Gotham Medium" pitchFamily="2" charset="0"/>
              </a:rPr>
              <a:t>Health​</a:t>
            </a:r>
          </a:p>
          <a:p>
            <a:pPr marL="342900" indent="-342900" algn="ctr">
              <a:buFont typeface="Arial" panose="020B0604020202020204" pitchFamily="34" charset="0"/>
              <a:buChar char="•"/>
            </a:pPr>
            <a:r>
              <a:rPr lang="en-US" sz="2200" u="none" strike="noStrike">
                <a:solidFill>
                  <a:srgbClr val="000000"/>
                </a:solidFill>
                <a:effectLst/>
                <a:latin typeface="Gotham Medium" pitchFamily="2" charset="0"/>
              </a:rPr>
              <a:t>Well-being</a:t>
            </a:r>
            <a:endParaRPr lang="en-US" sz="2200">
              <a:solidFill>
                <a:srgbClr val="000000"/>
              </a:solidFill>
              <a:effectLst/>
              <a:latin typeface="Gotham Medium" pitchFamily="2" charset="0"/>
            </a:endParaRPr>
          </a:p>
        </p:txBody>
      </p:sp>
    </p:spTree>
    <p:extLst>
      <p:ext uri="{BB962C8B-B14F-4D97-AF65-F5344CB8AC3E}">
        <p14:creationId xmlns:p14="http://schemas.microsoft.com/office/powerpoint/2010/main" val="344316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rotWithShape="1">
          <a:blip r:embed="rId3">
            <a:extLst>
              <a:ext uri="{28A0092B-C50C-407E-A947-70E740481C1C}">
                <a14:useLocalDpi xmlns:a14="http://schemas.microsoft.com/office/drawing/2010/main" val="0"/>
              </a:ext>
            </a:extLst>
          </a:blip>
          <a:srcRect l="56381"/>
          <a:stretch/>
        </p:blipFill>
        <p:spPr>
          <a:xfrm>
            <a:off x="0" y="-88899"/>
            <a:ext cx="2921000" cy="6984114"/>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930582" y="2931914"/>
            <a:ext cx="3724037" cy="994172"/>
          </a:xfrm>
        </p:spPr>
        <p:txBody>
          <a:bodyPr>
            <a:noAutofit/>
          </a:bodyPr>
          <a:lstStyle/>
          <a:p>
            <a:pPr algn="ctr"/>
            <a:r>
              <a:rPr lang="en-US" sz="3000" err="1">
                <a:latin typeface="Gotham Bold" pitchFamily="50" charset="0"/>
              </a:rPr>
              <a:t>Dugué</a:t>
            </a:r>
            <a:r>
              <a:rPr lang="en-US" sz="3000">
                <a:latin typeface="Gotham Bold" pitchFamily="50" charset="0"/>
              </a:rPr>
              <a:t>, et al., 2021.</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4166948" y="2615587"/>
            <a:ext cx="6266594" cy="1599927"/>
          </a:xfrm>
        </p:spPr>
        <p:txBody>
          <a:bodyPr>
            <a:noAutofit/>
          </a:bodyPr>
          <a:lstStyle/>
          <a:p>
            <a:pPr marL="0" indent="0" algn="ctr">
              <a:lnSpc>
                <a:spcPct val="100000"/>
              </a:lnSpc>
              <a:buNone/>
            </a:pPr>
            <a:r>
              <a:rPr lang="en-US" sz="2400">
                <a:solidFill>
                  <a:srgbClr val="000000"/>
                </a:solidFill>
                <a:latin typeface="Gotham Medium" pitchFamily="50" charset="0"/>
              </a:rPr>
              <a:t>Higher emotional intelligence (EI)  promotes well-being and decreases stress/stress-related behaviors, symptoms of anxiety and depression.</a:t>
            </a:r>
            <a:endParaRPr lang="en-US" sz="2400">
              <a:latin typeface="Gotham Medium" pitchFamily="50" charset="0"/>
              <a:ea typeface="Calibri" panose="020F0502020204030204" pitchFamily="34" charset="0"/>
              <a:cs typeface="Times New Roman" panose="02020603050405020304" pitchFamily="18"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5" name="Title 1">
            <a:extLst>
              <a:ext uri="{FF2B5EF4-FFF2-40B4-BE49-F238E27FC236}">
                <a16:creationId xmlns:a16="http://schemas.microsoft.com/office/drawing/2014/main" id="{9D12D502-A002-85FE-7C40-C16F8827FEDE}"/>
              </a:ext>
            </a:extLst>
          </p:cNvPr>
          <p:cNvSpPr txBox="1">
            <a:spLocks/>
          </p:cNvSpPr>
          <p:nvPr/>
        </p:nvSpPr>
        <p:spPr>
          <a:xfrm>
            <a:off x="3991032" y="1426782"/>
            <a:ext cx="6442510" cy="9941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a:latin typeface="Gotham Bold" pitchFamily="50" charset="0"/>
              </a:rPr>
              <a:t>Article Summary:</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10824" y="4325014"/>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34255" y="5903461"/>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42860" y="5574705"/>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74124" y="72656"/>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22058" y="-1144143"/>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61363" y="4775149"/>
            <a:ext cx="1728489" cy="1763765"/>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8420" y="5007071"/>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1032" y="432185"/>
            <a:ext cx="1123835" cy="1146771"/>
          </a:xfrm>
          <a:prstGeom prst="rect">
            <a:avLst/>
          </a:prstGeom>
        </p:spPr>
      </p:pic>
    </p:spTree>
    <p:extLst>
      <p:ext uri="{BB962C8B-B14F-4D97-AF65-F5344CB8AC3E}">
        <p14:creationId xmlns:p14="http://schemas.microsoft.com/office/powerpoint/2010/main" val="20536723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4F7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a:off x="1220635" y="325033"/>
            <a:ext cx="9750729" cy="994172"/>
          </a:xfrm>
        </p:spPr>
        <p:txBody>
          <a:bodyPr>
            <a:noAutofit/>
          </a:bodyPr>
          <a:lstStyle/>
          <a:p>
            <a:pPr algn="ctr"/>
            <a:r>
              <a:rPr lang="en-US" sz="3600">
                <a:solidFill>
                  <a:schemeClr val="bg1"/>
                </a:solidFill>
                <a:latin typeface="Gotham Bold" pitchFamily="50" charset="0"/>
              </a:rPr>
              <a:t>Findings (</a:t>
            </a:r>
            <a:r>
              <a:rPr lang="en-US" sz="3600" err="1">
                <a:solidFill>
                  <a:schemeClr val="bg1"/>
                </a:solidFill>
                <a:latin typeface="Gotham Bold" pitchFamily="50" charset="0"/>
              </a:rPr>
              <a:t>Dugué</a:t>
            </a:r>
            <a:r>
              <a:rPr lang="en-US" sz="3600">
                <a:solidFill>
                  <a:schemeClr val="bg1"/>
                </a:solidFill>
                <a:latin typeface="Gotham Bold" pitchFamily="50" charset="0"/>
              </a:rPr>
              <a:t>, et al., 2021.)</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1811674" y="1960397"/>
            <a:ext cx="4073420" cy="3372323"/>
          </a:xfrm>
        </p:spPr>
        <p:txBody>
          <a:bodyPr>
            <a:noAutofit/>
          </a:bodyPr>
          <a:lstStyle/>
          <a:p>
            <a:pPr marL="0" indent="0" algn="l" fontAlgn="base">
              <a:lnSpc>
                <a:spcPct val="100000"/>
              </a:lnSpc>
              <a:buNone/>
            </a:pPr>
            <a:r>
              <a:rPr lang="en-US" sz="2400">
                <a:solidFill>
                  <a:schemeClr val="bg1"/>
                </a:solidFill>
                <a:latin typeface="Gotham Medium" pitchFamily="50" charset="0"/>
              </a:rPr>
              <a:t>Increased:</a:t>
            </a:r>
          </a:p>
          <a:p>
            <a:pPr algn="l" fontAlgn="base">
              <a:lnSpc>
                <a:spcPct val="100000"/>
              </a:lnSpc>
              <a:buFont typeface="Courier New" panose="02070309020205020404" pitchFamily="49" charset="0"/>
              <a:buChar char="o"/>
            </a:pPr>
            <a:r>
              <a:rPr lang="en-US" sz="2400">
                <a:solidFill>
                  <a:schemeClr val="bg1"/>
                </a:solidFill>
                <a:latin typeface="Gotham Medium" pitchFamily="50" charset="0"/>
              </a:rPr>
              <a:t>Satisfaction with their life and happiness</a:t>
            </a:r>
          </a:p>
          <a:p>
            <a:pPr algn="l" fontAlgn="base">
              <a:lnSpc>
                <a:spcPct val="100000"/>
              </a:lnSpc>
              <a:buFont typeface="Courier New" panose="02070309020205020404" pitchFamily="49" charset="0"/>
              <a:buChar char="o"/>
            </a:pPr>
            <a:r>
              <a:rPr lang="en-US" sz="2400">
                <a:solidFill>
                  <a:schemeClr val="bg1"/>
                </a:solidFill>
                <a:latin typeface="Gotham Medium" pitchFamily="50" charset="0"/>
              </a:rPr>
              <a:t>Health and greater well-being</a:t>
            </a:r>
          </a:p>
          <a:p>
            <a:pPr algn="l" fontAlgn="base">
              <a:lnSpc>
                <a:spcPct val="100000"/>
              </a:lnSpc>
              <a:buFont typeface="Courier New" panose="02070309020205020404" pitchFamily="49" charset="0"/>
              <a:buChar char="o"/>
            </a:pPr>
            <a:r>
              <a:rPr lang="en-US" sz="2400">
                <a:solidFill>
                  <a:schemeClr val="bg1"/>
                </a:solidFill>
                <a:latin typeface="Gotham Medium" pitchFamily="50" charset="0"/>
              </a:rPr>
              <a:t>Nutritionally balanced diet</a:t>
            </a:r>
          </a:p>
          <a:p>
            <a:pPr algn="l" fontAlgn="base">
              <a:lnSpc>
                <a:spcPct val="100000"/>
              </a:lnSpc>
              <a:buFont typeface="Courier New" panose="02070309020205020404" pitchFamily="49" charset="0"/>
              <a:buChar char="o"/>
            </a:pPr>
            <a:r>
              <a:rPr lang="en-US" sz="2400">
                <a:solidFill>
                  <a:schemeClr val="bg1"/>
                </a:solidFill>
                <a:latin typeface="Gotham Medium" pitchFamily="50" charset="0"/>
              </a:rPr>
              <a:t>Sleep quality</a:t>
            </a:r>
          </a:p>
          <a:p>
            <a:pPr marL="0" indent="0" algn="l" fontAlgn="base">
              <a:lnSpc>
                <a:spcPct val="100000"/>
              </a:lnSpc>
              <a:buNone/>
            </a:pPr>
            <a:endParaRPr lang="en-US" sz="2400">
              <a:solidFill>
                <a:schemeClr val="bg1"/>
              </a:solidFill>
              <a:latin typeface="Gotham Medium" pitchFamily="50"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solidFill>
                  <a:schemeClr val="bg1"/>
                </a:solidFill>
              </a:rPr>
              <a:t>© University of Central Florida</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2216311"/>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27755" y="3750809"/>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98314" y="5593758"/>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51540" y="117471"/>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8430" y="4867425"/>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637" y="1625336"/>
            <a:ext cx="1401029" cy="1429622"/>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5185" y="3387806"/>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00" y="47602"/>
            <a:ext cx="1123835" cy="1146771"/>
          </a:xfrm>
          <a:prstGeom prst="rect">
            <a:avLst/>
          </a:prstGeom>
        </p:spPr>
      </p:pic>
      <p:sp>
        <p:nvSpPr>
          <p:cNvPr id="5" name="Content Placeholder 3">
            <a:extLst>
              <a:ext uri="{FF2B5EF4-FFF2-40B4-BE49-F238E27FC236}">
                <a16:creationId xmlns:a16="http://schemas.microsoft.com/office/drawing/2014/main" id="{3D025AC3-EAC2-DB29-4350-603934EC81B6}"/>
              </a:ext>
            </a:extLst>
          </p:cNvPr>
          <p:cNvSpPr txBox="1">
            <a:spLocks/>
          </p:cNvSpPr>
          <p:nvPr/>
        </p:nvSpPr>
        <p:spPr>
          <a:xfrm>
            <a:off x="1548311" y="1225439"/>
            <a:ext cx="9206107" cy="47620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lnSpc>
                <a:spcPct val="100000"/>
              </a:lnSpc>
              <a:buFont typeface="Arial" panose="020B0604020202020204" pitchFamily="34" charset="0"/>
              <a:buNone/>
            </a:pPr>
            <a:r>
              <a:rPr lang="en-US" sz="2400">
                <a:solidFill>
                  <a:schemeClr val="bg1"/>
                </a:solidFill>
                <a:latin typeface="Gotham Medium" pitchFamily="50" charset="0"/>
              </a:rPr>
              <a:t>Nursing students with higher EI in a review of 12 studies:</a:t>
            </a:r>
          </a:p>
          <a:p>
            <a:pPr marL="0" indent="0" fontAlgn="base">
              <a:lnSpc>
                <a:spcPct val="100000"/>
              </a:lnSpc>
              <a:buFont typeface="Arial" panose="020B0604020202020204" pitchFamily="34" charset="0"/>
              <a:buNone/>
            </a:pPr>
            <a:endParaRPr lang="en-US" sz="2400">
              <a:solidFill>
                <a:schemeClr val="bg1"/>
              </a:solidFill>
              <a:latin typeface="Gotham Medium" pitchFamily="50" charset="0"/>
            </a:endParaRPr>
          </a:p>
        </p:txBody>
      </p:sp>
      <p:sp>
        <p:nvSpPr>
          <p:cNvPr id="15" name="TextBox 14">
            <a:extLst>
              <a:ext uri="{FF2B5EF4-FFF2-40B4-BE49-F238E27FC236}">
                <a16:creationId xmlns:a16="http://schemas.microsoft.com/office/drawing/2014/main" id="{05620ABD-E989-660C-C70A-06C02D64E8B6}"/>
              </a:ext>
            </a:extLst>
          </p:cNvPr>
          <p:cNvSpPr txBox="1"/>
          <p:nvPr/>
        </p:nvSpPr>
        <p:spPr>
          <a:xfrm>
            <a:off x="6306907" y="1883699"/>
            <a:ext cx="4073419" cy="4154984"/>
          </a:xfrm>
          <a:prstGeom prst="rect">
            <a:avLst/>
          </a:prstGeom>
          <a:noFill/>
        </p:spPr>
        <p:txBody>
          <a:bodyPr wrap="square">
            <a:spAutoFit/>
          </a:bodyPr>
          <a:lstStyle/>
          <a:p>
            <a:pPr algn="l" fontAlgn="base">
              <a:lnSpc>
                <a:spcPct val="100000"/>
              </a:lnSpc>
            </a:pPr>
            <a:r>
              <a:rPr lang="en-US" sz="2400">
                <a:solidFill>
                  <a:schemeClr val="bg1"/>
                </a:solidFill>
                <a:latin typeface="Gotham Medium" pitchFamily="50" charset="0"/>
              </a:rPr>
              <a:t>Decreased:</a:t>
            </a:r>
          </a:p>
          <a:p>
            <a:pPr algn="l" fontAlgn="base">
              <a:lnSpc>
                <a:spcPct val="100000"/>
              </a:lnSpc>
              <a:buFont typeface="Courier New" panose="02070309020205020404" pitchFamily="49" charset="0"/>
              <a:buChar char="o"/>
            </a:pPr>
            <a:r>
              <a:rPr lang="en-US" sz="2400">
                <a:solidFill>
                  <a:schemeClr val="bg1"/>
                </a:solidFill>
                <a:latin typeface="Gotham Medium" pitchFamily="50" charset="0"/>
              </a:rPr>
              <a:t>Levels of stress, anxiety, and depression</a:t>
            </a:r>
          </a:p>
          <a:p>
            <a:pPr algn="l" fontAlgn="base">
              <a:lnSpc>
                <a:spcPct val="100000"/>
              </a:lnSpc>
              <a:buFont typeface="Courier New" panose="02070309020205020404" pitchFamily="49" charset="0"/>
              <a:buChar char="o"/>
            </a:pPr>
            <a:endParaRPr lang="en-US" sz="2400">
              <a:solidFill>
                <a:schemeClr val="bg1"/>
              </a:solidFill>
              <a:latin typeface="Gotham Medium" pitchFamily="50" charset="0"/>
            </a:endParaRPr>
          </a:p>
          <a:p>
            <a:pPr algn="l" fontAlgn="base">
              <a:lnSpc>
                <a:spcPct val="100000"/>
              </a:lnSpc>
              <a:buFont typeface="Courier New" panose="02070309020205020404" pitchFamily="49" charset="0"/>
              <a:buChar char="o"/>
            </a:pPr>
            <a:r>
              <a:rPr lang="en-US" sz="2400">
                <a:solidFill>
                  <a:schemeClr val="bg1"/>
                </a:solidFill>
                <a:latin typeface="Gotham Medium" pitchFamily="50" charset="0"/>
              </a:rPr>
              <a:t>Propensity for burnout</a:t>
            </a:r>
          </a:p>
          <a:p>
            <a:pPr algn="l" fontAlgn="base">
              <a:lnSpc>
                <a:spcPct val="100000"/>
              </a:lnSpc>
            </a:pPr>
            <a:endParaRPr lang="en-US" sz="2400">
              <a:solidFill>
                <a:schemeClr val="bg1"/>
              </a:solidFill>
              <a:latin typeface="Gotham Medium" pitchFamily="50" charset="0"/>
            </a:endParaRPr>
          </a:p>
          <a:p>
            <a:pPr algn="l" fontAlgn="base">
              <a:lnSpc>
                <a:spcPct val="100000"/>
              </a:lnSpc>
              <a:buFont typeface="Courier New" panose="02070309020205020404" pitchFamily="49" charset="0"/>
              <a:buChar char="o"/>
            </a:pPr>
            <a:r>
              <a:rPr lang="en-US" sz="2400">
                <a:solidFill>
                  <a:schemeClr val="bg1"/>
                </a:solidFill>
                <a:latin typeface="Gotham Medium" pitchFamily="50" charset="0"/>
              </a:rPr>
              <a:t>Consumption of alcohol</a:t>
            </a:r>
          </a:p>
          <a:p>
            <a:pPr algn="l" fontAlgn="base">
              <a:lnSpc>
                <a:spcPct val="100000"/>
              </a:lnSpc>
              <a:buFont typeface="Courier New" panose="02070309020205020404" pitchFamily="49" charset="0"/>
              <a:buChar char="o"/>
            </a:pPr>
            <a:endParaRPr lang="en-US" sz="2400">
              <a:solidFill>
                <a:schemeClr val="bg1"/>
              </a:solidFill>
              <a:latin typeface="Gotham Medium" pitchFamily="50" charset="0"/>
            </a:endParaRPr>
          </a:p>
          <a:p>
            <a:pPr algn="l" fontAlgn="base">
              <a:lnSpc>
                <a:spcPct val="100000"/>
              </a:lnSpc>
              <a:buFont typeface="Courier New" panose="02070309020205020404" pitchFamily="49" charset="0"/>
              <a:buChar char="o"/>
            </a:pPr>
            <a:r>
              <a:rPr lang="en-US" sz="2400">
                <a:solidFill>
                  <a:schemeClr val="bg1"/>
                </a:solidFill>
                <a:latin typeface="Gotham Medium" pitchFamily="50" charset="0"/>
              </a:rPr>
              <a:t>Risk for suicidal thoughts</a:t>
            </a:r>
          </a:p>
          <a:p>
            <a:pPr marL="0" indent="0" algn="l" fontAlgn="base">
              <a:lnSpc>
                <a:spcPct val="100000"/>
              </a:lnSpc>
              <a:buNone/>
            </a:pPr>
            <a:endParaRPr lang="en-US" sz="2400">
              <a:solidFill>
                <a:schemeClr val="bg1"/>
              </a:solidFill>
              <a:latin typeface="Gotham Medium" pitchFamily="50" charset="0"/>
            </a:endParaRPr>
          </a:p>
        </p:txBody>
      </p:sp>
    </p:spTree>
    <p:extLst>
      <p:ext uri="{BB962C8B-B14F-4D97-AF65-F5344CB8AC3E}">
        <p14:creationId xmlns:p14="http://schemas.microsoft.com/office/powerpoint/2010/main" val="3464841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E1CC649-14EA-6661-1AB6-19751F29B0F1}"/>
              </a:ext>
            </a:extLst>
          </p:cNvPr>
          <p:cNvPicPr>
            <a:picLocks noChangeAspect="1"/>
          </p:cNvPicPr>
          <p:nvPr/>
        </p:nvPicPr>
        <p:blipFill rotWithShape="1">
          <a:blip r:embed="rId3">
            <a:extLst>
              <a:ext uri="{28A0092B-C50C-407E-A947-70E740481C1C}">
                <a14:useLocalDpi xmlns:a14="http://schemas.microsoft.com/office/drawing/2010/main" val="0"/>
              </a:ext>
            </a:extLst>
          </a:blip>
          <a:srcRect l="56381"/>
          <a:stretch/>
        </p:blipFill>
        <p:spPr>
          <a:xfrm>
            <a:off x="0" y="-88899"/>
            <a:ext cx="2921000" cy="6984114"/>
          </a:xfrm>
          <a:prstGeom prst="rect">
            <a:avLst/>
          </a:prstGeom>
        </p:spPr>
      </p:pic>
      <p:sp>
        <p:nvSpPr>
          <p:cNvPr id="2" name="Title 1">
            <a:extLst>
              <a:ext uri="{FF2B5EF4-FFF2-40B4-BE49-F238E27FC236}">
                <a16:creationId xmlns:a16="http://schemas.microsoft.com/office/drawing/2014/main" id="{167FC240-EA80-D602-2CE3-0735A7A3A7F4}"/>
              </a:ext>
            </a:extLst>
          </p:cNvPr>
          <p:cNvSpPr>
            <a:spLocks noGrp="1"/>
          </p:cNvSpPr>
          <p:nvPr>
            <p:ph type="title"/>
          </p:nvPr>
        </p:nvSpPr>
        <p:spPr>
          <a:xfrm rot="16200000">
            <a:off x="-930582" y="2931914"/>
            <a:ext cx="3724037" cy="994172"/>
          </a:xfrm>
        </p:spPr>
        <p:txBody>
          <a:bodyPr>
            <a:noAutofit/>
          </a:bodyPr>
          <a:lstStyle/>
          <a:p>
            <a:pPr algn="ctr"/>
            <a:r>
              <a:rPr lang="en-US" sz="3000">
                <a:latin typeface="Gotham Bold" pitchFamily="50" charset="0"/>
              </a:rPr>
              <a:t>Lin, et al., 2016.</a:t>
            </a:r>
          </a:p>
        </p:txBody>
      </p:sp>
      <p:sp>
        <p:nvSpPr>
          <p:cNvPr id="4" name="Content Placeholder 3">
            <a:extLst>
              <a:ext uri="{FF2B5EF4-FFF2-40B4-BE49-F238E27FC236}">
                <a16:creationId xmlns:a16="http://schemas.microsoft.com/office/drawing/2014/main" id="{932184D3-4D8B-3FD3-B46A-512F5B4CA80D}"/>
              </a:ext>
            </a:extLst>
          </p:cNvPr>
          <p:cNvSpPr>
            <a:spLocks noGrp="1"/>
          </p:cNvSpPr>
          <p:nvPr>
            <p:ph sz="half" idx="2"/>
          </p:nvPr>
        </p:nvSpPr>
        <p:spPr>
          <a:xfrm>
            <a:off x="4166948" y="2615587"/>
            <a:ext cx="6266594" cy="1599927"/>
          </a:xfrm>
        </p:spPr>
        <p:txBody>
          <a:bodyPr>
            <a:noAutofit/>
          </a:bodyPr>
          <a:lstStyle/>
          <a:p>
            <a:pPr marL="0" indent="0" algn="ctr">
              <a:lnSpc>
                <a:spcPct val="100000"/>
              </a:lnSpc>
              <a:buNone/>
            </a:pPr>
            <a:r>
              <a:rPr lang="en-US" sz="2400">
                <a:solidFill>
                  <a:srgbClr val="000000"/>
                </a:solidFill>
                <a:latin typeface="Gotham Medium" pitchFamily="50" charset="0"/>
              </a:rPr>
              <a:t>Higher emotional intelligence (EI) promotes well-being and decreases symptoms of depressions.</a:t>
            </a:r>
            <a:endParaRPr lang="en-US" sz="2400">
              <a:latin typeface="Gotham Medium" pitchFamily="50" charset="0"/>
              <a:ea typeface="Calibri" panose="020F0502020204030204" pitchFamily="34" charset="0"/>
              <a:cs typeface="Times New Roman" panose="02020603050405020304" pitchFamily="18" charset="0"/>
            </a:endParaRPr>
          </a:p>
        </p:txBody>
      </p:sp>
      <p:sp>
        <p:nvSpPr>
          <p:cNvPr id="3" name="Footer Placeholder 7">
            <a:extLst>
              <a:ext uri="{FF2B5EF4-FFF2-40B4-BE49-F238E27FC236}">
                <a16:creationId xmlns:a16="http://schemas.microsoft.com/office/drawing/2014/main" id="{4EDB5A28-C797-C3FD-542D-E40A7F2D23D9}"/>
              </a:ext>
            </a:extLst>
          </p:cNvPr>
          <p:cNvSpPr>
            <a:spLocks noGrp="1"/>
          </p:cNvSpPr>
          <p:nvPr>
            <p:ph type="ftr" sz="quarter" idx="11"/>
          </p:nvPr>
        </p:nvSpPr>
        <p:spPr>
          <a:xfrm>
            <a:off x="4552950" y="6356352"/>
            <a:ext cx="3086100" cy="365125"/>
          </a:xfrm>
        </p:spPr>
        <p:txBody>
          <a:bodyPr/>
          <a:lstStyle/>
          <a:p>
            <a:r>
              <a:rPr lang="en-US"/>
              <a:t>© University of Central Florida</a:t>
            </a:r>
          </a:p>
        </p:txBody>
      </p:sp>
      <p:sp>
        <p:nvSpPr>
          <p:cNvPr id="5" name="Title 1">
            <a:extLst>
              <a:ext uri="{FF2B5EF4-FFF2-40B4-BE49-F238E27FC236}">
                <a16:creationId xmlns:a16="http://schemas.microsoft.com/office/drawing/2014/main" id="{9D12D502-A002-85FE-7C40-C16F8827FEDE}"/>
              </a:ext>
            </a:extLst>
          </p:cNvPr>
          <p:cNvSpPr txBox="1">
            <a:spLocks/>
          </p:cNvSpPr>
          <p:nvPr/>
        </p:nvSpPr>
        <p:spPr>
          <a:xfrm>
            <a:off x="3991032" y="1426782"/>
            <a:ext cx="6442510" cy="9941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a:latin typeface="Gotham Bold" pitchFamily="50" charset="0"/>
              </a:rPr>
              <a:t>Article Summary:</a:t>
            </a:r>
          </a:p>
        </p:txBody>
      </p:sp>
      <p:pic>
        <p:nvPicPr>
          <p:cNvPr id="7" name="Picture 6">
            <a:extLst>
              <a:ext uri="{FF2B5EF4-FFF2-40B4-BE49-F238E27FC236}">
                <a16:creationId xmlns:a16="http://schemas.microsoft.com/office/drawing/2014/main" id="{80679D20-C8CA-917E-9333-F473131D26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10824" y="4325014"/>
            <a:ext cx="1336831" cy="1364114"/>
          </a:xfrm>
          <a:prstGeom prst="rect">
            <a:avLst/>
          </a:prstGeom>
        </p:spPr>
      </p:pic>
      <p:pic>
        <p:nvPicPr>
          <p:cNvPr id="8" name="Picture 7">
            <a:extLst>
              <a:ext uri="{FF2B5EF4-FFF2-40B4-BE49-F238E27FC236}">
                <a16:creationId xmlns:a16="http://schemas.microsoft.com/office/drawing/2014/main" id="{A48FB9B8-57AC-A36A-9EC4-35D6C6D5F6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34255" y="5903461"/>
            <a:ext cx="1728489" cy="1763765"/>
          </a:xfrm>
          <a:prstGeom prst="rect">
            <a:avLst/>
          </a:prstGeom>
        </p:spPr>
      </p:pic>
      <p:pic>
        <p:nvPicPr>
          <p:cNvPr id="9" name="Picture 8">
            <a:extLst>
              <a:ext uri="{FF2B5EF4-FFF2-40B4-BE49-F238E27FC236}">
                <a16:creationId xmlns:a16="http://schemas.microsoft.com/office/drawing/2014/main" id="{8887C2AD-5148-69CC-B8C0-8340CB0C63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42860" y="5574705"/>
            <a:ext cx="1123835" cy="1146771"/>
          </a:xfrm>
          <a:prstGeom prst="rect">
            <a:avLst/>
          </a:prstGeom>
        </p:spPr>
      </p:pic>
      <p:pic>
        <p:nvPicPr>
          <p:cNvPr id="10" name="Picture 9">
            <a:extLst>
              <a:ext uri="{FF2B5EF4-FFF2-40B4-BE49-F238E27FC236}">
                <a16:creationId xmlns:a16="http://schemas.microsoft.com/office/drawing/2014/main" id="{8D9E0C17-099E-A8C8-986A-3CDBF026B4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74124" y="72656"/>
            <a:ext cx="1728489" cy="1763765"/>
          </a:xfrm>
          <a:prstGeom prst="rect">
            <a:avLst/>
          </a:prstGeom>
        </p:spPr>
      </p:pic>
      <p:pic>
        <p:nvPicPr>
          <p:cNvPr id="11" name="Picture 10">
            <a:extLst>
              <a:ext uri="{FF2B5EF4-FFF2-40B4-BE49-F238E27FC236}">
                <a16:creationId xmlns:a16="http://schemas.microsoft.com/office/drawing/2014/main" id="{033B9905-2C74-468D-1254-716B20DDE8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22058" y="-1144143"/>
            <a:ext cx="2510104" cy="2561332"/>
          </a:xfrm>
          <a:prstGeom prst="rect">
            <a:avLst/>
          </a:prstGeom>
        </p:spPr>
      </p:pic>
      <p:pic>
        <p:nvPicPr>
          <p:cNvPr id="12" name="Picture 11">
            <a:extLst>
              <a:ext uri="{FF2B5EF4-FFF2-40B4-BE49-F238E27FC236}">
                <a16:creationId xmlns:a16="http://schemas.microsoft.com/office/drawing/2014/main" id="{D040CF6A-A8BA-F8A8-7967-4BB650F365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61363" y="4775149"/>
            <a:ext cx="1728489" cy="1763765"/>
          </a:xfrm>
          <a:prstGeom prst="rect">
            <a:avLst/>
          </a:prstGeom>
        </p:spPr>
      </p:pic>
      <p:pic>
        <p:nvPicPr>
          <p:cNvPr id="13" name="Picture 12">
            <a:extLst>
              <a:ext uri="{FF2B5EF4-FFF2-40B4-BE49-F238E27FC236}">
                <a16:creationId xmlns:a16="http://schemas.microsoft.com/office/drawing/2014/main" id="{CCFA368E-4DF5-FB68-41FA-7089C592FDD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8420" y="5007071"/>
            <a:ext cx="1123835" cy="1146771"/>
          </a:xfrm>
          <a:prstGeom prst="rect">
            <a:avLst/>
          </a:prstGeom>
        </p:spPr>
      </p:pic>
      <p:pic>
        <p:nvPicPr>
          <p:cNvPr id="14" name="Picture 13">
            <a:extLst>
              <a:ext uri="{FF2B5EF4-FFF2-40B4-BE49-F238E27FC236}">
                <a16:creationId xmlns:a16="http://schemas.microsoft.com/office/drawing/2014/main" id="{0521FB1B-B8CA-7748-5E79-CFB48E1498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91032" y="432185"/>
            <a:ext cx="1123835" cy="1146771"/>
          </a:xfrm>
          <a:prstGeom prst="rect">
            <a:avLst/>
          </a:prstGeom>
        </p:spPr>
      </p:pic>
    </p:spTree>
    <p:extLst>
      <p:ext uri="{BB962C8B-B14F-4D97-AF65-F5344CB8AC3E}">
        <p14:creationId xmlns:p14="http://schemas.microsoft.com/office/powerpoint/2010/main" val="31649218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B1BD77A659F3D4690DAB5EFAEECA05C" ma:contentTypeVersion="18" ma:contentTypeDescription="Create a new document." ma:contentTypeScope="" ma:versionID="6a6eae1a492bad0c786c8cf4577b03e3">
  <xsd:schema xmlns:xsd="http://www.w3.org/2001/XMLSchema" xmlns:xs="http://www.w3.org/2001/XMLSchema" xmlns:p="http://schemas.microsoft.com/office/2006/metadata/properties" xmlns:ns2="5e3f80e7-3e98-481c-af15-c8743e5934b5" xmlns:ns3="304611c7-b834-4876-a5e6-7499996ddc78" targetNamespace="http://schemas.microsoft.com/office/2006/metadata/properties" ma:root="true" ma:fieldsID="bda20e6cb9dce9580b955bff9826aba6" ns2:_="" ns3:_="">
    <xsd:import namespace="5e3f80e7-3e98-481c-af15-c8743e5934b5"/>
    <xsd:import namespace="304611c7-b834-4876-a5e6-7499996ddc7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Number" minOccurs="0"/>
                <xsd:element ref="ns2:MediaLengthInSeconds"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3f80e7-3e98-481c-af15-c8743e5934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ed757968-b5e0-43bf-af52-13bc706514c3"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Number" ma:index="22" nillable="true" ma:displayName="Number" ma:format="Dropdown" ma:internalName="Number" ma:percentage="FALSE">
      <xsd:simpleType>
        <xsd:restriction base="dms:Number"/>
      </xsd:simpleType>
    </xsd:element>
    <xsd:element name="MediaLengthInSeconds" ma:index="23" nillable="true" ma:displayName="MediaLengthInSeconds" ma:hidden="true" ma:internalName="MediaLengthInSeconds" ma:readOnly="true">
      <xsd:simpleType>
        <xsd:restriction base="dms:Unknown"/>
      </xsd:simple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04611c7-b834-4876-a5e6-7499996ddc7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9fcb05b3-adcd-4dad-b11d-9be55efcd715}" ma:internalName="TaxCatchAll" ma:showField="CatchAllData" ma:web="304611c7-b834-4876-a5e6-7499996ddc7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04611c7-b834-4876-a5e6-7499996ddc78" xsi:nil="true"/>
    <Number xmlns="5e3f80e7-3e98-481c-af15-c8743e5934b5" xsi:nil="true"/>
    <lcf76f155ced4ddcb4097134ff3c332f xmlns="5e3f80e7-3e98-481c-af15-c8743e5934b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1EC05B4-77C6-4DF3-AE64-DDC171851178}">
  <ds:schemaRefs>
    <ds:schemaRef ds:uri="304611c7-b834-4876-a5e6-7499996ddc78"/>
    <ds:schemaRef ds:uri="5e3f80e7-3e98-481c-af15-c8743e5934b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027D957D-7D13-4D39-AD2B-D6B24368BA01}">
  <ds:schemaRefs>
    <ds:schemaRef ds:uri="http://schemas.microsoft.com/sharepoint/v3/contenttype/forms"/>
  </ds:schemaRefs>
</ds:datastoreItem>
</file>

<file path=customXml/itemProps3.xml><?xml version="1.0" encoding="utf-8"?>
<ds:datastoreItem xmlns:ds="http://schemas.openxmlformats.org/officeDocument/2006/customXml" ds:itemID="{495B5778-60BE-4403-BD4C-9058F2B46EE6}">
  <ds:schemaRefs>
    <ds:schemaRef ds:uri="304611c7-b834-4876-a5e6-7499996ddc78"/>
    <ds:schemaRef ds:uri="5e3f80e7-3e98-481c-af15-c8743e5934b5"/>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0</TotalTime>
  <Words>3981</Words>
  <Application>Microsoft Macintosh PowerPoint</Application>
  <PresentationFormat>Widescreen</PresentationFormat>
  <Paragraphs>278</Paragraphs>
  <Slides>29</Slides>
  <Notes>26</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29</vt:i4>
      </vt:variant>
    </vt:vector>
  </HeadingPairs>
  <TitlesOfParts>
    <vt:vector size="42" baseType="lpstr">
      <vt:lpstr>Arial</vt:lpstr>
      <vt:lpstr>Calibri</vt:lpstr>
      <vt:lpstr>Calibri Light</vt:lpstr>
      <vt:lpstr>Courier New</vt:lpstr>
      <vt:lpstr>Gotham Black</vt:lpstr>
      <vt:lpstr>Gotham Bold</vt:lpstr>
      <vt:lpstr>Gotham Medium</vt:lpstr>
      <vt:lpstr>Gotham Thin</vt:lpstr>
      <vt:lpstr>GothamReg</vt:lpstr>
      <vt:lpstr>lato</vt:lpstr>
      <vt:lpstr>merriweather</vt:lpstr>
      <vt:lpstr>var(--font-family-head)</vt:lpstr>
      <vt:lpstr>Office Theme</vt:lpstr>
      <vt:lpstr>Renew My Mind: Building Emotional Intelligence (EI) to Promote Health​</vt:lpstr>
      <vt:lpstr>Important  Disclosures</vt:lpstr>
      <vt:lpstr>Are you signed  up to RenewU?</vt:lpstr>
      <vt:lpstr>This Module will Answer the Following Questions?</vt:lpstr>
      <vt:lpstr>What is Emotional Intelligence (EI)?</vt:lpstr>
      <vt:lpstr>What are the Benefits of EI?</vt:lpstr>
      <vt:lpstr>Dugué, et al., 2021.</vt:lpstr>
      <vt:lpstr>Findings (Dugué, et al., 2021.)</vt:lpstr>
      <vt:lpstr>Lin, et al., 2016.</vt:lpstr>
      <vt:lpstr>Findings (Lin, et al., 2016.)</vt:lpstr>
      <vt:lpstr>Karimi, et al., 2020.</vt:lpstr>
      <vt:lpstr>Findings (Karimi, et al., 2020.)</vt:lpstr>
      <vt:lpstr>Nooryan, et al., 2011.</vt:lpstr>
      <vt:lpstr>Findings (Nooryan, et al., 2011.)</vt:lpstr>
      <vt:lpstr>Tadmor, et al., 2016.</vt:lpstr>
      <vt:lpstr>Findings (Tadmor, et al., 2016.)</vt:lpstr>
      <vt:lpstr>Mechanisms for the Health Effects of Emotional Intelligence</vt:lpstr>
      <vt:lpstr>PowerPoint Presentation</vt:lpstr>
      <vt:lpstr>Small Group Discussion prior to Self-Assessment</vt:lpstr>
      <vt:lpstr>How Emotionally Intelligent are You?</vt:lpstr>
      <vt:lpstr>Large Group Debrief  Team Score</vt:lpstr>
      <vt:lpstr>Building Emotional Intelligence Skills</vt:lpstr>
      <vt:lpstr>Conclusion</vt:lpstr>
      <vt:lpstr>PowerPoint Presentation</vt:lpstr>
      <vt:lpstr>References</vt:lpstr>
      <vt:lpstr>References Continued</vt:lpstr>
      <vt:lpstr>References Continued</vt:lpstr>
      <vt:lpstr>Please Complete the Post-session Survey</vt:lpstr>
      <vt:lpstr>Disclosure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Renew My Mind: Template</dc:title>
  <dc:creator>Monica Bailey</dc:creator>
  <cp:lastModifiedBy>Karla Rosario</cp:lastModifiedBy>
  <cp:revision>3</cp:revision>
  <dcterms:created xsi:type="dcterms:W3CDTF">2023-07-29T19:26:57Z</dcterms:created>
  <dcterms:modified xsi:type="dcterms:W3CDTF">2024-01-02T16:33:17Z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0x0101004B1BD77A659F3D4690DAB5EFAEECA05C</vt:lpwstr>
  </property>
  <property fmtid="{D5CDD505-2E9C-101B-9397-08002B2CF9AE}" pid="3" name="MediaServiceImageTags">
    <vt:lpwstr/>
  </property>
</Properties>
</file>