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omments/modernComment_106_B88424C2.xml" ContentType="application/vnd.ms-powerpoint.comments+xml"/>
  <Override PartName="/ppt/notesSlides/notesSlide1.xml" ContentType="application/vnd.openxmlformats-officedocument.presentationml.notesSlide+xml"/>
  <Override PartName="/ppt/comments/modernComment_132_C9378434.xml" ContentType="application/vnd.ms-powerpoint.comments+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31"/>
  </p:notesMasterIdLst>
  <p:sldIdLst>
    <p:sldId id="256" r:id="rId5"/>
    <p:sldId id="262" r:id="rId6"/>
    <p:sldId id="306" r:id="rId7"/>
    <p:sldId id="295" r:id="rId8"/>
    <p:sldId id="267" r:id="rId9"/>
    <p:sldId id="297" r:id="rId10"/>
    <p:sldId id="334" r:id="rId11"/>
    <p:sldId id="335" r:id="rId12"/>
    <p:sldId id="336" r:id="rId13"/>
    <p:sldId id="337" r:id="rId14"/>
    <p:sldId id="338" r:id="rId15"/>
    <p:sldId id="339" r:id="rId16"/>
    <p:sldId id="333" r:id="rId17"/>
    <p:sldId id="264" r:id="rId18"/>
    <p:sldId id="311" r:id="rId19"/>
    <p:sldId id="308" r:id="rId20"/>
    <p:sldId id="309" r:id="rId21"/>
    <p:sldId id="310" r:id="rId22"/>
    <p:sldId id="307" r:id="rId23"/>
    <p:sldId id="341" r:id="rId24"/>
    <p:sldId id="265" r:id="rId25"/>
    <p:sldId id="312" r:id="rId26"/>
    <p:sldId id="305" r:id="rId27"/>
    <p:sldId id="340" r:id="rId28"/>
    <p:sldId id="314" r:id="rId29"/>
    <p:sldId id="304" r:id="rId3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DFF4000E-9C5D-0030-DECB-BD634CE036F8}" name="Monica Bailey" initials="MB" userId="S::mo803649@ucf.edu::074aace1-a02f-4b32-b10d-0f0d559392d2"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4F71"/>
    <a:srgbClr val="00968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6FD1C58-9364-33B9-C2AC-2EBCE6047110}" v="195" dt="2023-12-11T13:53:49.867"/>
    <p1510:client id="{5E52620B-FDD3-4108-BECD-B42B74189382}" v="2" dt="2023-12-11T16:17:23.370"/>
    <p1510:client id="{BF33CC83-C753-4742-A268-5345023AE411}" v="26" dt="2023-12-11T16:18:49.27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31"/>
    <p:restoredTop sz="94656"/>
  </p:normalViewPr>
  <p:slideViewPr>
    <p:cSldViewPr snapToGrid="0">
      <p:cViewPr varScale="1">
        <p:scale>
          <a:sx n="112" d="100"/>
          <a:sy n="112" d="100"/>
        </p:scale>
        <p:origin x="680" y="1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21" Type="http://schemas.openxmlformats.org/officeDocument/2006/relationships/slide" Target="slides/slide17.xml"/><Relationship Id="rId34" Type="http://schemas.openxmlformats.org/officeDocument/2006/relationships/theme" Target="theme/theme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viewProps" Target="viewProps.xml"/><Relationship Id="rId38" Type="http://schemas.microsoft.com/office/2018/10/relationships/authors" Target="author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presProps" Target="presProps.xml"/><Relationship Id="rId37" Type="http://schemas.microsoft.com/office/2015/10/relationships/revisionInfo" Target="revisionInfo.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microsoft.com/office/2016/11/relationships/changesInfo" Target="changesInfos/changesInfo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tableStyles" Target="tableStyles.xml"/><Relationship Id="rId8" Type="http://schemas.openxmlformats.org/officeDocument/2006/relationships/slide" Target="slides/slide4.xml"/><Relationship Id="rId3" Type="http://schemas.openxmlformats.org/officeDocument/2006/relationships/customXml" Target="../customXml/item3.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Karla Rosario" userId="S::ka979425@ucf.edu::003cb3b7-bc10-4f02-a2b7-728ff5158fe3" providerId="AD" clId="Web-{5E52620B-FDD3-4108-BECD-B42B74189382}"/>
    <pc:docChg chg="modSld">
      <pc:chgData name="Karla Rosario" userId="S::ka979425@ucf.edu::003cb3b7-bc10-4f02-a2b7-728ff5158fe3" providerId="AD" clId="Web-{5E52620B-FDD3-4108-BECD-B42B74189382}" dt="2023-12-11T16:17:23.370" v="1"/>
      <pc:docMkLst>
        <pc:docMk/>
      </pc:docMkLst>
      <pc:sldChg chg="addSp">
        <pc:chgData name="Karla Rosario" userId="S::ka979425@ucf.edu::003cb3b7-bc10-4f02-a2b7-728ff5158fe3" providerId="AD" clId="Web-{5E52620B-FDD3-4108-BECD-B42B74189382}" dt="2023-12-11T16:17:23.370" v="1"/>
        <pc:sldMkLst>
          <pc:docMk/>
          <pc:sldMk cId="3095667906" sldId="262"/>
        </pc:sldMkLst>
        <pc:spChg chg="add">
          <ac:chgData name="Karla Rosario" userId="S::ka979425@ucf.edu::003cb3b7-bc10-4f02-a2b7-728ff5158fe3" providerId="AD" clId="Web-{5E52620B-FDD3-4108-BECD-B42B74189382}" dt="2023-12-11T16:17:06.026" v="0"/>
          <ac:spMkLst>
            <pc:docMk/>
            <pc:sldMk cId="3095667906" sldId="262"/>
            <ac:spMk id="7" creationId="{2416FDD6-F484-FE2E-E3CE-3ECA8DAEE262}"/>
          </ac:spMkLst>
        </pc:spChg>
        <pc:spChg chg="add">
          <ac:chgData name="Karla Rosario" userId="S::ka979425@ucf.edu::003cb3b7-bc10-4f02-a2b7-728ff5158fe3" providerId="AD" clId="Web-{5E52620B-FDD3-4108-BECD-B42B74189382}" dt="2023-12-11T16:17:23.370" v="1"/>
          <ac:spMkLst>
            <pc:docMk/>
            <pc:sldMk cId="3095667906" sldId="262"/>
            <ac:spMk id="9" creationId="{2416FDD6-F484-FE2E-E3CE-3ECA8DAEE262}"/>
          </ac:spMkLst>
        </pc:spChg>
        <pc:picChg chg="add">
          <ac:chgData name="Karla Rosario" userId="S::ka979425@ucf.edu::003cb3b7-bc10-4f02-a2b7-728ff5158fe3" providerId="AD" clId="Web-{5E52620B-FDD3-4108-BECD-B42B74189382}" dt="2023-12-11T16:17:06.026" v="0"/>
          <ac:picMkLst>
            <pc:docMk/>
            <pc:sldMk cId="3095667906" sldId="262"/>
            <ac:picMk id="5" creationId="{5FC1D75E-3A1B-45C9-0285-B37F0D53B13B}"/>
          </ac:picMkLst>
        </pc:picChg>
        <pc:picChg chg="add">
          <ac:chgData name="Karla Rosario" userId="S::ka979425@ucf.edu::003cb3b7-bc10-4f02-a2b7-728ff5158fe3" providerId="AD" clId="Web-{5E52620B-FDD3-4108-BECD-B42B74189382}" dt="2023-12-11T16:17:23.370" v="1"/>
          <ac:picMkLst>
            <pc:docMk/>
            <pc:sldMk cId="3095667906" sldId="262"/>
            <ac:picMk id="8" creationId="{5FC1D75E-3A1B-45C9-0285-B37F0D53B13B}"/>
          </ac:picMkLst>
        </pc:picChg>
      </pc:sldChg>
    </pc:docChg>
  </pc:docChgLst>
  <pc:docChgLst>
    <pc:chgData name="Karla Rosario" userId="003cb3b7-bc10-4f02-a2b7-728ff5158fe3" providerId="ADAL" clId="{BF33CC83-C753-4742-A268-5345023AE411}"/>
    <pc:docChg chg="custSel modSld">
      <pc:chgData name="Karla Rosario" userId="003cb3b7-bc10-4f02-a2b7-728ff5158fe3" providerId="ADAL" clId="{BF33CC83-C753-4742-A268-5345023AE411}" dt="2023-12-11T16:18:49.270" v="21" actId="1076"/>
      <pc:docMkLst>
        <pc:docMk/>
      </pc:docMkLst>
      <pc:sldChg chg="addSp delSp modSp mod modCm">
        <pc:chgData name="Karla Rosario" userId="003cb3b7-bc10-4f02-a2b7-728ff5158fe3" providerId="ADAL" clId="{BF33CC83-C753-4742-A268-5345023AE411}" dt="2023-12-11T16:18:30.208" v="18"/>
        <pc:sldMkLst>
          <pc:docMk/>
          <pc:sldMk cId="3095667906" sldId="262"/>
        </pc:sldMkLst>
        <pc:spChg chg="add del mod">
          <ac:chgData name="Karla Rosario" userId="003cb3b7-bc10-4f02-a2b7-728ff5158fe3" providerId="ADAL" clId="{BF33CC83-C753-4742-A268-5345023AE411}" dt="2023-12-11T16:15:13.755" v="8" actId="478"/>
          <ac:spMkLst>
            <pc:docMk/>
            <pc:sldMk cId="3095667906" sldId="262"/>
            <ac:spMk id="7" creationId="{8083B82F-24F3-2AF6-CCEF-8B1E2F16C016}"/>
          </ac:spMkLst>
        </pc:spChg>
        <pc:spChg chg="del mod">
          <ac:chgData name="Karla Rosario" userId="003cb3b7-bc10-4f02-a2b7-728ff5158fe3" providerId="ADAL" clId="{BF33CC83-C753-4742-A268-5345023AE411}" dt="2023-12-11T16:17:52.274" v="16" actId="478"/>
          <ac:spMkLst>
            <pc:docMk/>
            <pc:sldMk cId="3095667906" sldId="262"/>
            <ac:spMk id="9" creationId="{2416FDD6-F484-FE2E-E3CE-3ECA8DAEE262}"/>
          </ac:spMkLst>
        </pc:spChg>
        <pc:spChg chg="add del mod">
          <ac:chgData name="Karla Rosario" userId="003cb3b7-bc10-4f02-a2b7-728ff5158fe3" providerId="ADAL" clId="{BF33CC83-C753-4742-A268-5345023AE411}" dt="2023-12-11T16:15:29.583" v="12" actId="478"/>
          <ac:spMkLst>
            <pc:docMk/>
            <pc:sldMk cId="3095667906" sldId="262"/>
            <ac:spMk id="9" creationId="{C8662241-F2EA-575B-E29A-AD2123061BA3}"/>
          </ac:spMkLst>
        </pc:spChg>
        <pc:picChg chg="mod">
          <ac:chgData name="Karla Rosario" userId="003cb3b7-bc10-4f02-a2b7-728ff5158fe3" providerId="ADAL" clId="{BF33CC83-C753-4742-A268-5345023AE411}" dt="2023-12-11T16:17:57.742" v="17" actId="1076"/>
          <ac:picMkLst>
            <pc:docMk/>
            <pc:sldMk cId="3095667906" sldId="262"/>
            <ac:picMk id="5" creationId="{5FC1D75E-3A1B-45C9-0285-B37F0D53B13B}"/>
          </ac:picMkLst>
        </pc:picChg>
        <pc:picChg chg="del">
          <ac:chgData name="Karla Rosario" userId="003cb3b7-bc10-4f02-a2b7-728ff5158fe3" providerId="ADAL" clId="{BF33CC83-C753-4742-A268-5345023AE411}" dt="2023-12-11T16:17:48.745" v="14" actId="478"/>
          <ac:picMkLst>
            <pc:docMk/>
            <pc:sldMk cId="3095667906" sldId="262"/>
            <ac:picMk id="8" creationId="{5FC1D75E-3A1B-45C9-0285-B37F0D53B13B}"/>
          </ac:picMkLst>
        </pc:picChg>
        <pc:picChg chg="add del mod">
          <ac:chgData name="Karla Rosario" userId="003cb3b7-bc10-4f02-a2b7-728ff5158fe3" providerId="ADAL" clId="{BF33CC83-C753-4742-A268-5345023AE411}" dt="2023-12-11T16:15:30.944" v="13" actId="478"/>
          <ac:picMkLst>
            <pc:docMk/>
            <pc:sldMk cId="3095667906" sldId="262"/>
            <ac:picMk id="1026" creationId="{8E96245E-A8FA-E28F-FDD6-2068C1D74813}"/>
          </ac:picMkLst>
        </pc:picChg>
        <pc:extLst>
          <p:ext xmlns:p="http://schemas.openxmlformats.org/presentationml/2006/main" uri="{D6D511B9-2390-475A-947B-AFAB55BFBCF1}">
            <pc226:cmChg xmlns:pc226="http://schemas.microsoft.com/office/powerpoint/2022/06/main/command" chg="mod">
              <pc226:chgData name="Karla Rosario" userId="003cb3b7-bc10-4f02-a2b7-728ff5158fe3" providerId="ADAL" clId="{BF33CC83-C753-4742-A268-5345023AE411}" dt="2023-12-11T16:18:30.208" v="18"/>
              <pc2:cmMkLst xmlns:pc2="http://schemas.microsoft.com/office/powerpoint/2019/9/main/command">
                <pc:docMk/>
                <pc:sldMk cId="3095667906" sldId="262"/>
                <pc2:cmMk id="{AFCACC8A-5012-44EF-B473-B1041DDF87A8}"/>
              </pc2:cmMkLst>
            </pc226:cmChg>
          </p:ext>
        </pc:extLst>
      </pc:sldChg>
      <pc:sldChg chg="addSp delSp modSp mod modCm">
        <pc:chgData name="Karla Rosario" userId="003cb3b7-bc10-4f02-a2b7-728ff5158fe3" providerId="ADAL" clId="{BF33CC83-C753-4742-A268-5345023AE411}" dt="2023-12-11T16:18:35.140" v="19"/>
        <pc:sldMkLst>
          <pc:docMk/>
          <pc:sldMk cId="3375858740" sldId="306"/>
        </pc:sldMkLst>
        <pc:picChg chg="del">
          <ac:chgData name="Karla Rosario" userId="003cb3b7-bc10-4f02-a2b7-728ff5158fe3" providerId="ADAL" clId="{BF33CC83-C753-4742-A268-5345023AE411}" dt="2023-12-11T16:13:48.459" v="0" actId="478"/>
          <ac:picMkLst>
            <pc:docMk/>
            <pc:sldMk cId="3375858740" sldId="306"/>
            <ac:picMk id="8" creationId="{F1698ED7-AB86-4649-7A65-97860357A52D}"/>
          </ac:picMkLst>
        </pc:picChg>
        <pc:picChg chg="add mod">
          <ac:chgData name="Karla Rosario" userId="003cb3b7-bc10-4f02-a2b7-728ff5158fe3" providerId="ADAL" clId="{BF33CC83-C753-4742-A268-5345023AE411}" dt="2023-12-11T16:14:16.629" v="3" actId="1076"/>
          <ac:picMkLst>
            <pc:docMk/>
            <pc:sldMk cId="3375858740" sldId="306"/>
            <ac:picMk id="9" creationId="{21750700-7DA0-BE51-1F51-07847C5DB866}"/>
          </ac:picMkLst>
        </pc:picChg>
        <pc:extLst>
          <p:ext xmlns:p="http://schemas.openxmlformats.org/presentationml/2006/main" uri="{D6D511B9-2390-475A-947B-AFAB55BFBCF1}">
            <pc226:cmChg xmlns:pc226="http://schemas.microsoft.com/office/powerpoint/2022/06/main/command" chg="mod">
              <pc226:chgData name="Karla Rosario" userId="003cb3b7-bc10-4f02-a2b7-728ff5158fe3" providerId="ADAL" clId="{BF33CC83-C753-4742-A268-5345023AE411}" dt="2023-12-11T16:18:35.140" v="19"/>
              <pc2:cmMkLst xmlns:pc2="http://schemas.microsoft.com/office/powerpoint/2019/9/main/command">
                <pc:docMk/>
                <pc:sldMk cId="3375858740" sldId="306"/>
                <pc2:cmMk id="{4639625D-DF14-4047-8F65-5D2D16B2858D}"/>
              </pc2:cmMkLst>
            </pc226:cmChg>
          </p:ext>
        </pc:extLst>
      </pc:sldChg>
      <pc:sldChg chg="modSp mod">
        <pc:chgData name="Karla Rosario" userId="003cb3b7-bc10-4f02-a2b7-728ff5158fe3" providerId="ADAL" clId="{BF33CC83-C753-4742-A268-5345023AE411}" dt="2023-12-11T16:18:49.270" v="21" actId="1076"/>
        <pc:sldMkLst>
          <pc:docMk/>
          <pc:sldMk cId="1916377621" sldId="333"/>
        </pc:sldMkLst>
        <pc:spChg chg="mod">
          <ac:chgData name="Karla Rosario" userId="003cb3b7-bc10-4f02-a2b7-728ff5158fe3" providerId="ADAL" clId="{BF33CC83-C753-4742-A268-5345023AE411}" dt="2023-12-11T16:18:49.270" v="21" actId="1076"/>
          <ac:spMkLst>
            <pc:docMk/>
            <pc:sldMk cId="1916377621" sldId="333"/>
            <ac:spMk id="6" creationId="{1BC4BA26-C260-CCB8-1092-1C6B1556A3A1}"/>
          </ac:spMkLst>
        </pc:spChg>
        <pc:spChg chg="mod">
          <ac:chgData name="Karla Rosario" userId="003cb3b7-bc10-4f02-a2b7-728ff5158fe3" providerId="ADAL" clId="{BF33CC83-C753-4742-A268-5345023AE411}" dt="2023-12-11T16:18:45.306" v="20" actId="1076"/>
          <ac:spMkLst>
            <pc:docMk/>
            <pc:sldMk cId="1916377621" sldId="333"/>
            <ac:spMk id="16" creationId="{41D67AEA-5921-DBE4-8438-280D8E3B0EB1}"/>
          </ac:spMkLst>
        </pc:spChg>
        <pc:picChg chg="mod">
          <ac:chgData name="Karla Rosario" userId="003cb3b7-bc10-4f02-a2b7-728ff5158fe3" providerId="ADAL" clId="{BF33CC83-C753-4742-A268-5345023AE411}" dt="2023-12-11T16:18:49.270" v="21" actId="1076"/>
          <ac:picMkLst>
            <pc:docMk/>
            <pc:sldMk cId="1916377621" sldId="333"/>
            <ac:picMk id="4" creationId="{35247837-1681-3C97-0A2B-BD40B78F9577}"/>
          </ac:picMkLst>
        </pc:picChg>
        <pc:picChg chg="mod">
          <ac:chgData name="Karla Rosario" userId="003cb3b7-bc10-4f02-a2b7-728ff5158fe3" providerId="ADAL" clId="{BF33CC83-C753-4742-A268-5345023AE411}" dt="2023-12-11T16:18:45.306" v="20" actId="1076"/>
          <ac:picMkLst>
            <pc:docMk/>
            <pc:sldMk cId="1916377621" sldId="333"/>
            <ac:picMk id="13" creationId="{80CFC78A-C137-0C92-AF55-1E17462162C3}"/>
          </ac:picMkLst>
        </pc:picChg>
      </pc:sldChg>
    </pc:docChg>
  </pc:docChgLst>
  <pc:docChgLst>
    <pc:chgData name="Monica Bailey" userId="S::mo803649@ucf.edu::074aace1-a02f-4b32-b10d-0f0d559392d2" providerId="AD" clId="Web-{16FD1C58-9364-33B9-C2AC-2EBCE6047110}"/>
    <pc:docChg chg="mod modSld">
      <pc:chgData name="Monica Bailey" userId="S::mo803649@ucf.edu::074aace1-a02f-4b32-b10d-0f0d559392d2" providerId="AD" clId="Web-{16FD1C58-9364-33B9-C2AC-2EBCE6047110}" dt="2023-12-11T13:53:49.867" v="146" actId="1076"/>
      <pc:docMkLst>
        <pc:docMk/>
      </pc:docMkLst>
      <pc:sldChg chg="addCm">
        <pc:chgData name="Monica Bailey" userId="S::mo803649@ucf.edu::074aace1-a02f-4b32-b10d-0f0d559392d2" providerId="AD" clId="Web-{16FD1C58-9364-33B9-C2AC-2EBCE6047110}" dt="2023-12-11T10:58:14.103" v="2"/>
        <pc:sldMkLst>
          <pc:docMk/>
          <pc:sldMk cId="3095667906" sldId="262"/>
        </pc:sldMkLst>
        <pc:extLst>
          <p:ext xmlns:p="http://schemas.openxmlformats.org/presentationml/2006/main" uri="{D6D511B9-2390-475A-947B-AFAB55BFBCF1}">
            <pc226:cmChg xmlns:pc226="http://schemas.microsoft.com/office/powerpoint/2022/06/main/command" chg="add">
              <pc226:chgData name="Monica Bailey" userId="S::mo803649@ucf.edu::074aace1-a02f-4b32-b10d-0f0d559392d2" providerId="AD" clId="Web-{16FD1C58-9364-33B9-C2AC-2EBCE6047110}" dt="2023-12-11T10:58:14.103" v="2"/>
              <pc2:cmMkLst xmlns:pc2="http://schemas.microsoft.com/office/powerpoint/2019/9/main/command">
                <pc:docMk/>
                <pc:sldMk cId="3095667906" sldId="262"/>
                <pc2:cmMk id="{AFCACC8A-5012-44EF-B473-B1041DDF87A8}"/>
              </pc2:cmMkLst>
            </pc226:cmChg>
          </p:ext>
        </pc:extLst>
      </pc:sldChg>
      <pc:sldChg chg="addCm">
        <pc:chgData name="Monica Bailey" userId="S::mo803649@ucf.edu::074aace1-a02f-4b32-b10d-0f0d559392d2" providerId="AD" clId="Web-{16FD1C58-9364-33B9-C2AC-2EBCE6047110}" dt="2023-12-11T10:57:40.570" v="1"/>
        <pc:sldMkLst>
          <pc:docMk/>
          <pc:sldMk cId="3375858740" sldId="306"/>
        </pc:sldMkLst>
        <pc:extLst>
          <p:ext xmlns:p="http://schemas.openxmlformats.org/presentationml/2006/main" uri="{D6D511B9-2390-475A-947B-AFAB55BFBCF1}">
            <pc226:cmChg xmlns:pc226="http://schemas.microsoft.com/office/powerpoint/2022/06/main/command" chg="add">
              <pc226:chgData name="Monica Bailey" userId="S::mo803649@ucf.edu::074aace1-a02f-4b32-b10d-0f0d559392d2" providerId="AD" clId="Web-{16FD1C58-9364-33B9-C2AC-2EBCE6047110}" dt="2023-12-11T10:57:40.570" v="1"/>
              <pc2:cmMkLst xmlns:pc2="http://schemas.microsoft.com/office/powerpoint/2019/9/main/command">
                <pc:docMk/>
                <pc:sldMk cId="3375858740" sldId="306"/>
                <pc2:cmMk id="{4639625D-DF14-4047-8F65-5D2D16B2858D}"/>
              </pc2:cmMkLst>
            </pc226:cmChg>
          </p:ext>
        </pc:extLst>
      </pc:sldChg>
      <pc:sldChg chg="addSp delSp modSp">
        <pc:chgData name="Monica Bailey" userId="S::mo803649@ucf.edu::074aace1-a02f-4b32-b10d-0f0d559392d2" providerId="AD" clId="Web-{16FD1C58-9364-33B9-C2AC-2EBCE6047110}" dt="2023-12-11T13:53:49.867" v="146" actId="1076"/>
        <pc:sldMkLst>
          <pc:docMk/>
          <pc:sldMk cId="1916377621" sldId="333"/>
        </pc:sldMkLst>
        <pc:spChg chg="mod">
          <ac:chgData name="Monica Bailey" userId="S::mo803649@ucf.edu::074aace1-a02f-4b32-b10d-0f0d559392d2" providerId="AD" clId="Web-{16FD1C58-9364-33B9-C2AC-2EBCE6047110}" dt="2023-12-11T11:01:14.126" v="4" actId="20577"/>
          <ac:spMkLst>
            <pc:docMk/>
            <pc:sldMk cId="1916377621" sldId="333"/>
            <ac:spMk id="2" creationId="{2EA86964-178E-6F44-0067-22DFBC5FF09C}"/>
          </ac:spMkLst>
        </pc:spChg>
        <pc:spChg chg="add mod">
          <ac:chgData name="Monica Bailey" userId="S::mo803649@ucf.edu::074aace1-a02f-4b32-b10d-0f0d559392d2" providerId="AD" clId="Web-{16FD1C58-9364-33B9-C2AC-2EBCE6047110}" dt="2023-12-11T13:53:49.867" v="146" actId="1076"/>
          <ac:spMkLst>
            <pc:docMk/>
            <pc:sldMk cId="1916377621" sldId="333"/>
            <ac:spMk id="3" creationId="{2AC6C0F7-4747-EAE9-B2CB-4A244B792B31}"/>
          </ac:spMkLst>
        </pc:spChg>
        <pc:spChg chg="mod">
          <ac:chgData name="Monica Bailey" userId="S::mo803649@ucf.edu::074aace1-a02f-4b32-b10d-0f0d559392d2" providerId="AD" clId="Web-{16FD1C58-9364-33B9-C2AC-2EBCE6047110}" dt="2023-12-11T13:47:41.345" v="108" actId="1076"/>
          <ac:spMkLst>
            <pc:docMk/>
            <pc:sldMk cId="1916377621" sldId="333"/>
            <ac:spMk id="6" creationId="{1BC4BA26-C260-CCB8-1092-1C6B1556A3A1}"/>
          </ac:spMkLst>
        </pc:spChg>
        <pc:spChg chg="mod">
          <ac:chgData name="Monica Bailey" userId="S::mo803649@ucf.edu::074aace1-a02f-4b32-b10d-0f0d559392d2" providerId="AD" clId="Web-{16FD1C58-9364-33B9-C2AC-2EBCE6047110}" dt="2023-12-11T13:48:51.678" v="125" actId="1076"/>
          <ac:spMkLst>
            <pc:docMk/>
            <pc:sldMk cId="1916377621" sldId="333"/>
            <ac:spMk id="8" creationId="{44DE9CD4-51F1-BE24-EC2A-13E7125AB6C8}"/>
          </ac:spMkLst>
        </pc:spChg>
        <pc:spChg chg="mod">
          <ac:chgData name="Monica Bailey" userId="S::mo803649@ucf.edu::074aace1-a02f-4b32-b10d-0f0d559392d2" providerId="AD" clId="Web-{16FD1C58-9364-33B9-C2AC-2EBCE6047110}" dt="2023-12-11T13:53:31.913" v="144" actId="1076"/>
          <ac:spMkLst>
            <pc:docMk/>
            <pc:sldMk cId="1916377621" sldId="333"/>
            <ac:spMk id="14" creationId="{97FC5186-3C54-3337-C5E4-13B0E6184F21}"/>
          </ac:spMkLst>
        </pc:spChg>
        <pc:spChg chg="mod">
          <ac:chgData name="Monica Bailey" userId="S::mo803649@ucf.edu::074aace1-a02f-4b32-b10d-0f0d559392d2" providerId="AD" clId="Web-{16FD1C58-9364-33B9-C2AC-2EBCE6047110}" dt="2023-12-11T13:24:29.698" v="26" actId="1076"/>
          <ac:spMkLst>
            <pc:docMk/>
            <pc:sldMk cId="1916377621" sldId="333"/>
            <ac:spMk id="15" creationId="{5F9F6BD5-611B-0507-EA6D-BE3A4B1A4BDD}"/>
          </ac:spMkLst>
        </pc:spChg>
        <pc:spChg chg="mod">
          <ac:chgData name="Monica Bailey" userId="S::mo803649@ucf.edu::074aace1-a02f-4b32-b10d-0f0d559392d2" providerId="AD" clId="Web-{16FD1C58-9364-33B9-C2AC-2EBCE6047110}" dt="2023-12-11T13:47:24.360" v="104" actId="20577"/>
          <ac:spMkLst>
            <pc:docMk/>
            <pc:sldMk cId="1916377621" sldId="333"/>
            <ac:spMk id="16" creationId="{41D67AEA-5921-DBE4-8438-280D8E3B0EB1}"/>
          </ac:spMkLst>
        </pc:spChg>
        <pc:picChg chg="mod">
          <ac:chgData name="Monica Bailey" userId="S::mo803649@ucf.edu::074aace1-a02f-4b32-b10d-0f0d559392d2" providerId="AD" clId="Web-{16FD1C58-9364-33B9-C2AC-2EBCE6047110}" dt="2023-12-11T13:40:58.009" v="35" actId="1076"/>
          <ac:picMkLst>
            <pc:docMk/>
            <pc:sldMk cId="1916377621" sldId="333"/>
            <ac:picMk id="4" creationId="{35247837-1681-3C97-0A2B-BD40B78F9577}"/>
          </ac:picMkLst>
        </pc:picChg>
        <pc:picChg chg="mod">
          <ac:chgData name="Monica Bailey" userId="S::mo803649@ucf.edu::074aace1-a02f-4b32-b10d-0f0d559392d2" providerId="AD" clId="Web-{16FD1C58-9364-33B9-C2AC-2EBCE6047110}" dt="2023-12-11T13:40:58.041" v="37" actId="1076"/>
          <ac:picMkLst>
            <pc:docMk/>
            <pc:sldMk cId="1916377621" sldId="333"/>
            <ac:picMk id="7" creationId="{5FDA3EE7-0494-572D-49AF-E5501D574C87}"/>
          </ac:picMkLst>
        </pc:picChg>
        <pc:picChg chg="del">
          <ac:chgData name="Monica Bailey" userId="S::mo803649@ucf.edu::074aace1-a02f-4b32-b10d-0f0d559392d2" providerId="AD" clId="Web-{16FD1C58-9364-33B9-C2AC-2EBCE6047110}" dt="2023-12-11T13:49:55.681" v="140"/>
          <ac:picMkLst>
            <pc:docMk/>
            <pc:sldMk cId="1916377621" sldId="333"/>
            <ac:picMk id="10" creationId="{54C8E396-6E93-32D1-E574-E7848DF227A3}"/>
          </ac:picMkLst>
        </pc:picChg>
        <pc:picChg chg="del">
          <ac:chgData name="Monica Bailey" userId="S::mo803649@ucf.edu::074aace1-a02f-4b32-b10d-0f0d559392d2" providerId="AD" clId="Web-{16FD1C58-9364-33B9-C2AC-2EBCE6047110}" dt="2023-12-11T13:42:15.561" v="48"/>
          <ac:picMkLst>
            <pc:docMk/>
            <pc:sldMk cId="1916377621" sldId="333"/>
            <ac:picMk id="11" creationId="{3ABF7853-8E2A-8427-3B68-2027042A5B4C}"/>
          </ac:picMkLst>
        </pc:picChg>
        <pc:picChg chg="mod">
          <ac:chgData name="Monica Bailey" userId="S::mo803649@ucf.edu::074aace1-a02f-4b32-b10d-0f0d559392d2" providerId="AD" clId="Web-{16FD1C58-9364-33B9-C2AC-2EBCE6047110}" dt="2023-12-11T13:40:58.072" v="39" actId="1076"/>
          <ac:picMkLst>
            <pc:docMk/>
            <pc:sldMk cId="1916377621" sldId="333"/>
            <ac:picMk id="13" creationId="{80CFC78A-C137-0C92-AF55-1E17462162C3}"/>
          </ac:picMkLst>
        </pc:picChg>
        <pc:picChg chg="mod">
          <ac:chgData name="Monica Bailey" userId="S::mo803649@ucf.edu::074aace1-a02f-4b32-b10d-0f0d559392d2" providerId="AD" clId="Web-{16FD1C58-9364-33B9-C2AC-2EBCE6047110}" dt="2023-12-11T13:53:08.849" v="141" actId="1076"/>
          <ac:picMkLst>
            <pc:docMk/>
            <pc:sldMk cId="1916377621" sldId="333"/>
            <ac:picMk id="22" creationId="{2C1B8B67-4E4E-D441-F057-87E07BB45524}"/>
          </ac:picMkLst>
        </pc:picChg>
      </pc:sldChg>
    </pc:docChg>
  </pc:docChgLst>
</pc:chgInfo>
</file>

<file path=ppt/comments/modernComment_106_B88424C2.xml><?xml version="1.0" encoding="utf-8"?>
<p188:cmLst xmlns:a="http://schemas.openxmlformats.org/drawingml/2006/main" xmlns:r="http://schemas.openxmlformats.org/officeDocument/2006/relationships" xmlns:p188="http://schemas.microsoft.com/office/powerpoint/2018/8/main">
  <p188:cm id="{AFCACC8A-5012-44EF-B473-B1041DDF87A8}" authorId="{DFF4000E-9C5D-0030-DECB-BD634CE036F8}" status="resolved" created="2023-12-11T10:58:14.103" complete="100000">
    <pc:sldMkLst xmlns:pc="http://schemas.microsoft.com/office/powerpoint/2013/main/command">
      <pc:docMk/>
      <pc:sldMk cId="3095667906" sldId="262"/>
    </pc:sldMkLst>
    <p188:txBody>
      <a:bodyPr/>
      <a:lstStyle/>
      <a:p>
        <a:r>
          <a:rPr lang="en-US"/>
          <a:t>[@Karla Rosario] please update this slide to look like the ACT one with the logo and website</a:t>
        </a:r>
      </a:p>
    </p188:txBody>
  </p188:cm>
</p188:cmLst>
</file>

<file path=ppt/comments/modernComment_132_C9378434.xml><?xml version="1.0" encoding="utf-8"?>
<p188:cmLst xmlns:a="http://schemas.openxmlformats.org/drawingml/2006/main" xmlns:r="http://schemas.openxmlformats.org/officeDocument/2006/relationships" xmlns:p188="http://schemas.microsoft.com/office/powerpoint/2018/8/main">
  <p188:cm id="{4639625D-DF14-4047-8F65-5D2D16B2858D}" authorId="{DFF4000E-9C5D-0030-DECB-BD634CE036F8}" status="resolved" created="2023-12-11T10:57:40.570" complete="100000">
    <pc:sldMkLst xmlns:pc="http://schemas.microsoft.com/office/powerpoint/2013/main/command">
      <pc:docMk/>
      <pc:sldMk cId="3375858740" sldId="306"/>
    </pc:sldMkLst>
    <p188:txBody>
      <a:bodyPr/>
      <a:lstStyle/>
      <a:p>
        <a:r>
          <a:rPr lang="en-US"/>
          <a:t>[@Karla Rosario] please update QR code to this one - http://www.renewunow.org/account/login/ 
December 11, 2023 at 11:25 AM</a:t>
        </a:r>
      </a:p>
    </p188:txBody>
  </p188:cm>
</p188: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19A6DEE-A7FF-4AAA-A36E-7904B660565F}" type="datetimeFigureOut">
              <a:rPr lang="en-US" smtClean="0"/>
              <a:t>1/10/24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31FD384-D7BA-4C21-9991-735B5AC3640D}" type="slidenum">
              <a:rPr lang="en-US" smtClean="0"/>
              <a:t>‹#›</a:t>
            </a:fld>
            <a:endParaRPr lang="en-US"/>
          </a:p>
        </p:txBody>
      </p:sp>
    </p:spTree>
    <p:extLst>
      <p:ext uri="{BB962C8B-B14F-4D97-AF65-F5344CB8AC3E}">
        <p14:creationId xmlns:p14="http://schemas.microsoft.com/office/powerpoint/2010/main" val="36698094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t>Presenter notes: Encourage participants to register for </a:t>
            </a:r>
            <a:r>
              <a:rPr lang="en-US" err="1"/>
              <a:t>RenewU</a:t>
            </a:r>
            <a:r>
              <a:rPr lang="en-US"/>
              <a:t> and complete the post-session survey (Only 3 Questions) </a:t>
            </a:r>
            <a:r>
              <a:rPr lang="en-US" err="1"/>
              <a:t>RenewU</a:t>
            </a:r>
            <a:r>
              <a:rPr lang="en-US"/>
              <a:t> has resources for individuals that offer continuing education credits for all ten featured interventions on </a:t>
            </a:r>
            <a:r>
              <a:rPr lang="en-US" err="1"/>
              <a:t>RenewU</a:t>
            </a:r>
            <a:r>
              <a:rPr lang="en-US"/>
              <a:t>.</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a:p>
          <a:p>
            <a:pPr marL="0" marR="0" lvl="0" indent="0" algn="l" defTabSz="914400" rtl="0" eaLnBrk="1" fontAlgn="auto" latinLnBrk="0" hangingPunct="1">
              <a:lnSpc>
                <a:spcPct val="100000"/>
              </a:lnSpc>
              <a:spcBef>
                <a:spcPts val="0"/>
              </a:spcBef>
              <a:spcAft>
                <a:spcPts val="0"/>
              </a:spcAft>
              <a:buClrTx/>
              <a:buSzTx/>
              <a:buFontTx/>
              <a:buNone/>
              <a:tabLst/>
              <a:defRPr/>
            </a:pPr>
            <a:r>
              <a:rPr lang="en-US"/>
              <a:t>By a show of hands determine if anyone needs to register and please allow 5-10 minutes at the beginning for participants to complete registration process if anyone is doing so. </a:t>
            </a:r>
          </a:p>
          <a:p>
            <a:endParaRPr lang="en-US"/>
          </a:p>
        </p:txBody>
      </p:sp>
      <p:sp>
        <p:nvSpPr>
          <p:cNvPr id="4" name="Slide Number Placeholder 3"/>
          <p:cNvSpPr>
            <a:spLocks noGrp="1"/>
          </p:cNvSpPr>
          <p:nvPr>
            <p:ph type="sldNum" sz="quarter" idx="5"/>
          </p:nvPr>
        </p:nvSpPr>
        <p:spPr/>
        <p:txBody>
          <a:bodyPr/>
          <a:lstStyle/>
          <a:p>
            <a:fld id="{7E712635-CF84-4703-B24E-988F243C0907}" type="slidenum">
              <a:rPr lang="en-US" smtClean="0"/>
              <a:t>3</a:t>
            </a:fld>
            <a:endParaRPr lang="en-US"/>
          </a:p>
        </p:txBody>
      </p:sp>
    </p:spTree>
    <p:extLst>
      <p:ext uri="{BB962C8B-B14F-4D97-AF65-F5344CB8AC3E}">
        <p14:creationId xmlns:p14="http://schemas.microsoft.com/office/powerpoint/2010/main" val="384770365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rtl="0" fontAlgn="base"/>
            <a:r>
              <a:rPr lang="en-US" b="0" i="0" u="none" strike="noStrike">
                <a:solidFill>
                  <a:srgbClr val="000000"/>
                </a:solidFill>
                <a:effectLst/>
                <a:latin typeface="Calibri" panose="020F0502020204030204" pitchFamily="34" charset="0"/>
              </a:rPr>
              <a:t>Presenter note</a:t>
            </a:r>
            <a:endParaRPr lang="en-US" b="0" i="0">
              <a:solidFill>
                <a:srgbClr val="000000"/>
              </a:solidFill>
              <a:effectLst/>
              <a:latin typeface="merriweather" pitchFamily="2" charset="77"/>
            </a:endParaRPr>
          </a:p>
          <a:p>
            <a:pPr marL="228600" marR="0" lvl="0" indent="-228600" algn="l" defTabSz="914400" rtl="0" eaLnBrk="1" fontAlgn="base" latinLnBrk="0" hangingPunct="1">
              <a:lnSpc>
                <a:spcPct val="100000"/>
              </a:lnSpc>
              <a:spcBef>
                <a:spcPts val="0"/>
              </a:spcBef>
              <a:spcAft>
                <a:spcPts val="0"/>
              </a:spcAft>
              <a:buClrTx/>
              <a:buSzTx/>
              <a:buFontTx/>
              <a:buAutoNum type="arabicPeriod"/>
              <a:tabLst/>
              <a:defRPr/>
            </a:pPr>
            <a:endParaRPr lang="en-US" sz="1200" b="1">
              <a:latin typeface="Gotham Medium" pitchFamily="50" charset="0"/>
            </a:endParaRPr>
          </a:p>
          <a:p>
            <a:pPr marL="228600" indent="-228600" algn="l" rtl="0" fontAlgn="base">
              <a:buAutoNum type="arabicPeriod"/>
            </a:pPr>
            <a:endParaRPr lang="en-US"/>
          </a:p>
        </p:txBody>
      </p:sp>
      <p:sp>
        <p:nvSpPr>
          <p:cNvPr id="4" name="Slide Number Placeholder 3"/>
          <p:cNvSpPr>
            <a:spLocks noGrp="1"/>
          </p:cNvSpPr>
          <p:nvPr>
            <p:ph type="sldNum" sz="quarter" idx="5"/>
          </p:nvPr>
        </p:nvSpPr>
        <p:spPr/>
        <p:txBody>
          <a:bodyPr/>
          <a:lstStyle/>
          <a:p>
            <a:fld id="{7E712635-CF84-4703-B24E-988F243C0907}" type="slidenum">
              <a:rPr lang="en-US" smtClean="0"/>
              <a:t>13</a:t>
            </a:fld>
            <a:endParaRPr lang="en-US"/>
          </a:p>
        </p:txBody>
      </p:sp>
    </p:spTree>
    <p:extLst>
      <p:ext uri="{BB962C8B-B14F-4D97-AF65-F5344CB8AC3E}">
        <p14:creationId xmlns:p14="http://schemas.microsoft.com/office/powerpoint/2010/main" val="393674775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rtl="0" fontAlgn="base"/>
            <a:r>
              <a:rPr lang="en-US" b="0" i="0" u="none" strike="noStrike">
                <a:solidFill>
                  <a:srgbClr val="000000"/>
                </a:solidFill>
                <a:effectLst/>
                <a:latin typeface="Calibri" panose="020F0502020204030204" pitchFamily="34" charset="0"/>
              </a:rPr>
              <a:t>•Identify the problem- I am stressed about inserting a central line​</a:t>
            </a:r>
          </a:p>
          <a:p>
            <a:pPr algn="l" rtl="0" fontAlgn="base"/>
            <a:endParaRPr lang="en-US" b="0" i="0" u="none" strike="noStrike">
              <a:solidFill>
                <a:srgbClr val="000000"/>
              </a:solidFill>
              <a:effectLst/>
              <a:latin typeface="Calibri" panose="020F0502020204030204" pitchFamily="34" charset="0"/>
            </a:endParaRPr>
          </a:p>
          <a:p>
            <a:pPr algn="l" rtl="0" fontAlgn="base"/>
            <a:r>
              <a:rPr lang="en-US" b="0" i="0" u="none" strike="noStrike">
                <a:solidFill>
                  <a:srgbClr val="000000"/>
                </a:solidFill>
                <a:effectLst/>
                <a:latin typeface="Calibri" panose="020F0502020204030204" pitchFamily="34" charset="0"/>
              </a:rPr>
              <a:t>•I am about a 8/10 right now​</a:t>
            </a:r>
          </a:p>
          <a:p>
            <a:pPr algn="l" rtl="0" fontAlgn="base"/>
            <a:endParaRPr lang="en-US" b="0" i="0" u="none" strike="noStrike">
              <a:solidFill>
                <a:srgbClr val="000000"/>
              </a:solidFill>
              <a:effectLst/>
              <a:latin typeface="Calibri" panose="020F0502020204030204" pitchFamily="34" charset="0"/>
            </a:endParaRPr>
          </a:p>
          <a:p>
            <a:pPr algn="l" rtl="0" fontAlgn="base"/>
            <a:r>
              <a:rPr lang="en-US" b="0" i="0" u="none" strike="noStrike">
                <a:solidFill>
                  <a:srgbClr val="000000"/>
                </a:solidFill>
                <a:effectLst/>
                <a:latin typeface="Calibri" panose="020F0502020204030204" pitchFamily="34" charset="0"/>
              </a:rPr>
              <a:t>•I know I have done this before but I am nervous​</a:t>
            </a:r>
          </a:p>
          <a:p>
            <a:pPr algn="l" rtl="0" fontAlgn="base"/>
            <a:endParaRPr lang="en-US" b="0" i="0" u="none" strike="noStrike">
              <a:solidFill>
                <a:srgbClr val="000000"/>
              </a:solidFill>
              <a:effectLst/>
              <a:latin typeface="Calibri" panose="020F0502020204030204" pitchFamily="34" charset="0"/>
            </a:endParaRPr>
          </a:p>
          <a:p>
            <a:pPr algn="l" rtl="0" fontAlgn="base"/>
            <a:r>
              <a:rPr lang="en-US" b="0" i="0" u="none" strike="noStrike">
                <a:solidFill>
                  <a:srgbClr val="000000"/>
                </a:solidFill>
                <a:effectLst/>
                <a:latin typeface="Calibri" panose="020F0502020204030204" pitchFamily="34" charset="0"/>
              </a:rPr>
              <a:t>•Demonstrate the tapping points ( include picture to remind presenter) (Eyebrow / Forehead, Outside of Eye, Bottom of Eye / Bridge of Nose, Above Lip, Midline of Chin / Lower Lip, Collarbone, Armpit)​</a:t>
            </a:r>
          </a:p>
          <a:p>
            <a:pPr algn="l" rtl="0" fontAlgn="base"/>
            <a:endParaRPr lang="en-US" b="0" i="0" u="none" strike="noStrike">
              <a:solidFill>
                <a:srgbClr val="000000"/>
              </a:solidFill>
              <a:effectLst/>
              <a:latin typeface="Calibri" panose="020F0502020204030204" pitchFamily="34" charset="0"/>
            </a:endParaRPr>
          </a:p>
          <a:p>
            <a:pPr algn="l" rtl="0" fontAlgn="base"/>
            <a:r>
              <a:rPr lang="en-US" b="0" i="0" u="none" strike="noStrike">
                <a:solidFill>
                  <a:srgbClr val="000000"/>
                </a:solidFill>
                <a:effectLst/>
                <a:latin typeface="Calibri" panose="020F0502020204030204" pitchFamily="34" charset="0"/>
              </a:rPr>
              <a:t>•I am now a 4/8​</a:t>
            </a:r>
          </a:p>
          <a:p>
            <a:pPr algn="l" rtl="0" fontAlgn="base"/>
            <a:endParaRPr lang="en-US" b="0" i="0" u="none" strike="noStrike">
              <a:solidFill>
                <a:srgbClr val="000000"/>
              </a:solidFill>
              <a:effectLst/>
              <a:latin typeface="Calibri" panose="020F0502020204030204" pitchFamily="34" charset="0"/>
            </a:endParaRPr>
          </a:p>
          <a:p>
            <a:pPr algn="l" rtl="0" fontAlgn="base"/>
            <a:r>
              <a:rPr lang="en-US" b="0" i="0" u="none" strike="noStrike">
                <a:solidFill>
                  <a:srgbClr val="000000"/>
                </a:solidFill>
                <a:effectLst/>
                <a:latin typeface="Calibri" panose="020F0502020204030204" pitchFamily="34" charset="0"/>
              </a:rPr>
              <a:t>​</a:t>
            </a:r>
            <a:endParaRPr lang="en-US"/>
          </a:p>
        </p:txBody>
      </p:sp>
      <p:sp>
        <p:nvSpPr>
          <p:cNvPr id="4" name="Slide Number Placeholder 3"/>
          <p:cNvSpPr>
            <a:spLocks noGrp="1"/>
          </p:cNvSpPr>
          <p:nvPr>
            <p:ph type="sldNum" sz="quarter" idx="5"/>
          </p:nvPr>
        </p:nvSpPr>
        <p:spPr/>
        <p:txBody>
          <a:bodyPr/>
          <a:lstStyle/>
          <a:p>
            <a:fld id="{B31FD384-D7BA-4C21-9991-735B5AC3640D}" type="slidenum">
              <a:rPr lang="en-US" smtClean="0"/>
              <a:t>14</a:t>
            </a:fld>
            <a:endParaRPr lang="en-US"/>
          </a:p>
        </p:txBody>
      </p:sp>
    </p:spTree>
    <p:extLst>
      <p:ext uri="{BB962C8B-B14F-4D97-AF65-F5344CB8AC3E}">
        <p14:creationId xmlns:p14="http://schemas.microsoft.com/office/powerpoint/2010/main" val="286566928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rtl="0" fontAlgn="base"/>
            <a:r>
              <a:rPr lang="en-US" b="0" i="0" u="none" strike="noStrike">
                <a:solidFill>
                  <a:srgbClr val="000000"/>
                </a:solidFill>
                <a:effectLst/>
                <a:latin typeface="Calibri" panose="020F0502020204030204" pitchFamily="34" charset="0"/>
              </a:rPr>
              <a:t>Presenter notes: There are seven pressure points that follow neural pathways, which assist in adapting thinking.</a:t>
            </a:r>
            <a:r>
              <a:rPr lang="en-US" b="0" i="0">
                <a:solidFill>
                  <a:srgbClr val="000000"/>
                </a:solidFill>
                <a:effectLst/>
                <a:latin typeface="Calibri" panose="020F0502020204030204" pitchFamily="34" charset="0"/>
              </a:rPr>
              <a:t>​ Those points are shown in the picture with the yellow dots</a:t>
            </a:r>
            <a:endParaRPr lang="en-US" b="0" i="0">
              <a:solidFill>
                <a:srgbClr val="444444"/>
              </a:solidFill>
              <a:effectLst/>
              <a:latin typeface="Calibri" panose="020F0502020204030204" pitchFamily="34" charset="0"/>
            </a:endParaRPr>
          </a:p>
          <a:p>
            <a:pPr algn="l" rtl="0" fontAlgn="base">
              <a:buFont typeface="Arial" panose="020B0604020202020204" pitchFamily="34" charset="0"/>
              <a:buChar char="•"/>
            </a:pPr>
            <a:r>
              <a:rPr lang="en-US" sz="1800" b="0" i="0" u="none" strike="noStrike">
                <a:solidFill>
                  <a:srgbClr val="000000"/>
                </a:solidFill>
                <a:effectLst/>
                <a:latin typeface="Calibri" panose="020F0502020204030204" pitchFamily="34" charset="0"/>
              </a:rPr>
              <a:t>Eyebrow / Forehead </a:t>
            </a:r>
            <a:r>
              <a:rPr lang="en-US" sz="1800" b="0" i="0">
                <a:solidFill>
                  <a:srgbClr val="000000"/>
                </a:solidFill>
                <a:effectLst/>
                <a:latin typeface="Calibri" panose="020F0502020204030204" pitchFamily="34" charset="0"/>
              </a:rPr>
              <a:t>​</a:t>
            </a:r>
            <a:endParaRPr lang="en-US" sz="1800" b="0" i="0">
              <a:solidFill>
                <a:srgbClr val="444444"/>
              </a:solidFill>
              <a:effectLst/>
              <a:latin typeface="Arial" panose="020B0604020202020204" pitchFamily="34" charset="0"/>
            </a:endParaRPr>
          </a:p>
          <a:p>
            <a:pPr algn="l" rtl="0" fontAlgn="base">
              <a:buFont typeface="Arial" panose="020B0604020202020204" pitchFamily="34" charset="0"/>
              <a:buChar char="•"/>
            </a:pPr>
            <a:r>
              <a:rPr lang="en-US" sz="1800" b="0" i="0" u="none" strike="noStrike">
                <a:solidFill>
                  <a:srgbClr val="000000"/>
                </a:solidFill>
                <a:effectLst/>
                <a:latin typeface="Calibri" panose="020F0502020204030204" pitchFamily="34" charset="0"/>
              </a:rPr>
              <a:t>Outside of Eye</a:t>
            </a:r>
            <a:r>
              <a:rPr lang="en-US" sz="1800" b="0" i="0">
                <a:solidFill>
                  <a:srgbClr val="000000"/>
                </a:solidFill>
                <a:effectLst/>
                <a:latin typeface="Calibri" panose="020F0502020204030204" pitchFamily="34" charset="0"/>
              </a:rPr>
              <a:t>​</a:t>
            </a:r>
            <a:endParaRPr lang="en-US" sz="1800" b="0" i="0">
              <a:solidFill>
                <a:srgbClr val="444444"/>
              </a:solidFill>
              <a:effectLst/>
              <a:latin typeface="Arial" panose="020B0604020202020204" pitchFamily="34" charset="0"/>
            </a:endParaRPr>
          </a:p>
          <a:p>
            <a:pPr algn="l" rtl="0" fontAlgn="base">
              <a:buFont typeface="Arial" panose="020B0604020202020204" pitchFamily="34" charset="0"/>
              <a:buChar char="•"/>
            </a:pPr>
            <a:r>
              <a:rPr lang="en-US" sz="1800" b="0" i="0" u="none" strike="noStrike">
                <a:solidFill>
                  <a:srgbClr val="000000"/>
                </a:solidFill>
                <a:effectLst/>
                <a:latin typeface="Calibri" panose="020F0502020204030204" pitchFamily="34" charset="0"/>
              </a:rPr>
              <a:t>Bottom of Eye / Bridge of Nose</a:t>
            </a:r>
            <a:r>
              <a:rPr lang="en-US" sz="1800" b="0" i="0">
                <a:solidFill>
                  <a:srgbClr val="000000"/>
                </a:solidFill>
                <a:effectLst/>
                <a:latin typeface="Calibri" panose="020F0502020204030204" pitchFamily="34" charset="0"/>
              </a:rPr>
              <a:t>​</a:t>
            </a:r>
            <a:endParaRPr lang="en-US" sz="1800" b="0" i="0">
              <a:solidFill>
                <a:srgbClr val="444444"/>
              </a:solidFill>
              <a:effectLst/>
              <a:latin typeface="Arial" panose="020B0604020202020204" pitchFamily="34" charset="0"/>
            </a:endParaRPr>
          </a:p>
          <a:p>
            <a:pPr algn="l" rtl="0" fontAlgn="base">
              <a:buFont typeface="Arial" panose="020B0604020202020204" pitchFamily="34" charset="0"/>
              <a:buChar char="•"/>
            </a:pPr>
            <a:r>
              <a:rPr lang="en-US" sz="1800" b="0" i="0" u="none" strike="noStrike">
                <a:solidFill>
                  <a:srgbClr val="000000"/>
                </a:solidFill>
                <a:effectLst/>
                <a:latin typeface="Calibri" panose="020F0502020204030204" pitchFamily="34" charset="0"/>
              </a:rPr>
              <a:t>Above Lip</a:t>
            </a:r>
            <a:r>
              <a:rPr lang="en-US" sz="1800" b="0" i="0">
                <a:solidFill>
                  <a:srgbClr val="000000"/>
                </a:solidFill>
                <a:effectLst/>
                <a:latin typeface="Calibri" panose="020F0502020204030204" pitchFamily="34" charset="0"/>
              </a:rPr>
              <a:t>​</a:t>
            </a:r>
            <a:endParaRPr lang="en-US" sz="1800" b="0" i="0">
              <a:solidFill>
                <a:srgbClr val="444444"/>
              </a:solidFill>
              <a:effectLst/>
              <a:latin typeface="Arial" panose="020B0604020202020204" pitchFamily="34" charset="0"/>
            </a:endParaRPr>
          </a:p>
          <a:p>
            <a:pPr algn="l" rtl="0" fontAlgn="base">
              <a:buFont typeface="Arial" panose="020B0604020202020204" pitchFamily="34" charset="0"/>
              <a:buChar char="•"/>
            </a:pPr>
            <a:r>
              <a:rPr lang="en-US" sz="1800" b="0" i="0" u="none" strike="noStrike">
                <a:solidFill>
                  <a:srgbClr val="000000"/>
                </a:solidFill>
                <a:effectLst/>
                <a:latin typeface="Calibri" panose="020F0502020204030204" pitchFamily="34" charset="0"/>
              </a:rPr>
              <a:t>Midline of Chin / Lower Lip </a:t>
            </a:r>
            <a:r>
              <a:rPr lang="en-US" sz="1800" b="0" i="0">
                <a:solidFill>
                  <a:srgbClr val="000000"/>
                </a:solidFill>
                <a:effectLst/>
                <a:latin typeface="Calibri" panose="020F0502020204030204" pitchFamily="34" charset="0"/>
              </a:rPr>
              <a:t>​</a:t>
            </a:r>
            <a:endParaRPr lang="en-US" sz="1800" b="0" i="0">
              <a:solidFill>
                <a:srgbClr val="444444"/>
              </a:solidFill>
              <a:effectLst/>
              <a:latin typeface="Arial" panose="020B0604020202020204" pitchFamily="34" charset="0"/>
            </a:endParaRPr>
          </a:p>
          <a:p>
            <a:pPr algn="l" rtl="0" fontAlgn="base">
              <a:buFont typeface="Arial" panose="020B0604020202020204" pitchFamily="34" charset="0"/>
              <a:buChar char="•"/>
            </a:pPr>
            <a:r>
              <a:rPr lang="en-US" sz="1800" b="0" i="0" u="none" strike="noStrike">
                <a:solidFill>
                  <a:srgbClr val="000000"/>
                </a:solidFill>
                <a:effectLst/>
                <a:latin typeface="Calibri" panose="020F0502020204030204" pitchFamily="34" charset="0"/>
              </a:rPr>
              <a:t>Collarbone </a:t>
            </a:r>
            <a:r>
              <a:rPr lang="en-US" sz="1800" b="0" i="0">
                <a:solidFill>
                  <a:srgbClr val="000000"/>
                </a:solidFill>
                <a:effectLst/>
                <a:latin typeface="Calibri" panose="020F0502020204030204" pitchFamily="34" charset="0"/>
              </a:rPr>
              <a:t>​</a:t>
            </a:r>
            <a:endParaRPr lang="en-US" sz="1800" b="0" i="0">
              <a:solidFill>
                <a:srgbClr val="444444"/>
              </a:solidFill>
              <a:effectLst/>
              <a:latin typeface="Arial" panose="020B0604020202020204" pitchFamily="34" charset="0"/>
            </a:endParaRPr>
          </a:p>
          <a:p>
            <a:pPr algn="l" rtl="0" fontAlgn="base">
              <a:buFont typeface="Arial" panose="020B0604020202020204" pitchFamily="34" charset="0"/>
              <a:buChar char="•"/>
            </a:pPr>
            <a:r>
              <a:rPr lang="en-US" sz="1800" b="0" i="0" u="none" strike="noStrike">
                <a:solidFill>
                  <a:srgbClr val="000000"/>
                </a:solidFill>
                <a:effectLst/>
                <a:latin typeface="Calibri" panose="020F0502020204030204" pitchFamily="34" charset="0"/>
              </a:rPr>
              <a:t>Armpit </a:t>
            </a:r>
            <a:r>
              <a:rPr lang="en-US" sz="1800" b="0" i="0">
                <a:solidFill>
                  <a:srgbClr val="000000"/>
                </a:solidFill>
                <a:effectLst/>
                <a:latin typeface="Calibri" panose="020F0502020204030204" pitchFamily="34" charset="0"/>
              </a:rPr>
              <a:t>​</a:t>
            </a:r>
            <a:endParaRPr lang="en-US" sz="1800" b="0" i="0">
              <a:solidFill>
                <a:srgbClr val="444444"/>
              </a:solidFill>
              <a:effectLst/>
              <a:latin typeface="Arial" panose="020B0604020202020204" pitchFamily="34" charset="0"/>
            </a:endParaRPr>
          </a:p>
          <a:p>
            <a:pPr algn="l" rtl="0" fontAlgn="base"/>
            <a:r>
              <a:rPr lang="en-US" b="0" i="0" u="none" strike="noStrike">
                <a:solidFill>
                  <a:srgbClr val="000000"/>
                </a:solidFill>
                <a:effectLst/>
                <a:latin typeface="Calibri" panose="020F0502020204030204" pitchFamily="34" charset="0"/>
              </a:rPr>
              <a:t>These acupressure points are pathways to the brain and the act of tapping is to trigger new pathways. Therefore the more points that are incorporated the more effective the practice. However, all seven points are not required during an EFT session.</a:t>
            </a:r>
            <a:r>
              <a:rPr lang="en-US" b="0" i="0">
                <a:solidFill>
                  <a:srgbClr val="000000"/>
                </a:solidFill>
                <a:effectLst/>
                <a:latin typeface="Calibri" panose="020F0502020204030204" pitchFamily="34" charset="0"/>
              </a:rPr>
              <a:t>​</a:t>
            </a:r>
            <a:endParaRPr lang="en-US" b="0" i="0">
              <a:solidFill>
                <a:srgbClr val="444444"/>
              </a:solidFill>
              <a:effectLst/>
              <a:latin typeface="Calibri" panose="020F0502020204030204" pitchFamily="34" charset="0"/>
            </a:endParaRPr>
          </a:p>
          <a:p>
            <a:pPr algn="l" rtl="0" fontAlgn="base"/>
            <a:r>
              <a:rPr lang="en-US" b="0" i="0">
                <a:solidFill>
                  <a:srgbClr val="000000"/>
                </a:solidFill>
                <a:effectLst/>
                <a:latin typeface="Calibri" panose="020F0502020204030204" pitchFamily="34" charset="0"/>
              </a:rPr>
              <a:t>​</a:t>
            </a:r>
            <a:endParaRPr lang="en-US" b="0" i="0">
              <a:solidFill>
                <a:srgbClr val="444444"/>
              </a:solidFill>
              <a:effectLst/>
              <a:latin typeface="Calibri" panose="020F0502020204030204" pitchFamily="34" charset="0"/>
            </a:endParaRPr>
          </a:p>
          <a:p>
            <a:pPr algn="l" rtl="0" fontAlgn="base"/>
            <a:r>
              <a:rPr lang="en-US" b="0" i="0" u="none" strike="noStrike">
                <a:solidFill>
                  <a:srgbClr val="000000"/>
                </a:solidFill>
                <a:effectLst/>
                <a:latin typeface="Calibri" panose="020F0502020204030204" pitchFamily="34" charset="0"/>
              </a:rPr>
              <a:t>The </a:t>
            </a:r>
            <a:r>
              <a:rPr lang="en-US" b="0" i="1" u="none" strike="noStrike">
                <a:solidFill>
                  <a:srgbClr val="000000"/>
                </a:solidFill>
                <a:effectLst/>
                <a:latin typeface="Calibri" panose="020F0502020204030204" pitchFamily="34" charset="0"/>
              </a:rPr>
              <a:t>Reminder Phrase</a:t>
            </a:r>
            <a:r>
              <a:rPr lang="en-US" b="0" i="0" u="none" strike="noStrike">
                <a:solidFill>
                  <a:srgbClr val="000000"/>
                </a:solidFill>
                <a:effectLst/>
                <a:latin typeface="Calibri" panose="020F0502020204030204" pitchFamily="34" charset="0"/>
              </a:rPr>
              <a:t> is a modified </a:t>
            </a:r>
            <a:r>
              <a:rPr lang="en-US" b="0" i="1" u="none" strike="noStrike">
                <a:solidFill>
                  <a:srgbClr val="000000"/>
                </a:solidFill>
                <a:effectLst/>
                <a:latin typeface="Calibri" panose="020F0502020204030204" pitchFamily="34" charset="0"/>
              </a:rPr>
              <a:t>Setup Statement</a:t>
            </a:r>
            <a:r>
              <a:rPr lang="en-US" b="0" i="0" u="none" strike="noStrike">
                <a:solidFill>
                  <a:srgbClr val="000000"/>
                </a:solidFill>
                <a:effectLst/>
                <a:latin typeface="Calibri" panose="020F0502020204030204" pitchFamily="34" charset="0"/>
              </a:rPr>
              <a:t>, which states what you would like to accomplish.</a:t>
            </a:r>
            <a:r>
              <a:rPr lang="en-US" b="0" i="0">
                <a:solidFill>
                  <a:srgbClr val="000000"/>
                </a:solidFill>
                <a:effectLst/>
                <a:latin typeface="Calibri" panose="020F0502020204030204" pitchFamily="34" charset="0"/>
              </a:rPr>
              <a:t>​</a:t>
            </a:r>
            <a:endParaRPr lang="en-US" b="0" i="0">
              <a:solidFill>
                <a:srgbClr val="444444"/>
              </a:solidFill>
              <a:effectLst/>
              <a:latin typeface="Calibri" panose="020F0502020204030204" pitchFamily="34" charset="0"/>
            </a:endParaRPr>
          </a:p>
          <a:p>
            <a:pPr algn="l" rtl="0" fontAlgn="base"/>
            <a:r>
              <a:rPr lang="en-US" b="0" i="0">
                <a:solidFill>
                  <a:srgbClr val="000000"/>
                </a:solidFill>
                <a:effectLst/>
                <a:latin typeface="Calibri" panose="020F0502020204030204" pitchFamily="34" charset="0"/>
              </a:rPr>
              <a:t>​</a:t>
            </a:r>
            <a:endParaRPr lang="en-US" b="0" i="0">
              <a:solidFill>
                <a:srgbClr val="444444"/>
              </a:solidFill>
              <a:effectLst/>
              <a:latin typeface="Calibri" panose="020F0502020204030204" pitchFamily="34" charset="0"/>
            </a:endParaRPr>
          </a:p>
          <a:p>
            <a:endParaRPr lang="en-US"/>
          </a:p>
        </p:txBody>
      </p:sp>
      <p:sp>
        <p:nvSpPr>
          <p:cNvPr id="4" name="Slide Number Placeholder 3"/>
          <p:cNvSpPr>
            <a:spLocks noGrp="1"/>
          </p:cNvSpPr>
          <p:nvPr>
            <p:ph type="sldNum" sz="quarter" idx="5"/>
          </p:nvPr>
        </p:nvSpPr>
        <p:spPr/>
        <p:txBody>
          <a:bodyPr/>
          <a:lstStyle/>
          <a:p>
            <a:fld id="{B31FD384-D7BA-4C21-9991-735B5AC3640D}" type="slidenum">
              <a:rPr lang="en-US" smtClean="0"/>
              <a:t>18</a:t>
            </a:fld>
            <a:endParaRPr lang="en-US"/>
          </a:p>
        </p:txBody>
      </p:sp>
    </p:spTree>
    <p:extLst>
      <p:ext uri="{BB962C8B-B14F-4D97-AF65-F5344CB8AC3E}">
        <p14:creationId xmlns:p14="http://schemas.microsoft.com/office/powerpoint/2010/main" val="260817795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0" i="0" u="none" strike="noStrike" dirty="0">
                <a:solidFill>
                  <a:srgbClr val="000000"/>
                </a:solidFill>
                <a:effectLst/>
                <a:latin typeface="Calibri" panose="020F0502020204030204" pitchFamily="34" charset="0"/>
              </a:rPr>
              <a:t>EFT demonstration for those wanting to see what it looks like in practice</a:t>
            </a:r>
            <a:r>
              <a:rPr lang="en-US" b="0" i="0" dirty="0">
                <a:solidFill>
                  <a:srgbClr val="000000"/>
                </a:solidFill>
                <a:effectLst/>
                <a:latin typeface="Calibri" panose="020F0502020204030204" pitchFamily="34" charset="0"/>
              </a:rPr>
              <a:t>​</a:t>
            </a:r>
            <a:endParaRPr lang="en-US" dirty="0"/>
          </a:p>
        </p:txBody>
      </p:sp>
      <p:sp>
        <p:nvSpPr>
          <p:cNvPr id="4" name="Slide Number Placeholder 3"/>
          <p:cNvSpPr>
            <a:spLocks noGrp="1"/>
          </p:cNvSpPr>
          <p:nvPr>
            <p:ph type="sldNum" sz="quarter" idx="5"/>
          </p:nvPr>
        </p:nvSpPr>
        <p:spPr/>
        <p:txBody>
          <a:bodyPr/>
          <a:lstStyle/>
          <a:p>
            <a:fld id="{B31FD384-D7BA-4C21-9991-735B5AC3640D}" type="slidenum">
              <a:rPr lang="en-US" smtClean="0"/>
              <a:t>20</a:t>
            </a:fld>
            <a:endParaRPr lang="en-US"/>
          </a:p>
        </p:txBody>
      </p:sp>
    </p:spTree>
    <p:extLst>
      <p:ext uri="{BB962C8B-B14F-4D97-AF65-F5344CB8AC3E}">
        <p14:creationId xmlns:p14="http://schemas.microsoft.com/office/powerpoint/2010/main" val="89172606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rtl="0" fontAlgn="base"/>
            <a:r>
              <a:rPr lang="en-US" b="0" i="0" u="none" strike="noStrike">
                <a:solidFill>
                  <a:srgbClr val="000000"/>
                </a:solidFill>
                <a:effectLst/>
                <a:latin typeface="Calibri" panose="020F0502020204030204" pitchFamily="34" charset="0"/>
              </a:rPr>
              <a:t>Presenter notes: Create a safe environment to share stressors.</a:t>
            </a:r>
            <a:r>
              <a:rPr lang="en-US" b="0" i="0">
                <a:solidFill>
                  <a:srgbClr val="000000"/>
                </a:solidFill>
                <a:effectLst/>
                <a:latin typeface="Calibri" panose="020F0502020204030204" pitchFamily="34" charset="0"/>
              </a:rPr>
              <a:t>​</a:t>
            </a:r>
            <a:endParaRPr lang="en-US" b="0" i="0">
              <a:solidFill>
                <a:srgbClr val="444444"/>
              </a:solidFill>
              <a:effectLst/>
              <a:latin typeface="Calibri" panose="020F0502020204030204" pitchFamily="34" charset="0"/>
            </a:endParaRPr>
          </a:p>
          <a:p>
            <a:pPr algn="l" rtl="0" fontAlgn="base">
              <a:buFont typeface="Arial" panose="020B0604020202020204" pitchFamily="34" charset="0"/>
              <a:buChar char="•"/>
            </a:pPr>
            <a:r>
              <a:rPr lang="en-US" sz="1800" b="0" i="0" u="none" strike="noStrike">
                <a:solidFill>
                  <a:srgbClr val="000000"/>
                </a:solidFill>
                <a:effectLst/>
                <a:latin typeface="Calibri" panose="020F0502020204030204" pitchFamily="34" charset="0"/>
              </a:rPr>
              <a:t>Small groups will be instructed to complete the SUD (Subjective Unit of Distress) scale, (</a:t>
            </a:r>
            <a:r>
              <a:rPr lang="en-US" sz="1800" b="0" i="0" u="none" strike="noStrike" err="1">
                <a:solidFill>
                  <a:srgbClr val="000000"/>
                </a:solidFill>
                <a:effectLst/>
                <a:latin typeface="Calibri" panose="020F0502020204030204" pitchFamily="34" charset="0"/>
              </a:rPr>
              <a:t>Wolpe</a:t>
            </a:r>
            <a:r>
              <a:rPr lang="en-US" sz="1800" b="0" i="0" u="none" strike="noStrike">
                <a:solidFill>
                  <a:srgbClr val="000000"/>
                </a:solidFill>
                <a:effectLst/>
                <a:latin typeface="Calibri" panose="020F0502020204030204" pitchFamily="34" charset="0"/>
              </a:rPr>
              <a:t>, 1969):</a:t>
            </a:r>
            <a:r>
              <a:rPr lang="en-US" sz="1800" b="0" i="0">
                <a:solidFill>
                  <a:srgbClr val="000000"/>
                </a:solidFill>
                <a:effectLst/>
                <a:latin typeface="Calibri" panose="020F0502020204030204" pitchFamily="34" charset="0"/>
              </a:rPr>
              <a:t>​</a:t>
            </a:r>
            <a:endParaRPr lang="en-US" sz="1800" b="0" i="0">
              <a:solidFill>
                <a:srgbClr val="444444"/>
              </a:solidFill>
              <a:effectLst/>
              <a:latin typeface="Arial" panose="020B0604020202020204" pitchFamily="34" charset="0"/>
            </a:endParaRPr>
          </a:p>
          <a:p>
            <a:pPr algn="l" rtl="0" fontAlgn="base">
              <a:buFont typeface="Arial" panose="020B0604020202020204" pitchFamily="34" charset="0"/>
              <a:buChar char="•"/>
            </a:pPr>
            <a:r>
              <a:rPr lang="en-US" sz="1800" b="0" i="0" u="none" strike="noStrike">
                <a:solidFill>
                  <a:srgbClr val="000000"/>
                </a:solidFill>
                <a:effectLst/>
                <a:latin typeface="Calibri" panose="020F0502020204030204" pitchFamily="34" charset="0"/>
              </a:rPr>
              <a:t> Review the terms of relaxation and highest distress, participants should identify where on the scale they typically fall.</a:t>
            </a:r>
            <a:r>
              <a:rPr lang="en-US" sz="1800" b="0" i="0">
                <a:solidFill>
                  <a:srgbClr val="000000"/>
                </a:solidFill>
                <a:effectLst/>
                <a:latin typeface="Calibri" panose="020F0502020204030204" pitchFamily="34" charset="0"/>
              </a:rPr>
              <a:t>​</a:t>
            </a:r>
            <a:endParaRPr lang="en-US" sz="1800" b="0" i="0">
              <a:solidFill>
                <a:srgbClr val="444444"/>
              </a:solidFill>
              <a:effectLst/>
              <a:latin typeface="Arial" panose="020B0604020202020204" pitchFamily="34" charset="0"/>
            </a:endParaRPr>
          </a:p>
          <a:p>
            <a:pPr algn="l" rtl="0" fontAlgn="base">
              <a:buFont typeface="Arial" panose="020B0604020202020204" pitchFamily="34" charset="0"/>
              <a:buChar char="•"/>
            </a:pPr>
            <a:r>
              <a:rPr lang="en-US" sz="1800" b="0" i="0" u="none" strike="noStrike">
                <a:solidFill>
                  <a:srgbClr val="000000"/>
                </a:solidFill>
                <a:effectLst/>
                <a:latin typeface="Calibri" panose="020F0502020204030204" pitchFamily="34" charset="0"/>
              </a:rPr>
              <a:t>Relaxed- calm, pulse normal, no preoccupied thoughts</a:t>
            </a:r>
            <a:r>
              <a:rPr lang="en-US" sz="1800" b="0" i="0">
                <a:solidFill>
                  <a:srgbClr val="000000"/>
                </a:solidFill>
                <a:effectLst/>
                <a:latin typeface="Calibri" panose="020F0502020204030204" pitchFamily="34" charset="0"/>
              </a:rPr>
              <a:t>​</a:t>
            </a:r>
            <a:endParaRPr lang="en-US" sz="1800" b="0" i="0">
              <a:solidFill>
                <a:srgbClr val="444444"/>
              </a:solidFill>
              <a:effectLst/>
              <a:latin typeface="Arial" panose="020B0604020202020204" pitchFamily="34" charset="0"/>
            </a:endParaRPr>
          </a:p>
          <a:p>
            <a:pPr algn="l" rtl="0" fontAlgn="base">
              <a:buFont typeface="Arial" panose="020B0604020202020204" pitchFamily="34" charset="0"/>
              <a:buChar char="•"/>
            </a:pPr>
            <a:r>
              <a:rPr lang="en-US" sz="1800" b="0" i="0" u="none" strike="noStrike">
                <a:solidFill>
                  <a:srgbClr val="000000"/>
                </a:solidFill>
                <a:effectLst/>
                <a:latin typeface="Calibri" panose="020F0502020204030204" pitchFamily="34" charset="0"/>
              </a:rPr>
              <a:t>Highest Distress- anxious, mind preoccupied</a:t>
            </a:r>
            <a:r>
              <a:rPr lang="en-US" sz="1800" b="0" i="0">
                <a:solidFill>
                  <a:srgbClr val="000000"/>
                </a:solidFill>
                <a:effectLst/>
                <a:latin typeface="Calibri" panose="020F0502020204030204" pitchFamily="34" charset="0"/>
              </a:rPr>
              <a:t>​</a:t>
            </a:r>
            <a:endParaRPr lang="en-US" sz="1800" b="0" i="0">
              <a:solidFill>
                <a:srgbClr val="444444"/>
              </a:solidFill>
              <a:effectLst/>
              <a:latin typeface="Arial" panose="020B0604020202020204" pitchFamily="34" charset="0"/>
            </a:endParaRPr>
          </a:p>
          <a:p>
            <a:pPr algn="l" rtl="0" fontAlgn="base">
              <a:buFont typeface="Arial" panose="020B0604020202020204" pitchFamily="34" charset="0"/>
              <a:buChar char="•"/>
            </a:pPr>
            <a:r>
              <a:rPr lang="en-US" sz="1800" b="0" i="0">
                <a:solidFill>
                  <a:srgbClr val="000000"/>
                </a:solidFill>
                <a:effectLst/>
                <a:latin typeface="Calibri" panose="020F0502020204030204" pitchFamily="34" charset="0"/>
              </a:rPr>
              <a:t>​</a:t>
            </a:r>
            <a:endParaRPr lang="en-US" sz="1800" b="0" i="0">
              <a:solidFill>
                <a:srgbClr val="444444"/>
              </a:solidFill>
              <a:effectLst/>
              <a:latin typeface="Arial" panose="020B0604020202020204" pitchFamily="34" charset="0"/>
            </a:endParaRPr>
          </a:p>
          <a:p>
            <a:endParaRPr lang="en-US"/>
          </a:p>
        </p:txBody>
      </p:sp>
      <p:sp>
        <p:nvSpPr>
          <p:cNvPr id="4" name="Slide Number Placeholder 3"/>
          <p:cNvSpPr>
            <a:spLocks noGrp="1"/>
          </p:cNvSpPr>
          <p:nvPr>
            <p:ph type="sldNum" sz="quarter" idx="5"/>
          </p:nvPr>
        </p:nvSpPr>
        <p:spPr/>
        <p:txBody>
          <a:bodyPr/>
          <a:lstStyle/>
          <a:p>
            <a:fld id="{B31FD384-D7BA-4C21-9991-735B5AC3640D}" type="slidenum">
              <a:rPr lang="en-US" smtClean="0"/>
              <a:t>21</a:t>
            </a:fld>
            <a:endParaRPr lang="en-US"/>
          </a:p>
        </p:txBody>
      </p:sp>
    </p:spTree>
    <p:extLst>
      <p:ext uri="{BB962C8B-B14F-4D97-AF65-F5344CB8AC3E}">
        <p14:creationId xmlns:p14="http://schemas.microsoft.com/office/powerpoint/2010/main" val="115928495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rtl="0" fontAlgn="base"/>
            <a:r>
              <a:rPr lang="en-US" b="0" i="0" u="none" strike="noStrike">
                <a:solidFill>
                  <a:srgbClr val="000000"/>
                </a:solidFill>
                <a:effectLst/>
                <a:latin typeface="Calibri" panose="020F0502020204030204" pitchFamily="34" charset="0"/>
              </a:rPr>
              <a:t>Presenter notes: Discuss the following in small groups:</a:t>
            </a:r>
            <a:r>
              <a:rPr lang="en-US" b="0" i="0">
                <a:solidFill>
                  <a:srgbClr val="000000"/>
                </a:solidFill>
                <a:effectLst/>
                <a:latin typeface="Calibri" panose="020F0502020204030204" pitchFamily="34" charset="0"/>
              </a:rPr>
              <a:t>​</a:t>
            </a:r>
            <a:endParaRPr lang="en-US" b="0" i="0">
              <a:solidFill>
                <a:srgbClr val="444444"/>
              </a:solidFill>
              <a:effectLst/>
              <a:latin typeface="Calibri" panose="020F0502020204030204" pitchFamily="34" charset="0"/>
            </a:endParaRPr>
          </a:p>
          <a:p>
            <a:pPr algn="l" rtl="0" fontAlgn="base">
              <a:buFont typeface="Arial" panose="020B0604020202020204" pitchFamily="34" charset="0"/>
              <a:buChar char="•"/>
            </a:pPr>
            <a:r>
              <a:rPr lang="en-US" sz="1800" b="0" i="0" u="none" strike="noStrike">
                <a:solidFill>
                  <a:srgbClr val="000000"/>
                </a:solidFill>
                <a:effectLst/>
                <a:latin typeface="Calibri" panose="020F0502020204030204" pitchFamily="34" charset="0"/>
              </a:rPr>
              <a:t>Where can EFT be performed?</a:t>
            </a:r>
            <a:r>
              <a:rPr lang="en-US" sz="1800" b="0" i="0">
                <a:solidFill>
                  <a:srgbClr val="000000"/>
                </a:solidFill>
                <a:effectLst/>
                <a:latin typeface="Calibri" panose="020F0502020204030204" pitchFamily="34" charset="0"/>
              </a:rPr>
              <a:t>​</a:t>
            </a:r>
            <a:endParaRPr lang="en-US" sz="1800" b="0" i="0">
              <a:solidFill>
                <a:srgbClr val="444444"/>
              </a:solidFill>
              <a:effectLst/>
              <a:latin typeface="Arial" panose="020B0604020202020204" pitchFamily="34" charset="0"/>
            </a:endParaRPr>
          </a:p>
          <a:p>
            <a:pPr algn="l" rtl="0" fontAlgn="base">
              <a:buFont typeface="Arial" panose="020B0604020202020204" pitchFamily="34" charset="0"/>
              <a:buChar char="•"/>
            </a:pPr>
            <a:r>
              <a:rPr lang="en-US" sz="1800" b="0" i="0" u="none" strike="noStrike">
                <a:solidFill>
                  <a:srgbClr val="000000"/>
                </a:solidFill>
                <a:effectLst/>
                <a:latin typeface="Calibri" panose="020F0502020204030204" pitchFamily="34" charset="0"/>
              </a:rPr>
              <a:t>Strategies or tips to encourage practicing EFT. For example, set a timer on your phone or select a time where you typically have a few moments of down time. What strategies can you use to encourage practicing EFT?</a:t>
            </a:r>
            <a:endParaRPr lang="en-US" sz="1800" b="0" i="0">
              <a:solidFill>
                <a:srgbClr val="444444"/>
              </a:solidFill>
              <a:effectLst/>
              <a:latin typeface="Arial" panose="020B0604020202020204" pitchFamily="34" charset="0"/>
            </a:endParaRPr>
          </a:p>
          <a:p>
            <a:endParaRPr lang="en-US"/>
          </a:p>
        </p:txBody>
      </p:sp>
      <p:sp>
        <p:nvSpPr>
          <p:cNvPr id="4" name="Slide Number Placeholder 3"/>
          <p:cNvSpPr>
            <a:spLocks noGrp="1"/>
          </p:cNvSpPr>
          <p:nvPr>
            <p:ph type="sldNum" sz="quarter" idx="5"/>
          </p:nvPr>
        </p:nvSpPr>
        <p:spPr/>
        <p:txBody>
          <a:bodyPr/>
          <a:lstStyle/>
          <a:p>
            <a:fld id="{B31FD384-D7BA-4C21-9991-735B5AC3640D}" type="slidenum">
              <a:rPr lang="en-US" smtClean="0"/>
              <a:t>22</a:t>
            </a:fld>
            <a:endParaRPr lang="en-US"/>
          </a:p>
        </p:txBody>
      </p:sp>
    </p:spTree>
    <p:extLst>
      <p:ext uri="{BB962C8B-B14F-4D97-AF65-F5344CB8AC3E}">
        <p14:creationId xmlns:p14="http://schemas.microsoft.com/office/powerpoint/2010/main" val="87017707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800" b="0" i="0">
                <a:solidFill>
                  <a:srgbClr val="000000"/>
                </a:solidFill>
                <a:effectLst/>
                <a:latin typeface="Calibri" panose="020F0502020204030204" pitchFamily="34" charset="0"/>
              </a:rPr>
              <a:t>Ask the participants to give examples they are willing to share. Have a tapping circle where you are all doing it the same time.</a:t>
            </a:r>
            <a:endParaRPr lang="en-US"/>
          </a:p>
        </p:txBody>
      </p:sp>
      <p:sp>
        <p:nvSpPr>
          <p:cNvPr id="4" name="Slide Number Placeholder 3"/>
          <p:cNvSpPr>
            <a:spLocks noGrp="1"/>
          </p:cNvSpPr>
          <p:nvPr>
            <p:ph type="sldNum" sz="quarter" idx="5"/>
          </p:nvPr>
        </p:nvSpPr>
        <p:spPr/>
        <p:txBody>
          <a:bodyPr/>
          <a:lstStyle/>
          <a:p>
            <a:fld id="{B31FD384-D7BA-4C21-9991-735B5AC3640D}" type="slidenum">
              <a:rPr lang="en-US" smtClean="0"/>
              <a:t>23</a:t>
            </a:fld>
            <a:endParaRPr lang="en-US"/>
          </a:p>
        </p:txBody>
      </p:sp>
    </p:spTree>
    <p:extLst>
      <p:ext uri="{BB962C8B-B14F-4D97-AF65-F5344CB8AC3E}">
        <p14:creationId xmlns:p14="http://schemas.microsoft.com/office/powerpoint/2010/main" val="387867902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7E712635-CF84-4703-B24E-988F243C0907}" type="slidenum">
              <a:rPr lang="en-US" smtClean="0"/>
              <a:t>24</a:t>
            </a:fld>
            <a:endParaRPr lang="en-US"/>
          </a:p>
        </p:txBody>
      </p:sp>
    </p:spTree>
    <p:extLst>
      <p:ext uri="{BB962C8B-B14F-4D97-AF65-F5344CB8AC3E}">
        <p14:creationId xmlns:p14="http://schemas.microsoft.com/office/powerpoint/2010/main" val="19268944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t>Presenter notes: Encourage participants to register for </a:t>
            </a:r>
            <a:r>
              <a:rPr lang="en-US" err="1"/>
              <a:t>RenewU</a:t>
            </a:r>
            <a:r>
              <a:rPr lang="en-US"/>
              <a:t> and complete the post-session survey (Only 3 Questions) </a:t>
            </a:r>
            <a:r>
              <a:rPr lang="en-US" err="1"/>
              <a:t>RenewU</a:t>
            </a:r>
            <a:r>
              <a:rPr lang="en-US"/>
              <a:t> has resources for individuals that offer continuing education credits for all ten featured interventions on </a:t>
            </a:r>
            <a:r>
              <a:rPr lang="en-US" err="1"/>
              <a:t>RenewU</a:t>
            </a:r>
            <a:r>
              <a:rPr lang="en-US"/>
              <a:t>.</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a:p>
          <a:p>
            <a:pPr marL="0" marR="0" lvl="0" indent="0" algn="l" defTabSz="914400" rtl="0" eaLnBrk="1" fontAlgn="auto" latinLnBrk="0" hangingPunct="1">
              <a:lnSpc>
                <a:spcPct val="100000"/>
              </a:lnSpc>
              <a:spcBef>
                <a:spcPts val="0"/>
              </a:spcBef>
              <a:spcAft>
                <a:spcPts val="0"/>
              </a:spcAft>
              <a:buClrTx/>
              <a:buSzTx/>
              <a:buFontTx/>
              <a:buNone/>
              <a:tabLst/>
              <a:defRPr/>
            </a:pPr>
            <a:r>
              <a:rPr lang="en-US" i="0"/>
              <a:t>*If this is the first </a:t>
            </a:r>
            <a:r>
              <a:rPr lang="en-US" i="0" err="1"/>
              <a:t>RenewU</a:t>
            </a:r>
            <a:r>
              <a:rPr lang="en-US" i="0"/>
              <a:t> post-session or module survey they are completing they are eligible to receive a $25 gift card.</a:t>
            </a:r>
          </a:p>
          <a:p>
            <a:endParaRPr lang="en-US"/>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E712635-CF84-4703-B24E-988F243C0907}"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25</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142851857"/>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t>Presenter notes: please show the disclosure after presentation </a:t>
            </a:r>
          </a:p>
          <a:p>
            <a:endParaRPr lang="en-US"/>
          </a:p>
        </p:txBody>
      </p:sp>
      <p:sp>
        <p:nvSpPr>
          <p:cNvPr id="4" name="Slide Number Placeholder 3"/>
          <p:cNvSpPr>
            <a:spLocks noGrp="1"/>
          </p:cNvSpPr>
          <p:nvPr>
            <p:ph type="sldNum" sz="quarter" idx="5"/>
          </p:nvPr>
        </p:nvSpPr>
        <p:spPr/>
        <p:txBody>
          <a:bodyPr/>
          <a:lstStyle/>
          <a:p>
            <a:fld id="{7E712635-CF84-4703-B24E-988F243C0907}" type="slidenum">
              <a:rPr lang="en-US" smtClean="0"/>
              <a:t>26</a:t>
            </a:fld>
            <a:endParaRPr lang="en-US"/>
          </a:p>
        </p:txBody>
      </p:sp>
    </p:spTree>
    <p:extLst>
      <p:ext uri="{BB962C8B-B14F-4D97-AF65-F5344CB8AC3E}">
        <p14:creationId xmlns:p14="http://schemas.microsoft.com/office/powerpoint/2010/main" val="384770365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rtl="0" fontAlgn="base"/>
            <a:r>
              <a:rPr lang="en-US" b="0" i="0" u="none" strike="noStrike">
                <a:solidFill>
                  <a:srgbClr val="000000"/>
                </a:solidFill>
                <a:effectLst/>
                <a:latin typeface="Calibri" panose="020F0502020204030204" pitchFamily="34" charset="0"/>
              </a:rPr>
              <a:t>AS you are describing this- lightly tap with each bullet point. It begins the idea that tapping is easy. Switch points so start- tapping forehead with first move to the eye and maybe the chin so the learner can still see your face.</a:t>
            </a:r>
            <a:r>
              <a:rPr lang="en-US" b="0" i="0">
                <a:solidFill>
                  <a:srgbClr val="000000"/>
                </a:solidFill>
                <a:effectLst/>
                <a:latin typeface="Calibri" panose="020F0502020204030204" pitchFamily="34" charset="0"/>
              </a:rPr>
              <a:t>​</a:t>
            </a:r>
            <a:endParaRPr lang="en-US" b="0" i="0">
              <a:solidFill>
                <a:srgbClr val="444444"/>
              </a:solidFill>
              <a:effectLst/>
              <a:latin typeface="Calibri" panose="020F0502020204030204" pitchFamily="34" charset="0"/>
            </a:endParaRPr>
          </a:p>
          <a:p>
            <a:pPr algn="l" rtl="0" fontAlgn="base"/>
            <a:r>
              <a:rPr lang="en-US" b="0" i="0">
                <a:solidFill>
                  <a:srgbClr val="000000"/>
                </a:solidFill>
                <a:effectLst/>
                <a:latin typeface="Calibri" panose="020F0502020204030204" pitchFamily="34" charset="0"/>
              </a:rPr>
              <a:t>​</a:t>
            </a:r>
            <a:endParaRPr lang="en-US" b="0" i="0">
              <a:solidFill>
                <a:srgbClr val="444444"/>
              </a:solidFill>
              <a:effectLst/>
              <a:latin typeface="Calibri" panose="020F0502020204030204" pitchFamily="34" charset="0"/>
            </a:endParaRPr>
          </a:p>
          <a:p>
            <a:endParaRPr lang="en-US"/>
          </a:p>
        </p:txBody>
      </p:sp>
      <p:sp>
        <p:nvSpPr>
          <p:cNvPr id="4" name="Slide Number Placeholder 3"/>
          <p:cNvSpPr>
            <a:spLocks noGrp="1"/>
          </p:cNvSpPr>
          <p:nvPr>
            <p:ph type="sldNum" sz="quarter" idx="5"/>
          </p:nvPr>
        </p:nvSpPr>
        <p:spPr/>
        <p:txBody>
          <a:bodyPr/>
          <a:lstStyle/>
          <a:p>
            <a:fld id="{B31FD384-D7BA-4C21-9991-735B5AC3640D}" type="slidenum">
              <a:rPr lang="en-US" smtClean="0"/>
              <a:t>5</a:t>
            </a:fld>
            <a:endParaRPr lang="en-US"/>
          </a:p>
        </p:txBody>
      </p:sp>
    </p:spTree>
    <p:extLst>
      <p:ext uri="{BB962C8B-B14F-4D97-AF65-F5344CB8AC3E}">
        <p14:creationId xmlns:p14="http://schemas.microsoft.com/office/powerpoint/2010/main" val="357230537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rtl="0" fontAlgn="base"/>
            <a:r>
              <a:rPr lang="en-US" b="0" i="0" u="none" strike="noStrike">
                <a:solidFill>
                  <a:srgbClr val="000000"/>
                </a:solidFill>
                <a:effectLst/>
                <a:latin typeface="Calibri" panose="020F0502020204030204" pitchFamily="34" charset="0"/>
              </a:rPr>
              <a:t>Use an example of prior to an exam- tapping can acknowledge the stress and calm nerves. </a:t>
            </a:r>
            <a:r>
              <a:rPr lang="en-US" b="0" i="0">
                <a:solidFill>
                  <a:srgbClr val="000000"/>
                </a:solidFill>
                <a:effectLst/>
                <a:latin typeface="Calibri" panose="020F0502020204030204" pitchFamily="34" charset="0"/>
              </a:rPr>
              <a:t>​</a:t>
            </a:r>
            <a:endParaRPr lang="en-US" b="0" i="0">
              <a:solidFill>
                <a:srgbClr val="444444"/>
              </a:solidFill>
              <a:effectLst/>
              <a:latin typeface="Calibri" panose="020F0502020204030204" pitchFamily="34" charset="0"/>
            </a:endParaRPr>
          </a:p>
          <a:p>
            <a:pPr algn="l" rtl="0" fontAlgn="base"/>
            <a:r>
              <a:rPr lang="en-US" b="0" i="0" u="none" strike="noStrike">
                <a:solidFill>
                  <a:srgbClr val="000000"/>
                </a:solidFill>
                <a:effectLst/>
                <a:latin typeface="Calibri" panose="020F0502020204030204" pitchFamily="34" charset="0"/>
              </a:rPr>
              <a:t>Tapping can be used in the clinical setting prior to performing a procedure or after a stressful encounter</a:t>
            </a:r>
            <a:r>
              <a:rPr lang="en-US" b="0" i="0">
                <a:solidFill>
                  <a:srgbClr val="000000"/>
                </a:solidFill>
                <a:effectLst/>
                <a:latin typeface="Calibri" panose="020F0502020204030204" pitchFamily="34" charset="0"/>
              </a:rPr>
              <a:t>​</a:t>
            </a:r>
            <a:endParaRPr lang="en-US" b="0" i="0">
              <a:solidFill>
                <a:srgbClr val="444444"/>
              </a:solidFill>
              <a:effectLst/>
              <a:latin typeface="Calibri" panose="020F0502020204030204" pitchFamily="34" charset="0"/>
            </a:endParaRPr>
          </a:p>
          <a:p>
            <a:pPr algn="l" rtl="0" fontAlgn="base"/>
            <a:r>
              <a:rPr lang="en-US" b="0" i="0">
                <a:solidFill>
                  <a:srgbClr val="000000"/>
                </a:solidFill>
                <a:effectLst/>
                <a:latin typeface="Calibri" panose="020F0502020204030204" pitchFamily="34" charset="0"/>
              </a:rPr>
              <a:t>​</a:t>
            </a:r>
            <a:endParaRPr lang="en-US" b="0" i="0">
              <a:solidFill>
                <a:srgbClr val="444444"/>
              </a:solidFill>
              <a:effectLst/>
              <a:latin typeface="Calibri" panose="020F0502020204030204" pitchFamily="34" charset="0"/>
            </a:endParaRPr>
          </a:p>
          <a:p>
            <a:endParaRPr lang="en-US"/>
          </a:p>
        </p:txBody>
      </p:sp>
      <p:sp>
        <p:nvSpPr>
          <p:cNvPr id="4" name="Slide Number Placeholder 3"/>
          <p:cNvSpPr>
            <a:spLocks noGrp="1"/>
          </p:cNvSpPr>
          <p:nvPr>
            <p:ph type="sldNum" sz="quarter" idx="5"/>
          </p:nvPr>
        </p:nvSpPr>
        <p:spPr/>
        <p:txBody>
          <a:bodyPr/>
          <a:lstStyle/>
          <a:p>
            <a:fld id="{B31FD384-D7BA-4C21-9991-735B5AC3640D}" type="slidenum">
              <a:rPr lang="en-US" smtClean="0"/>
              <a:t>6</a:t>
            </a:fld>
            <a:endParaRPr lang="en-US"/>
          </a:p>
        </p:txBody>
      </p:sp>
    </p:spTree>
    <p:extLst>
      <p:ext uri="{BB962C8B-B14F-4D97-AF65-F5344CB8AC3E}">
        <p14:creationId xmlns:p14="http://schemas.microsoft.com/office/powerpoint/2010/main" val="100881565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7E712635-CF84-4703-B24E-988F243C0907}" type="slidenum">
              <a:rPr lang="en-US" smtClean="0"/>
              <a:t>7</a:t>
            </a:fld>
            <a:endParaRPr lang="en-US"/>
          </a:p>
        </p:txBody>
      </p:sp>
    </p:spTree>
    <p:extLst>
      <p:ext uri="{BB962C8B-B14F-4D97-AF65-F5344CB8AC3E}">
        <p14:creationId xmlns:p14="http://schemas.microsoft.com/office/powerpoint/2010/main" val="398383641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800" b="0" i="0">
                <a:solidFill>
                  <a:srgbClr val="000000"/>
                </a:solidFill>
                <a:effectLst/>
                <a:latin typeface="Calibri" panose="020F0502020204030204" pitchFamily="34" charset="0"/>
              </a:rPr>
              <a:t>Presenter notes: article findings</a:t>
            </a:r>
          </a:p>
        </p:txBody>
      </p:sp>
      <p:sp>
        <p:nvSpPr>
          <p:cNvPr id="4" name="Slide Number Placeholder 3"/>
          <p:cNvSpPr>
            <a:spLocks noGrp="1"/>
          </p:cNvSpPr>
          <p:nvPr>
            <p:ph type="sldNum" sz="quarter" idx="5"/>
          </p:nvPr>
        </p:nvSpPr>
        <p:spPr/>
        <p:txBody>
          <a:bodyPr/>
          <a:lstStyle/>
          <a:p>
            <a:fld id="{7E712635-CF84-4703-B24E-988F243C0907}" type="slidenum">
              <a:rPr lang="en-US" smtClean="0"/>
              <a:t>8</a:t>
            </a:fld>
            <a:endParaRPr lang="en-US"/>
          </a:p>
        </p:txBody>
      </p:sp>
    </p:spTree>
    <p:extLst>
      <p:ext uri="{BB962C8B-B14F-4D97-AF65-F5344CB8AC3E}">
        <p14:creationId xmlns:p14="http://schemas.microsoft.com/office/powerpoint/2010/main" val="133446430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7E712635-CF84-4703-B24E-988F243C0907}" type="slidenum">
              <a:rPr lang="en-US" smtClean="0"/>
              <a:t>9</a:t>
            </a:fld>
            <a:endParaRPr lang="en-US"/>
          </a:p>
        </p:txBody>
      </p:sp>
    </p:spTree>
    <p:extLst>
      <p:ext uri="{BB962C8B-B14F-4D97-AF65-F5344CB8AC3E}">
        <p14:creationId xmlns:p14="http://schemas.microsoft.com/office/powerpoint/2010/main" val="312217443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800" b="0" i="0">
                <a:solidFill>
                  <a:srgbClr val="000000"/>
                </a:solidFill>
                <a:effectLst/>
                <a:latin typeface="Calibri" panose="020F0502020204030204" pitchFamily="34" charset="0"/>
              </a:rPr>
              <a:t>Presenter notes: article findings</a:t>
            </a:r>
          </a:p>
        </p:txBody>
      </p:sp>
      <p:sp>
        <p:nvSpPr>
          <p:cNvPr id="4" name="Slide Number Placeholder 3"/>
          <p:cNvSpPr>
            <a:spLocks noGrp="1"/>
          </p:cNvSpPr>
          <p:nvPr>
            <p:ph type="sldNum" sz="quarter" idx="5"/>
          </p:nvPr>
        </p:nvSpPr>
        <p:spPr/>
        <p:txBody>
          <a:bodyPr/>
          <a:lstStyle/>
          <a:p>
            <a:fld id="{7E712635-CF84-4703-B24E-988F243C0907}" type="slidenum">
              <a:rPr lang="en-US" smtClean="0"/>
              <a:t>10</a:t>
            </a:fld>
            <a:endParaRPr lang="en-US"/>
          </a:p>
        </p:txBody>
      </p:sp>
    </p:spTree>
    <p:extLst>
      <p:ext uri="{BB962C8B-B14F-4D97-AF65-F5344CB8AC3E}">
        <p14:creationId xmlns:p14="http://schemas.microsoft.com/office/powerpoint/2010/main" val="79101673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7E712635-CF84-4703-B24E-988F243C0907}" type="slidenum">
              <a:rPr lang="en-US" smtClean="0"/>
              <a:t>11</a:t>
            </a:fld>
            <a:endParaRPr lang="en-US"/>
          </a:p>
        </p:txBody>
      </p:sp>
    </p:spTree>
    <p:extLst>
      <p:ext uri="{BB962C8B-B14F-4D97-AF65-F5344CB8AC3E}">
        <p14:creationId xmlns:p14="http://schemas.microsoft.com/office/powerpoint/2010/main" val="83920143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800" b="0" i="0">
                <a:solidFill>
                  <a:srgbClr val="000000"/>
                </a:solidFill>
                <a:effectLst/>
                <a:latin typeface="Calibri" panose="020F0502020204030204" pitchFamily="34" charset="0"/>
              </a:rPr>
              <a:t>Presenter notes: article findings</a:t>
            </a:r>
          </a:p>
        </p:txBody>
      </p:sp>
      <p:sp>
        <p:nvSpPr>
          <p:cNvPr id="4" name="Slide Number Placeholder 3"/>
          <p:cNvSpPr>
            <a:spLocks noGrp="1"/>
          </p:cNvSpPr>
          <p:nvPr>
            <p:ph type="sldNum" sz="quarter" idx="5"/>
          </p:nvPr>
        </p:nvSpPr>
        <p:spPr/>
        <p:txBody>
          <a:bodyPr/>
          <a:lstStyle/>
          <a:p>
            <a:fld id="{7E712635-CF84-4703-B24E-988F243C0907}" type="slidenum">
              <a:rPr lang="en-US" smtClean="0"/>
              <a:t>12</a:t>
            </a:fld>
            <a:endParaRPr lang="en-US"/>
          </a:p>
        </p:txBody>
      </p:sp>
    </p:spTree>
    <p:extLst>
      <p:ext uri="{BB962C8B-B14F-4D97-AF65-F5344CB8AC3E}">
        <p14:creationId xmlns:p14="http://schemas.microsoft.com/office/powerpoint/2010/main" val="67193526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697BE6-5E51-C8E7-4351-6991EFE7A37C}"/>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0F561CB3-F5C5-9E93-BA89-40FC10E6B5F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5C232DB3-F921-C92F-3EAA-69B3DDF3D5A1}"/>
              </a:ext>
            </a:extLst>
          </p:cNvPr>
          <p:cNvSpPr>
            <a:spLocks noGrp="1"/>
          </p:cNvSpPr>
          <p:nvPr>
            <p:ph type="dt" sz="half" idx="10"/>
          </p:nvPr>
        </p:nvSpPr>
        <p:spPr/>
        <p:txBody>
          <a:bodyPr/>
          <a:lstStyle/>
          <a:p>
            <a:fld id="{5D38260C-63F1-4843-A8B9-D1B08C620417}" type="datetimeFigureOut">
              <a:rPr lang="en-US" smtClean="0"/>
              <a:t>1/10/24</a:t>
            </a:fld>
            <a:endParaRPr lang="en-US"/>
          </a:p>
        </p:txBody>
      </p:sp>
      <p:sp>
        <p:nvSpPr>
          <p:cNvPr id="5" name="Footer Placeholder 4">
            <a:extLst>
              <a:ext uri="{FF2B5EF4-FFF2-40B4-BE49-F238E27FC236}">
                <a16:creationId xmlns:a16="http://schemas.microsoft.com/office/drawing/2014/main" id="{BC6E2C68-48BA-61AB-C681-DD1AC010975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C5CAD62-48E4-94AD-6992-651771E1535C}"/>
              </a:ext>
            </a:extLst>
          </p:cNvPr>
          <p:cNvSpPr>
            <a:spLocks noGrp="1"/>
          </p:cNvSpPr>
          <p:nvPr>
            <p:ph type="sldNum" sz="quarter" idx="12"/>
          </p:nvPr>
        </p:nvSpPr>
        <p:spPr/>
        <p:txBody>
          <a:bodyPr/>
          <a:lstStyle/>
          <a:p>
            <a:fld id="{180B8370-100B-4046-8964-B29BFB1A06CF}" type="slidenum">
              <a:rPr lang="en-US" smtClean="0"/>
              <a:t>‹#›</a:t>
            </a:fld>
            <a:endParaRPr lang="en-US"/>
          </a:p>
        </p:txBody>
      </p:sp>
    </p:spTree>
    <p:extLst>
      <p:ext uri="{BB962C8B-B14F-4D97-AF65-F5344CB8AC3E}">
        <p14:creationId xmlns:p14="http://schemas.microsoft.com/office/powerpoint/2010/main" val="268451816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CF3091-DF5A-41A1-3287-9F12FF8BF99F}"/>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D19E0127-395B-986A-ADEB-EACC0E3B14C8}"/>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2960A5C-3622-4D47-0FC9-36334C842A94}"/>
              </a:ext>
            </a:extLst>
          </p:cNvPr>
          <p:cNvSpPr>
            <a:spLocks noGrp="1"/>
          </p:cNvSpPr>
          <p:nvPr>
            <p:ph type="dt" sz="half" idx="10"/>
          </p:nvPr>
        </p:nvSpPr>
        <p:spPr/>
        <p:txBody>
          <a:bodyPr/>
          <a:lstStyle/>
          <a:p>
            <a:fld id="{5D38260C-63F1-4843-A8B9-D1B08C620417}" type="datetimeFigureOut">
              <a:rPr lang="en-US" smtClean="0"/>
              <a:t>1/10/24</a:t>
            </a:fld>
            <a:endParaRPr lang="en-US"/>
          </a:p>
        </p:txBody>
      </p:sp>
      <p:sp>
        <p:nvSpPr>
          <p:cNvPr id="5" name="Footer Placeholder 4">
            <a:extLst>
              <a:ext uri="{FF2B5EF4-FFF2-40B4-BE49-F238E27FC236}">
                <a16:creationId xmlns:a16="http://schemas.microsoft.com/office/drawing/2014/main" id="{D3A9FED7-5E22-715F-9DDE-E99C809AB99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1912E41-11EF-B107-46BD-9DD576EA176F}"/>
              </a:ext>
            </a:extLst>
          </p:cNvPr>
          <p:cNvSpPr>
            <a:spLocks noGrp="1"/>
          </p:cNvSpPr>
          <p:nvPr>
            <p:ph type="sldNum" sz="quarter" idx="12"/>
          </p:nvPr>
        </p:nvSpPr>
        <p:spPr/>
        <p:txBody>
          <a:bodyPr/>
          <a:lstStyle/>
          <a:p>
            <a:fld id="{180B8370-100B-4046-8964-B29BFB1A06CF}" type="slidenum">
              <a:rPr lang="en-US" smtClean="0"/>
              <a:t>‹#›</a:t>
            </a:fld>
            <a:endParaRPr lang="en-US"/>
          </a:p>
        </p:txBody>
      </p:sp>
    </p:spTree>
    <p:extLst>
      <p:ext uri="{BB962C8B-B14F-4D97-AF65-F5344CB8AC3E}">
        <p14:creationId xmlns:p14="http://schemas.microsoft.com/office/powerpoint/2010/main" val="19585482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80E5D5A2-37FA-3BD2-2967-A8E82BD07D72}"/>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FDB3A8BB-EDD8-4E95-FB17-F0412C3ABEEE}"/>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9CEA2B8-F9BD-1B21-5525-D4E78BC99486}"/>
              </a:ext>
            </a:extLst>
          </p:cNvPr>
          <p:cNvSpPr>
            <a:spLocks noGrp="1"/>
          </p:cNvSpPr>
          <p:nvPr>
            <p:ph type="dt" sz="half" idx="10"/>
          </p:nvPr>
        </p:nvSpPr>
        <p:spPr/>
        <p:txBody>
          <a:bodyPr/>
          <a:lstStyle/>
          <a:p>
            <a:fld id="{5D38260C-63F1-4843-A8B9-D1B08C620417}" type="datetimeFigureOut">
              <a:rPr lang="en-US" smtClean="0"/>
              <a:t>1/10/24</a:t>
            </a:fld>
            <a:endParaRPr lang="en-US"/>
          </a:p>
        </p:txBody>
      </p:sp>
      <p:sp>
        <p:nvSpPr>
          <p:cNvPr id="5" name="Footer Placeholder 4">
            <a:extLst>
              <a:ext uri="{FF2B5EF4-FFF2-40B4-BE49-F238E27FC236}">
                <a16:creationId xmlns:a16="http://schemas.microsoft.com/office/drawing/2014/main" id="{EE94DD53-AFB9-6FBC-E7C0-AF9EE8B02B6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33F0B92-D391-2949-BF84-85F55853EFF7}"/>
              </a:ext>
            </a:extLst>
          </p:cNvPr>
          <p:cNvSpPr>
            <a:spLocks noGrp="1"/>
          </p:cNvSpPr>
          <p:nvPr>
            <p:ph type="sldNum" sz="quarter" idx="12"/>
          </p:nvPr>
        </p:nvSpPr>
        <p:spPr/>
        <p:txBody>
          <a:bodyPr/>
          <a:lstStyle/>
          <a:p>
            <a:fld id="{180B8370-100B-4046-8964-B29BFB1A06CF}" type="slidenum">
              <a:rPr lang="en-US" smtClean="0"/>
              <a:t>‹#›</a:t>
            </a:fld>
            <a:endParaRPr lang="en-US"/>
          </a:p>
        </p:txBody>
      </p:sp>
    </p:spTree>
    <p:extLst>
      <p:ext uri="{BB962C8B-B14F-4D97-AF65-F5344CB8AC3E}">
        <p14:creationId xmlns:p14="http://schemas.microsoft.com/office/powerpoint/2010/main" val="314546386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2E1D4A-F785-3DEF-35E0-AA1E3875666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95AEB13-8A82-3CD3-0C7A-592F0B611305}"/>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8BF31E2-6DDA-A3C9-DC31-3F2DB9E9E45E}"/>
              </a:ext>
            </a:extLst>
          </p:cNvPr>
          <p:cNvSpPr>
            <a:spLocks noGrp="1"/>
          </p:cNvSpPr>
          <p:nvPr>
            <p:ph type="dt" sz="half" idx="10"/>
          </p:nvPr>
        </p:nvSpPr>
        <p:spPr/>
        <p:txBody>
          <a:bodyPr/>
          <a:lstStyle/>
          <a:p>
            <a:fld id="{5D38260C-63F1-4843-A8B9-D1B08C620417}" type="datetimeFigureOut">
              <a:rPr lang="en-US" smtClean="0"/>
              <a:t>1/10/24</a:t>
            </a:fld>
            <a:endParaRPr lang="en-US"/>
          </a:p>
        </p:txBody>
      </p:sp>
      <p:sp>
        <p:nvSpPr>
          <p:cNvPr id="5" name="Footer Placeholder 4">
            <a:extLst>
              <a:ext uri="{FF2B5EF4-FFF2-40B4-BE49-F238E27FC236}">
                <a16:creationId xmlns:a16="http://schemas.microsoft.com/office/drawing/2014/main" id="{2620D1C8-B2A3-1410-089A-303B5E1CA3D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63D39C5-CFB2-689E-C176-BBA7925E60D4}"/>
              </a:ext>
            </a:extLst>
          </p:cNvPr>
          <p:cNvSpPr>
            <a:spLocks noGrp="1"/>
          </p:cNvSpPr>
          <p:nvPr>
            <p:ph type="sldNum" sz="quarter" idx="12"/>
          </p:nvPr>
        </p:nvSpPr>
        <p:spPr/>
        <p:txBody>
          <a:bodyPr/>
          <a:lstStyle/>
          <a:p>
            <a:fld id="{180B8370-100B-4046-8964-B29BFB1A06CF}" type="slidenum">
              <a:rPr lang="en-US" smtClean="0"/>
              <a:t>‹#›</a:t>
            </a:fld>
            <a:endParaRPr lang="en-US"/>
          </a:p>
        </p:txBody>
      </p:sp>
    </p:spTree>
    <p:extLst>
      <p:ext uri="{BB962C8B-B14F-4D97-AF65-F5344CB8AC3E}">
        <p14:creationId xmlns:p14="http://schemas.microsoft.com/office/powerpoint/2010/main" val="34404878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E1D14D-57A3-A7E7-D1CA-B775226EFF49}"/>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C107E202-3ACB-E774-4DDD-19739D602EC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6ECADCE3-43FA-DD59-A61C-CD31D4A6304A}"/>
              </a:ext>
            </a:extLst>
          </p:cNvPr>
          <p:cNvSpPr>
            <a:spLocks noGrp="1"/>
          </p:cNvSpPr>
          <p:nvPr>
            <p:ph type="dt" sz="half" idx="10"/>
          </p:nvPr>
        </p:nvSpPr>
        <p:spPr/>
        <p:txBody>
          <a:bodyPr/>
          <a:lstStyle/>
          <a:p>
            <a:fld id="{5D38260C-63F1-4843-A8B9-D1B08C620417}" type="datetimeFigureOut">
              <a:rPr lang="en-US" smtClean="0"/>
              <a:t>1/10/24</a:t>
            </a:fld>
            <a:endParaRPr lang="en-US"/>
          </a:p>
        </p:txBody>
      </p:sp>
      <p:sp>
        <p:nvSpPr>
          <p:cNvPr id="5" name="Footer Placeholder 4">
            <a:extLst>
              <a:ext uri="{FF2B5EF4-FFF2-40B4-BE49-F238E27FC236}">
                <a16:creationId xmlns:a16="http://schemas.microsoft.com/office/drawing/2014/main" id="{A5E97C4B-22CE-3B1F-D03E-8A377776BBC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FBB1506-9500-A4A2-962D-44C3764B21B7}"/>
              </a:ext>
            </a:extLst>
          </p:cNvPr>
          <p:cNvSpPr>
            <a:spLocks noGrp="1"/>
          </p:cNvSpPr>
          <p:nvPr>
            <p:ph type="sldNum" sz="quarter" idx="12"/>
          </p:nvPr>
        </p:nvSpPr>
        <p:spPr/>
        <p:txBody>
          <a:bodyPr/>
          <a:lstStyle/>
          <a:p>
            <a:fld id="{180B8370-100B-4046-8964-B29BFB1A06CF}" type="slidenum">
              <a:rPr lang="en-US" smtClean="0"/>
              <a:t>‹#›</a:t>
            </a:fld>
            <a:endParaRPr lang="en-US"/>
          </a:p>
        </p:txBody>
      </p:sp>
    </p:spTree>
    <p:extLst>
      <p:ext uri="{BB962C8B-B14F-4D97-AF65-F5344CB8AC3E}">
        <p14:creationId xmlns:p14="http://schemas.microsoft.com/office/powerpoint/2010/main" val="348107521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56D5F0-83F3-A5F3-712B-238C5EEA417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4566EC3-2137-EE5A-5F98-E26465B5F37B}"/>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7D004AA0-1B1B-6839-B826-54787D6DA6F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283D1118-09C3-35D4-ABCD-48492529E4DD}"/>
              </a:ext>
            </a:extLst>
          </p:cNvPr>
          <p:cNvSpPr>
            <a:spLocks noGrp="1"/>
          </p:cNvSpPr>
          <p:nvPr>
            <p:ph type="dt" sz="half" idx="10"/>
          </p:nvPr>
        </p:nvSpPr>
        <p:spPr/>
        <p:txBody>
          <a:bodyPr/>
          <a:lstStyle/>
          <a:p>
            <a:fld id="{5D38260C-63F1-4843-A8B9-D1B08C620417}" type="datetimeFigureOut">
              <a:rPr lang="en-US" smtClean="0"/>
              <a:t>1/10/24</a:t>
            </a:fld>
            <a:endParaRPr lang="en-US"/>
          </a:p>
        </p:txBody>
      </p:sp>
      <p:sp>
        <p:nvSpPr>
          <p:cNvPr id="6" name="Footer Placeholder 5">
            <a:extLst>
              <a:ext uri="{FF2B5EF4-FFF2-40B4-BE49-F238E27FC236}">
                <a16:creationId xmlns:a16="http://schemas.microsoft.com/office/drawing/2014/main" id="{BE1A6B31-BDB2-F50B-5CF8-E731058C16C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739A286-D359-99AE-D213-048C95654427}"/>
              </a:ext>
            </a:extLst>
          </p:cNvPr>
          <p:cNvSpPr>
            <a:spLocks noGrp="1"/>
          </p:cNvSpPr>
          <p:nvPr>
            <p:ph type="sldNum" sz="quarter" idx="12"/>
          </p:nvPr>
        </p:nvSpPr>
        <p:spPr/>
        <p:txBody>
          <a:bodyPr/>
          <a:lstStyle/>
          <a:p>
            <a:fld id="{180B8370-100B-4046-8964-B29BFB1A06CF}" type="slidenum">
              <a:rPr lang="en-US" smtClean="0"/>
              <a:t>‹#›</a:t>
            </a:fld>
            <a:endParaRPr lang="en-US"/>
          </a:p>
        </p:txBody>
      </p:sp>
    </p:spTree>
    <p:extLst>
      <p:ext uri="{BB962C8B-B14F-4D97-AF65-F5344CB8AC3E}">
        <p14:creationId xmlns:p14="http://schemas.microsoft.com/office/powerpoint/2010/main" val="9965633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56C242-85C8-F3AD-3E8A-74FA42752216}"/>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BEA02DFF-6ED8-2EEE-AF18-A70526B5784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1807E553-0ED9-DCF6-0AC5-2667EDFE74B9}"/>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891308A7-4106-DA07-3395-7BAC70C330B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E71E6AD3-37FA-C590-3370-CE18F6DF48A8}"/>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64A82B4D-349A-46D8-6156-A334F41E7FB7}"/>
              </a:ext>
            </a:extLst>
          </p:cNvPr>
          <p:cNvSpPr>
            <a:spLocks noGrp="1"/>
          </p:cNvSpPr>
          <p:nvPr>
            <p:ph type="dt" sz="half" idx="10"/>
          </p:nvPr>
        </p:nvSpPr>
        <p:spPr/>
        <p:txBody>
          <a:bodyPr/>
          <a:lstStyle/>
          <a:p>
            <a:fld id="{5D38260C-63F1-4843-A8B9-D1B08C620417}" type="datetimeFigureOut">
              <a:rPr lang="en-US" smtClean="0"/>
              <a:t>1/10/24</a:t>
            </a:fld>
            <a:endParaRPr lang="en-US"/>
          </a:p>
        </p:txBody>
      </p:sp>
      <p:sp>
        <p:nvSpPr>
          <p:cNvPr id="8" name="Footer Placeholder 7">
            <a:extLst>
              <a:ext uri="{FF2B5EF4-FFF2-40B4-BE49-F238E27FC236}">
                <a16:creationId xmlns:a16="http://schemas.microsoft.com/office/drawing/2014/main" id="{6384B76C-D78B-F131-FB32-3D7C9C2C980C}"/>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3523436A-2799-A1C6-E8E2-CD78DAD58E63}"/>
              </a:ext>
            </a:extLst>
          </p:cNvPr>
          <p:cNvSpPr>
            <a:spLocks noGrp="1"/>
          </p:cNvSpPr>
          <p:nvPr>
            <p:ph type="sldNum" sz="quarter" idx="12"/>
          </p:nvPr>
        </p:nvSpPr>
        <p:spPr/>
        <p:txBody>
          <a:bodyPr/>
          <a:lstStyle/>
          <a:p>
            <a:fld id="{180B8370-100B-4046-8964-B29BFB1A06CF}" type="slidenum">
              <a:rPr lang="en-US" smtClean="0"/>
              <a:t>‹#›</a:t>
            </a:fld>
            <a:endParaRPr lang="en-US"/>
          </a:p>
        </p:txBody>
      </p:sp>
    </p:spTree>
    <p:extLst>
      <p:ext uri="{BB962C8B-B14F-4D97-AF65-F5344CB8AC3E}">
        <p14:creationId xmlns:p14="http://schemas.microsoft.com/office/powerpoint/2010/main" val="9195371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98F0D2-7AD7-076C-E555-3E4FC92B3D55}"/>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3A5D051E-219A-E7A7-F72A-7579C7D6D8C7}"/>
              </a:ext>
            </a:extLst>
          </p:cNvPr>
          <p:cNvSpPr>
            <a:spLocks noGrp="1"/>
          </p:cNvSpPr>
          <p:nvPr>
            <p:ph type="dt" sz="half" idx="10"/>
          </p:nvPr>
        </p:nvSpPr>
        <p:spPr/>
        <p:txBody>
          <a:bodyPr/>
          <a:lstStyle/>
          <a:p>
            <a:fld id="{5D38260C-63F1-4843-A8B9-D1B08C620417}" type="datetimeFigureOut">
              <a:rPr lang="en-US" smtClean="0"/>
              <a:t>1/10/24</a:t>
            </a:fld>
            <a:endParaRPr lang="en-US"/>
          </a:p>
        </p:txBody>
      </p:sp>
      <p:sp>
        <p:nvSpPr>
          <p:cNvPr id="4" name="Footer Placeholder 3">
            <a:extLst>
              <a:ext uri="{FF2B5EF4-FFF2-40B4-BE49-F238E27FC236}">
                <a16:creationId xmlns:a16="http://schemas.microsoft.com/office/drawing/2014/main" id="{BC098E9B-5806-7FDA-1BAF-902C764D4555}"/>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48E8BB94-3851-CF27-D490-730114E02118}"/>
              </a:ext>
            </a:extLst>
          </p:cNvPr>
          <p:cNvSpPr>
            <a:spLocks noGrp="1"/>
          </p:cNvSpPr>
          <p:nvPr>
            <p:ph type="sldNum" sz="quarter" idx="12"/>
          </p:nvPr>
        </p:nvSpPr>
        <p:spPr/>
        <p:txBody>
          <a:bodyPr/>
          <a:lstStyle/>
          <a:p>
            <a:fld id="{180B8370-100B-4046-8964-B29BFB1A06CF}" type="slidenum">
              <a:rPr lang="en-US" smtClean="0"/>
              <a:t>‹#›</a:t>
            </a:fld>
            <a:endParaRPr lang="en-US"/>
          </a:p>
        </p:txBody>
      </p:sp>
    </p:spTree>
    <p:extLst>
      <p:ext uri="{BB962C8B-B14F-4D97-AF65-F5344CB8AC3E}">
        <p14:creationId xmlns:p14="http://schemas.microsoft.com/office/powerpoint/2010/main" val="360924116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9BA97CF-A3F1-5D31-2E32-CDEF4C33590D}"/>
              </a:ext>
            </a:extLst>
          </p:cNvPr>
          <p:cNvSpPr>
            <a:spLocks noGrp="1"/>
          </p:cNvSpPr>
          <p:nvPr>
            <p:ph type="dt" sz="half" idx="10"/>
          </p:nvPr>
        </p:nvSpPr>
        <p:spPr/>
        <p:txBody>
          <a:bodyPr/>
          <a:lstStyle/>
          <a:p>
            <a:fld id="{5D38260C-63F1-4843-A8B9-D1B08C620417}" type="datetimeFigureOut">
              <a:rPr lang="en-US" smtClean="0"/>
              <a:t>1/10/24</a:t>
            </a:fld>
            <a:endParaRPr lang="en-US"/>
          </a:p>
        </p:txBody>
      </p:sp>
      <p:sp>
        <p:nvSpPr>
          <p:cNvPr id="3" name="Footer Placeholder 2">
            <a:extLst>
              <a:ext uri="{FF2B5EF4-FFF2-40B4-BE49-F238E27FC236}">
                <a16:creationId xmlns:a16="http://schemas.microsoft.com/office/drawing/2014/main" id="{9BDDFCF9-1C60-93EC-F16C-9B45D52633E4}"/>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968394AA-995D-1D41-010F-292521D50164}"/>
              </a:ext>
            </a:extLst>
          </p:cNvPr>
          <p:cNvSpPr>
            <a:spLocks noGrp="1"/>
          </p:cNvSpPr>
          <p:nvPr>
            <p:ph type="sldNum" sz="quarter" idx="12"/>
          </p:nvPr>
        </p:nvSpPr>
        <p:spPr/>
        <p:txBody>
          <a:bodyPr/>
          <a:lstStyle/>
          <a:p>
            <a:fld id="{180B8370-100B-4046-8964-B29BFB1A06CF}" type="slidenum">
              <a:rPr lang="en-US" smtClean="0"/>
              <a:t>‹#›</a:t>
            </a:fld>
            <a:endParaRPr lang="en-US"/>
          </a:p>
        </p:txBody>
      </p:sp>
    </p:spTree>
    <p:extLst>
      <p:ext uri="{BB962C8B-B14F-4D97-AF65-F5344CB8AC3E}">
        <p14:creationId xmlns:p14="http://schemas.microsoft.com/office/powerpoint/2010/main" val="29891566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34AD27-289F-353A-6A49-F2E191A6F09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D19DCFF1-B8A8-86AD-7C44-7032EC9CF3D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D488CA31-4FB2-4949-347F-8A4D4862DA3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DA93D3F-C350-0BFC-88EA-EB9626DCB6E3}"/>
              </a:ext>
            </a:extLst>
          </p:cNvPr>
          <p:cNvSpPr>
            <a:spLocks noGrp="1"/>
          </p:cNvSpPr>
          <p:nvPr>
            <p:ph type="dt" sz="half" idx="10"/>
          </p:nvPr>
        </p:nvSpPr>
        <p:spPr/>
        <p:txBody>
          <a:bodyPr/>
          <a:lstStyle/>
          <a:p>
            <a:fld id="{5D38260C-63F1-4843-A8B9-D1B08C620417}" type="datetimeFigureOut">
              <a:rPr lang="en-US" smtClean="0"/>
              <a:t>1/10/24</a:t>
            </a:fld>
            <a:endParaRPr lang="en-US"/>
          </a:p>
        </p:txBody>
      </p:sp>
      <p:sp>
        <p:nvSpPr>
          <p:cNvPr id="6" name="Footer Placeholder 5">
            <a:extLst>
              <a:ext uri="{FF2B5EF4-FFF2-40B4-BE49-F238E27FC236}">
                <a16:creationId xmlns:a16="http://schemas.microsoft.com/office/drawing/2014/main" id="{2BD60E0C-FC4C-B07C-C827-0D653A7D6D3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E31F587-1C03-47A8-B793-71567280A3B9}"/>
              </a:ext>
            </a:extLst>
          </p:cNvPr>
          <p:cNvSpPr>
            <a:spLocks noGrp="1"/>
          </p:cNvSpPr>
          <p:nvPr>
            <p:ph type="sldNum" sz="quarter" idx="12"/>
          </p:nvPr>
        </p:nvSpPr>
        <p:spPr/>
        <p:txBody>
          <a:bodyPr/>
          <a:lstStyle/>
          <a:p>
            <a:fld id="{180B8370-100B-4046-8964-B29BFB1A06CF}" type="slidenum">
              <a:rPr lang="en-US" smtClean="0"/>
              <a:t>‹#›</a:t>
            </a:fld>
            <a:endParaRPr lang="en-US"/>
          </a:p>
        </p:txBody>
      </p:sp>
    </p:spTree>
    <p:extLst>
      <p:ext uri="{BB962C8B-B14F-4D97-AF65-F5344CB8AC3E}">
        <p14:creationId xmlns:p14="http://schemas.microsoft.com/office/powerpoint/2010/main" val="38153405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18E72F-4854-F477-1F84-6173B812C83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F93BB17B-CC4B-3DC8-90F3-91EA191F705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EE9529C7-1BF1-909D-D913-62E872D4444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0590A63-2B5B-E6BF-A08A-7DC4D954B76E}"/>
              </a:ext>
            </a:extLst>
          </p:cNvPr>
          <p:cNvSpPr>
            <a:spLocks noGrp="1"/>
          </p:cNvSpPr>
          <p:nvPr>
            <p:ph type="dt" sz="half" idx="10"/>
          </p:nvPr>
        </p:nvSpPr>
        <p:spPr/>
        <p:txBody>
          <a:bodyPr/>
          <a:lstStyle/>
          <a:p>
            <a:fld id="{5D38260C-63F1-4843-A8B9-D1B08C620417}" type="datetimeFigureOut">
              <a:rPr lang="en-US" smtClean="0"/>
              <a:t>1/10/24</a:t>
            </a:fld>
            <a:endParaRPr lang="en-US"/>
          </a:p>
        </p:txBody>
      </p:sp>
      <p:sp>
        <p:nvSpPr>
          <p:cNvPr id="6" name="Footer Placeholder 5">
            <a:extLst>
              <a:ext uri="{FF2B5EF4-FFF2-40B4-BE49-F238E27FC236}">
                <a16:creationId xmlns:a16="http://schemas.microsoft.com/office/drawing/2014/main" id="{6A1CC7FD-70AF-400B-3567-6FB0477E613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8C4D277-4BA8-B7DE-2483-B1B42FC2C245}"/>
              </a:ext>
            </a:extLst>
          </p:cNvPr>
          <p:cNvSpPr>
            <a:spLocks noGrp="1"/>
          </p:cNvSpPr>
          <p:nvPr>
            <p:ph type="sldNum" sz="quarter" idx="12"/>
          </p:nvPr>
        </p:nvSpPr>
        <p:spPr/>
        <p:txBody>
          <a:bodyPr/>
          <a:lstStyle/>
          <a:p>
            <a:fld id="{180B8370-100B-4046-8964-B29BFB1A06CF}" type="slidenum">
              <a:rPr lang="en-US" smtClean="0"/>
              <a:t>‹#›</a:t>
            </a:fld>
            <a:endParaRPr lang="en-US"/>
          </a:p>
        </p:txBody>
      </p:sp>
    </p:spTree>
    <p:extLst>
      <p:ext uri="{BB962C8B-B14F-4D97-AF65-F5344CB8AC3E}">
        <p14:creationId xmlns:p14="http://schemas.microsoft.com/office/powerpoint/2010/main" val="77646411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1370B7A-8732-63E2-316B-6BDE42F15B6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273C255C-9FBA-F261-9551-777CD7E9E97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9C33DE9-6399-E185-91BF-3C13853FE83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D38260C-63F1-4843-A8B9-D1B08C620417}" type="datetimeFigureOut">
              <a:rPr lang="en-US" smtClean="0"/>
              <a:t>1/10/24</a:t>
            </a:fld>
            <a:endParaRPr lang="en-US"/>
          </a:p>
        </p:txBody>
      </p:sp>
      <p:sp>
        <p:nvSpPr>
          <p:cNvPr id="5" name="Footer Placeholder 4">
            <a:extLst>
              <a:ext uri="{FF2B5EF4-FFF2-40B4-BE49-F238E27FC236}">
                <a16:creationId xmlns:a16="http://schemas.microsoft.com/office/drawing/2014/main" id="{9F391BE6-A792-80DA-DB3E-7145DB5069D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9F21B257-D032-7E1D-EB3B-4408B8B48E1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80B8370-100B-4046-8964-B29BFB1A06CF}" type="slidenum">
              <a:rPr lang="en-US" smtClean="0"/>
              <a:t>‹#›</a:t>
            </a:fld>
            <a:endParaRPr lang="en-US"/>
          </a:p>
        </p:txBody>
      </p:sp>
    </p:spTree>
    <p:extLst>
      <p:ext uri="{BB962C8B-B14F-4D97-AF65-F5344CB8AC3E}">
        <p14:creationId xmlns:p14="http://schemas.microsoft.com/office/powerpoint/2010/main" val="387673448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8.xml"/><Relationship Id="rId1" Type="http://schemas.openxmlformats.org/officeDocument/2006/relationships/slideLayout" Target="../slideLayouts/slideLayout4.xml"/><Relationship Id="rId4" Type="http://schemas.openxmlformats.org/officeDocument/2006/relationships/image" Target="../media/image9.png"/></Relationships>
</file>

<file path=ppt/slides/_rels/slide12.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0.xml"/><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1.xml"/><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image" Target="../media/image8.png"/><Relationship Id="rId1" Type="http://schemas.openxmlformats.org/officeDocument/2006/relationships/slideLayout" Target="../slideLayouts/slideLayout6.xml"/><Relationship Id="rId4" Type="http://schemas.openxmlformats.org/officeDocument/2006/relationships/image" Target="../media/image9.png"/></Relationships>
</file>

<file path=ppt/slides/_rels/slide16.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6.xml"/><Relationship Id="rId4" Type="http://schemas.openxmlformats.org/officeDocument/2006/relationships/image" Target="../media/image11.jpeg"/></Relationships>
</file>

<file path=ppt/slides/_rels/slide18.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2.xml"/><Relationship Id="rId1" Type="http://schemas.openxmlformats.org/officeDocument/2006/relationships/slideLayout" Target="../slideLayouts/slideLayout6.xml"/><Relationship Id="rId5" Type="http://schemas.openxmlformats.org/officeDocument/2006/relationships/image" Target="../media/image12.jpeg"/><Relationship Id="rId4" Type="http://schemas.openxmlformats.org/officeDocument/2006/relationships/image" Target="../media/image9.png"/></Relationships>
</file>

<file path=ppt/slides/_rels/slide19.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image" Target="../media/image8.png"/><Relationship Id="rId1" Type="http://schemas.openxmlformats.org/officeDocument/2006/relationships/slideLayout" Target="../slideLayouts/slideLayout6.xml"/><Relationship Id="rId4" Type="http://schemas.openxmlformats.org/officeDocument/2006/relationships/image" Target="../media/image9.png"/></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microsoft.com/office/2018/10/relationships/comments" Target="../comments/modernComment_106_B88424C2.xml"/><Relationship Id="rId1" Type="http://schemas.openxmlformats.org/officeDocument/2006/relationships/slideLayout" Target="../slideLayouts/slideLayout4.xml"/><Relationship Id="rId5" Type="http://schemas.openxmlformats.org/officeDocument/2006/relationships/hyperlink" Target="http://www.renewunow.org" TargetMode="External"/><Relationship Id="rId4" Type="http://schemas.openxmlformats.org/officeDocument/2006/relationships/image" Target="../media/image3.png"/></Relationships>
</file>

<file path=ppt/slides/_rels/slide20.xml.rels><?xml version="1.0" encoding="UTF-8" standalone="yes"?>
<Relationships xmlns="http://schemas.openxmlformats.org/package/2006/relationships"><Relationship Id="rId3" Type="http://schemas.openxmlformats.org/officeDocument/2006/relationships/notesSlide" Target="../notesSlides/notesSlide13.xml"/><Relationship Id="rId7" Type="http://schemas.openxmlformats.org/officeDocument/2006/relationships/hyperlink" Target="https://www.youtube.com/watch?v=iq_OHh3PvtU&amp;t=1s" TargetMode="External"/><Relationship Id="rId2" Type="http://schemas.openxmlformats.org/officeDocument/2006/relationships/slideLayout" Target="../slideLayouts/slideLayout2.xml"/><Relationship Id="rId1" Type="http://schemas.openxmlformats.org/officeDocument/2006/relationships/video" Target="https://www.youtube.com/embed/iq_OHh3PvtU?feature=oembed" TargetMode="External"/><Relationship Id="rId6" Type="http://schemas.openxmlformats.org/officeDocument/2006/relationships/image" Target="../media/image13.jpeg"/><Relationship Id="rId5" Type="http://schemas.microsoft.com/office/2007/relationships/hdphoto" Target="../media/hdphoto1.wdp"/><Relationship Id="rId4" Type="http://schemas.openxmlformats.org/officeDocument/2006/relationships/image" Target="../media/image1.png"/></Relationships>
</file>

<file path=ppt/slides/_rels/slide21.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4.xml"/><Relationship Id="rId1" Type="http://schemas.openxmlformats.org/officeDocument/2006/relationships/slideLayout" Target="../slideLayouts/slideLayout5.xml"/><Relationship Id="rId4" Type="http://schemas.openxmlformats.org/officeDocument/2006/relationships/image" Target="../media/image14.png"/></Relationships>
</file>

<file path=ppt/slides/_rels/slide22.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6.xml"/><Relationship Id="rId1" Type="http://schemas.openxmlformats.org/officeDocument/2006/relationships/slideLayout" Target="../slideLayouts/slideLayout5.xml"/><Relationship Id="rId5" Type="http://schemas.openxmlformats.org/officeDocument/2006/relationships/image" Target="../media/image15.jpeg"/><Relationship Id="rId4" Type="http://schemas.openxmlformats.org/officeDocument/2006/relationships/image" Target="../media/image14.png"/></Relationships>
</file>

<file path=ppt/slides/_rels/slide24.xml.rels><?xml version="1.0" encoding="UTF-8" standalone="yes"?>
<Relationships xmlns="http://schemas.openxmlformats.org/package/2006/relationships"><Relationship Id="rId8" Type="http://schemas.openxmlformats.org/officeDocument/2006/relationships/image" Target="../media/image14.png"/><Relationship Id="rId3" Type="http://schemas.openxmlformats.org/officeDocument/2006/relationships/hyperlink" Target="https://doi.org/10.1097/nmd.0b013e31826b9fc1" TargetMode="External"/><Relationship Id="rId7" Type="http://schemas.openxmlformats.org/officeDocument/2006/relationships/hyperlink" Target="https://doi.org/10.1176/ajp.125.9.1242" TargetMode="External"/><Relationship Id="rId2" Type="http://schemas.openxmlformats.org/officeDocument/2006/relationships/notesSlide" Target="../notesSlides/notesSlide17.xml"/><Relationship Id="rId1" Type="http://schemas.openxmlformats.org/officeDocument/2006/relationships/slideLayout" Target="../slideLayouts/slideLayout5.xml"/><Relationship Id="rId6" Type="http://schemas.openxmlformats.org/officeDocument/2006/relationships/hyperlink" Target="https://doi.org/10.1016/j.explore.2016.08.001" TargetMode="External"/><Relationship Id="rId5" Type="http://schemas.openxmlformats.org/officeDocument/2006/relationships/hyperlink" Target="https://doi.org/10.1016/j.explore.2020.11.012" TargetMode="External"/><Relationship Id="rId4" Type="http://schemas.openxmlformats.org/officeDocument/2006/relationships/hyperlink" Target="https://doi.org/10.1097/NMD.0000000000000483" TargetMode="External"/></Relationships>
</file>

<file path=ppt/slides/_rels/slide2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8.xml"/><Relationship Id="rId1" Type="http://schemas.openxmlformats.org/officeDocument/2006/relationships/slideLayout" Target="../slideLayouts/slideLayout2.xml"/><Relationship Id="rId4" Type="http://schemas.openxmlformats.org/officeDocument/2006/relationships/image" Target="../media/image16.emf"/></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microsoft.com/office/2018/10/relationships/comments" Target="../comments/modernComment_132_C9378434.xml"/><Relationship Id="rId2" Type="http://schemas.openxmlformats.org/officeDocument/2006/relationships/notesSlide" Target="../notesSlides/notesSlide1.xml"/><Relationship Id="rId1" Type="http://schemas.openxmlformats.org/officeDocument/2006/relationships/slideLayout" Target="../slideLayouts/slideLayout2.xml"/><Relationship Id="rId5" Type="http://schemas.openxmlformats.org/officeDocument/2006/relationships/image" Target="../media/image5.emf"/><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6.png"/><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5.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4.xml"/><Relationship Id="rId4" Type="http://schemas.openxmlformats.org/officeDocument/2006/relationships/image" Target="../media/image9.png"/></Relationships>
</file>

<file path=ppt/slides/_rels/slide8.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6.xml"/><Relationship Id="rId1" Type="http://schemas.openxmlformats.org/officeDocument/2006/relationships/slideLayout" Target="../slideLayouts/slideLayout4.xml"/><Relationship Id="rId4" Type="http://schemas.openxmlformats.org/officeDocument/2006/relationships/image" Target="../media/image9.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93C1DC61-810D-3D0A-583C-3EF17A9FAAAC}"/>
              </a:ext>
            </a:extLst>
          </p:cNvPr>
          <p:cNvPicPr>
            <a:picLocks noChangeAspect="1"/>
          </p:cNvPicPr>
          <p:nvPr/>
        </p:nvPicPr>
        <p:blipFill>
          <a:blip r:embed="rId2">
            <a:extLst>
              <a:ext uri="{BEBA8EAE-BF5A-486C-A8C5-ECC9F3942E4B}">
                <a14:imgProps xmlns:a14="http://schemas.microsoft.com/office/drawing/2010/main">
                  <a14:imgLayer r:embed="rId3">
                    <a14:imgEffect>
                      <a14:artisticPhotocopy trans="10000"/>
                    </a14:imgEffect>
                  </a14:imgLayer>
                </a14:imgProps>
              </a:ext>
              <a:ext uri="{28A0092B-C50C-407E-A947-70E740481C1C}">
                <a14:useLocalDpi xmlns:a14="http://schemas.microsoft.com/office/drawing/2010/main" val="0"/>
              </a:ext>
            </a:extLst>
          </a:blip>
          <a:stretch>
            <a:fillRect/>
          </a:stretch>
        </p:blipFill>
        <p:spPr>
          <a:xfrm rot="16200000">
            <a:off x="6567805" y="110522"/>
            <a:ext cx="7641466" cy="6636954"/>
          </a:xfrm>
          <a:prstGeom prst="rect">
            <a:avLst/>
          </a:prstGeom>
        </p:spPr>
      </p:pic>
      <p:sp>
        <p:nvSpPr>
          <p:cNvPr id="2" name="Title 1">
            <a:extLst>
              <a:ext uri="{FF2B5EF4-FFF2-40B4-BE49-F238E27FC236}">
                <a16:creationId xmlns:a16="http://schemas.microsoft.com/office/drawing/2014/main" id="{97F1F9EE-65E9-82B9-6984-52F7CD3EF5DA}"/>
              </a:ext>
            </a:extLst>
          </p:cNvPr>
          <p:cNvSpPr>
            <a:spLocks noGrp="1"/>
          </p:cNvSpPr>
          <p:nvPr>
            <p:ph type="ctrTitle"/>
          </p:nvPr>
        </p:nvSpPr>
        <p:spPr>
          <a:xfrm>
            <a:off x="2618320" y="2417216"/>
            <a:ext cx="9144000" cy="2232717"/>
          </a:xfrm>
        </p:spPr>
        <p:txBody>
          <a:bodyPr anchor="ctr">
            <a:normAutofit/>
          </a:bodyPr>
          <a:lstStyle/>
          <a:p>
            <a:pPr algn="l"/>
            <a:r>
              <a:rPr lang="en-US" sz="4400">
                <a:latin typeface="Gotham Bold" pitchFamily="50" charset="0"/>
              </a:rPr>
              <a:t>Renew My Mind: Emotional Freedom Technique (EFT)/ Tapping for Health Promotion</a:t>
            </a:r>
          </a:p>
        </p:txBody>
      </p:sp>
      <p:sp>
        <p:nvSpPr>
          <p:cNvPr id="3" name="Subtitle 2">
            <a:extLst>
              <a:ext uri="{FF2B5EF4-FFF2-40B4-BE49-F238E27FC236}">
                <a16:creationId xmlns:a16="http://schemas.microsoft.com/office/drawing/2014/main" id="{B5B7AAB7-5690-5F2F-7499-8CCC787024B1}"/>
              </a:ext>
            </a:extLst>
          </p:cNvPr>
          <p:cNvSpPr>
            <a:spLocks noGrp="1"/>
          </p:cNvSpPr>
          <p:nvPr>
            <p:ph type="subTitle" idx="1"/>
          </p:nvPr>
        </p:nvSpPr>
        <p:spPr>
          <a:xfrm>
            <a:off x="2618320" y="4654895"/>
            <a:ext cx="9144000" cy="645515"/>
          </a:xfrm>
        </p:spPr>
        <p:txBody>
          <a:bodyPr/>
          <a:lstStyle/>
          <a:p>
            <a:pPr algn="l"/>
            <a:r>
              <a:rPr lang="en-US" err="1">
                <a:latin typeface="Gotham Thin" pitchFamily="50" charset="0"/>
              </a:rPr>
              <a:t>RenewU</a:t>
            </a:r>
            <a:r>
              <a:rPr lang="en-US">
                <a:latin typeface="Gotham Thin" pitchFamily="50" charset="0"/>
              </a:rPr>
              <a:t> Workshop</a:t>
            </a:r>
          </a:p>
        </p:txBody>
      </p:sp>
      <p:pic>
        <p:nvPicPr>
          <p:cNvPr id="4" name="Picture 3">
            <a:extLst>
              <a:ext uri="{FF2B5EF4-FFF2-40B4-BE49-F238E27FC236}">
                <a16:creationId xmlns:a16="http://schemas.microsoft.com/office/drawing/2014/main" id="{AA91D447-0FC4-6E17-5E7A-5BB03F028D0F}"/>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08734" y="2312641"/>
            <a:ext cx="2209586" cy="2232717"/>
          </a:xfrm>
          <a:prstGeom prst="rect">
            <a:avLst/>
          </a:prstGeom>
        </p:spPr>
      </p:pic>
      <p:pic>
        <p:nvPicPr>
          <p:cNvPr id="5" name="Picture 4">
            <a:extLst>
              <a:ext uri="{FF2B5EF4-FFF2-40B4-BE49-F238E27FC236}">
                <a16:creationId xmlns:a16="http://schemas.microsoft.com/office/drawing/2014/main" id="{3E414248-5B6F-4F8E-F66B-6E411457DE7A}"/>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2447127" y="79149"/>
            <a:ext cx="3648873" cy="2412310"/>
          </a:xfrm>
          <a:prstGeom prst="rect">
            <a:avLst/>
          </a:prstGeom>
        </p:spPr>
      </p:pic>
      <p:sp>
        <p:nvSpPr>
          <p:cNvPr id="8" name="TextBox 7">
            <a:extLst>
              <a:ext uri="{FF2B5EF4-FFF2-40B4-BE49-F238E27FC236}">
                <a16:creationId xmlns:a16="http://schemas.microsoft.com/office/drawing/2014/main" id="{6A789617-299B-2CC9-6871-28ED4FABDBE6}"/>
              </a:ext>
            </a:extLst>
          </p:cNvPr>
          <p:cNvSpPr txBox="1"/>
          <p:nvPr/>
        </p:nvSpPr>
        <p:spPr>
          <a:xfrm>
            <a:off x="2667000" y="6359346"/>
            <a:ext cx="6858000" cy="276999"/>
          </a:xfrm>
          <a:prstGeom prst="rect">
            <a:avLst/>
          </a:prstGeom>
          <a:noFill/>
        </p:spPr>
        <p:txBody>
          <a:bodyPr wrap="square">
            <a:spAutoFit/>
          </a:bodyPr>
          <a:lstStyle/>
          <a:p>
            <a:pPr algn="ctr"/>
            <a:r>
              <a:rPr lang="en-US" sz="1200" b="0" i="0">
                <a:solidFill>
                  <a:srgbClr val="000000"/>
                </a:solidFill>
                <a:effectLst/>
                <a:latin typeface="Calibri" panose="020F0502020204030204" pitchFamily="34" charset="0"/>
              </a:rPr>
              <a:t>© University of Central Florida</a:t>
            </a:r>
            <a:endParaRPr lang="en-US" sz="1200"/>
          </a:p>
        </p:txBody>
      </p:sp>
    </p:spTree>
    <p:extLst>
      <p:ext uri="{BB962C8B-B14F-4D97-AF65-F5344CB8AC3E}">
        <p14:creationId xmlns:p14="http://schemas.microsoft.com/office/powerpoint/2010/main" val="175492453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004F7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7FC240-EA80-D602-2CE3-0735A7A3A7F4}"/>
              </a:ext>
            </a:extLst>
          </p:cNvPr>
          <p:cNvSpPr>
            <a:spLocks noGrp="1"/>
          </p:cNvSpPr>
          <p:nvPr>
            <p:ph type="title"/>
          </p:nvPr>
        </p:nvSpPr>
        <p:spPr>
          <a:xfrm>
            <a:off x="1220635" y="325033"/>
            <a:ext cx="9750729" cy="994172"/>
          </a:xfrm>
        </p:spPr>
        <p:txBody>
          <a:bodyPr>
            <a:noAutofit/>
          </a:bodyPr>
          <a:lstStyle/>
          <a:p>
            <a:pPr algn="ctr"/>
            <a:r>
              <a:rPr lang="en-US" sz="3600">
                <a:solidFill>
                  <a:schemeClr val="bg1"/>
                </a:solidFill>
                <a:latin typeface="Gotham Bold" pitchFamily="50" charset="0"/>
              </a:rPr>
              <a:t>Findings (</a:t>
            </a:r>
            <a:r>
              <a:rPr lang="en-US" sz="3600" err="1">
                <a:solidFill>
                  <a:schemeClr val="bg1"/>
                </a:solidFill>
                <a:latin typeface="Gotham Bold" pitchFamily="50" charset="0"/>
              </a:rPr>
              <a:t>Clond</a:t>
            </a:r>
            <a:r>
              <a:rPr lang="en-US" sz="3600">
                <a:solidFill>
                  <a:schemeClr val="bg1"/>
                </a:solidFill>
                <a:latin typeface="Gotham Bold" pitchFamily="50" charset="0"/>
              </a:rPr>
              <a:t>, 2016.)</a:t>
            </a:r>
          </a:p>
        </p:txBody>
      </p:sp>
      <p:sp>
        <p:nvSpPr>
          <p:cNvPr id="4" name="Content Placeholder 3">
            <a:extLst>
              <a:ext uri="{FF2B5EF4-FFF2-40B4-BE49-F238E27FC236}">
                <a16:creationId xmlns:a16="http://schemas.microsoft.com/office/drawing/2014/main" id="{932184D3-4D8B-3FD3-B46A-512F5B4CA80D}"/>
              </a:ext>
            </a:extLst>
          </p:cNvPr>
          <p:cNvSpPr>
            <a:spLocks noGrp="1"/>
          </p:cNvSpPr>
          <p:nvPr>
            <p:ph sz="half" idx="2"/>
          </p:nvPr>
        </p:nvSpPr>
        <p:spPr>
          <a:xfrm>
            <a:off x="1499020" y="1701644"/>
            <a:ext cx="9206107" cy="3372323"/>
          </a:xfrm>
        </p:spPr>
        <p:txBody>
          <a:bodyPr>
            <a:noAutofit/>
          </a:bodyPr>
          <a:lstStyle/>
          <a:p>
            <a:pPr algn="l" fontAlgn="base">
              <a:lnSpc>
                <a:spcPct val="100000"/>
              </a:lnSpc>
              <a:buFont typeface="Courier New" panose="02070309020205020404" pitchFamily="49" charset="0"/>
              <a:buChar char="o"/>
            </a:pPr>
            <a:r>
              <a:rPr lang="en-US" sz="2400">
                <a:solidFill>
                  <a:schemeClr val="bg1"/>
                </a:solidFill>
                <a:latin typeface="Gotham Medium" pitchFamily="50" charset="0"/>
              </a:rPr>
              <a:t>The pre-post effect size for the Emotional Freedom Therapy treatment group was 1.23 (95% confidence interval, 0.82–1.64; p &lt; 0.001) for symptoms of anxiety</a:t>
            </a:r>
          </a:p>
          <a:p>
            <a:pPr algn="l" fontAlgn="base">
              <a:lnSpc>
                <a:spcPct val="100000"/>
              </a:lnSpc>
              <a:buFont typeface="Courier New" panose="02070309020205020404" pitchFamily="49" charset="0"/>
              <a:buChar char="o"/>
            </a:pPr>
            <a:r>
              <a:rPr lang="en-US" sz="2400">
                <a:solidFill>
                  <a:schemeClr val="bg1"/>
                </a:solidFill>
                <a:latin typeface="Gotham Medium" pitchFamily="50" charset="0"/>
              </a:rPr>
              <a:t>The pre-post effect size for combined controls was 0.41 (95% confidence interval, 0.17–0.67; p = 0.001) for symptoms of anxiety</a:t>
            </a:r>
          </a:p>
          <a:p>
            <a:pPr algn="l" fontAlgn="base">
              <a:lnSpc>
                <a:spcPct val="100000"/>
              </a:lnSpc>
              <a:buFont typeface="Courier New" panose="02070309020205020404" pitchFamily="49" charset="0"/>
              <a:buChar char="o"/>
            </a:pPr>
            <a:r>
              <a:rPr lang="en-US" sz="2400">
                <a:solidFill>
                  <a:schemeClr val="bg1"/>
                </a:solidFill>
                <a:latin typeface="Gotham Medium" pitchFamily="50" charset="0"/>
              </a:rPr>
              <a:t>Too few data available to compare Emotional Freedom Therapy to standard-of-care treatments.</a:t>
            </a:r>
          </a:p>
          <a:p>
            <a:pPr marL="0" indent="0" algn="l" fontAlgn="base">
              <a:lnSpc>
                <a:spcPct val="100000"/>
              </a:lnSpc>
              <a:buNone/>
            </a:pPr>
            <a:endParaRPr lang="en-US" sz="2400">
              <a:solidFill>
                <a:schemeClr val="bg1"/>
              </a:solidFill>
              <a:latin typeface="Gotham Medium" pitchFamily="50" charset="0"/>
            </a:endParaRPr>
          </a:p>
        </p:txBody>
      </p:sp>
      <p:sp>
        <p:nvSpPr>
          <p:cNvPr id="3" name="Footer Placeholder 7">
            <a:extLst>
              <a:ext uri="{FF2B5EF4-FFF2-40B4-BE49-F238E27FC236}">
                <a16:creationId xmlns:a16="http://schemas.microsoft.com/office/drawing/2014/main" id="{4EDB5A28-C797-C3FD-542D-E40A7F2D23D9}"/>
              </a:ext>
            </a:extLst>
          </p:cNvPr>
          <p:cNvSpPr>
            <a:spLocks noGrp="1"/>
          </p:cNvSpPr>
          <p:nvPr>
            <p:ph type="ftr" sz="quarter" idx="11"/>
          </p:nvPr>
        </p:nvSpPr>
        <p:spPr>
          <a:xfrm>
            <a:off x="4552950" y="6356352"/>
            <a:ext cx="3086100" cy="365125"/>
          </a:xfrm>
        </p:spPr>
        <p:txBody>
          <a:bodyPr/>
          <a:lstStyle/>
          <a:p>
            <a:r>
              <a:rPr lang="en-US">
                <a:solidFill>
                  <a:schemeClr val="bg1"/>
                </a:solidFill>
              </a:rPr>
              <a:t>© University of Central Florida</a:t>
            </a:r>
          </a:p>
        </p:txBody>
      </p:sp>
      <p:pic>
        <p:nvPicPr>
          <p:cNvPr id="7" name="Picture 6">
            <a:extLst>
              <a:ext uri="{FF2B5EF4-FFF2-40B4-BE49-F238E27FC236}">
                <a16:creationId xmlns:a16="http://schemas.microsoft.com/office/drawing/2014/main" id="{80679D20-C8CA-917E-9333-F473131D2645}"/>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698314" y="2216311"/>
            <a:ext cx="1336831" cy="1364114"/>
          </a:xfrm>
          <a:prstGeom prst="rect">
            <a:avLst/>
          </a:prstGeom>
        </p:spPr>
      </p:pic>
      <p:pic>
        <p:nvPicPr>
          <p:cNvPr id="8" name="Picture 7">
            <a:extLst>
              <a:ext uri="{FF2B5EF4-FFF2-40B4-BE49-F238E27FC236}">
                <a16:creationId xmlns:a16="http://schemas.microsoft.com/office/drawing/2014/main" id="{A48FB9B8-57AC-A36A-9EC4-35D6C6D5F640}"/>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327755" y="3750809"/>
            <a:ext cx="1728489" cy="1763765"/>
          </a:xfrm>
          <a:prstGeom prst="rect">
            <a:avLst/>
          </a:prstGeom>
        </p:spPr>
      </p:pic>
      <p:pic>
        <p:nvPicPr>
          <p:cNvPr id="9" name="Picture 8">
            <a:extLst>
              <a:ext uri="{FF2B5EF4-FFF2-40B4-BE49-F238E27FC236}">
                <a16:creationId xmlns:a16="http://schemas.microsoft.com/office/drawing/2014/main" id="{8887C2AD-5148-69CC-B8C0-8340CB0C63B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698314" y="5593758"/>
            <a:ext cx="1123835" cy="1146771"/>
          </a:xfrm>
          <a:prstGeom prst="rect">
            <a:avLst/>
          </a:prstGeom>
        </p:spPr>
      </p:pic>
      <p:pic>
        <p:nvPicPr>
          <p:cNvPr id="10" name="Picture 9">
            <a:extLst>
              <a:ext uri="{FF2B5EF4-FFF2-40B4-BE49-F238E27FC236}">
                <a16:creationId xmlns:a16="http://schemas.microsoft.com/office/drawing/2014/main" id="{8D9E0C17-099E-A8C8-986A-3CDBF026B40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251540" y="117471"/>
            <a:ext cx="1728489" cy="1763765"/>
          </a:xfrm>
          <a:prstGeom prst="rect">
            <a:avLst/>
          </a:prstGeom>
        </p:spPr>
      </p:pic>
      <p:pic>
        <p:nvPicPr>
          <p:cNvPr id="11" name="Picture 10">
            <a:extLst>
              <a:ext uri="{FF2B5EF4-FFF2-40B4-BE49-F238E27FC236}">
                <a16:creationId xmlns:a16="http://schemas.microsoft.com/office/drawing/2014/main" id="{033B9905-2C74-468D-1254-716B20DDE8E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98430" y="4867425"/>
            <a:ext cx="2510104" cy="2561332"/>
          </a:xfrm>
          <a:prstGeom prst="rect">
            <a:avLst/>
          </a:prstGeom>
        </p:spPr>
      </p:pic>
      <p:pic>
        <p:nvPicPr>
          <p:cNvPr id="12" name="Picture 11">
            <a:extLst>
              <a:ext uri="{FF2B5EF4-FFF2-40B4-BE49-F238E27FC236}">
                <a16:creationId xmlns:a16="http://schemas.microsoft.com/office/drawing/2014/main" id="{D040CF6A-A8BA-F8A8-7967-4BB650F365C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24637" y="1625336"/>
            <a:ext cx="1401029" cy="1429622"/>
          </a:xfrm>
          <a:prstGeom prst="rect">
            <a:avLst/>
          </a:prstGeom>
        </p:spPr>
      </p:pic>
      <p:pic>
        <p:nvPicPr>
          <p:cNvPr id="13" name="Picture 12">
            <a:extLst>
              <a:ext uri="{FF2B5EF4-FFF2-40B4-BE49-F238E27FC236}">
                <a16:creationId xmlns:a16="http://schemas.microsoft.com/office/drawing/2014/main" id="{CCFA368E-4DF5-FB68-41FA-7089C592FDD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75185" y="3387806"/>
            <a:ext cx="1123835" cy="1146771"/>
          </a:xfrm>
          <a:prstGeom prst="rect">
            <a:avLst/>
          </a:prstGeom>
        </p:spPr>
      </p:pic>
      <p:pic>
        <p:nvPicPr>
          <p:cNvPr id="14" name="Picture 13">
            <a:extLst>
              <a:ext uri="{FF2B5EF4-FFF2-40B4-BE49-F238E27FC236}">
                <a16:creationId xmlns:a16="http://schemas.microsoft.com/office/drawing/2014/main" id="{0521FB1B-B8CA-7748-5E79-CFB48E1498D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6800" y="47602"/>
            <a:ext cx="1123835" cy="1146771"/>
          </a:xfrm>
          <a:prstGeom prst="rect">
            <a:avLst/>
          </a:prstGeom>
        </p:spPr>
      </p:pic>
    </p:spTree>
    <p:extLst>
      <p:ext uri="{BB962C8B-B14F-4D97-AF65-F5344CB8AC3E}">
        <p14:creationId xmlns:p14="http://schemas.microsoft.com/office/powerpoint/2010/main" val="89435888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7E1CC649-14EA-6661-1AB6-19751F29B0F1}"/>
              </a:ext>
            </a:extLst>
          </p:cNvPr>
          <p:cNvPicPr>
            <a:picLocks noChangeAspect="1"/>
          </p:cNvPicPr>
          <p:nvPr/>
        </p:nvPicPr>
        <p:blipFill rotWithShape="1">
          <a:blip r:embed="rId3">
            <a:extLst>
              <a:ext uri="{28A0092B-C50C-407E-A947-70E740481C1C}">
                <a14:useLocalDpi xmlns:a14="http://schemas.microsoft.com/office/drawing/2010/main" val="0"/>
              </a:ext>
            </a:extLst>
          </a:blip>
          <a:srcRect l="56381"/>
          <a:stretch/>
        </p:blipFill>
        <p:spPr>
          <a:xfrm>
            <a:off x="0" y="-88899"/>
            <a:ext cx="2921000" cy="6984114"/>
          </a:xfrm>
          <a:prstGeom prst="rect">
            <a:avLst/>
          </a:prstGeom>
        </p:spPr>
      </p:pic>
      <p:sp>
        <p:nvSpPr>
          <p:cNvPr id="2" name="Title 1">
            <a:extLst>
              <a:ext uri="{FF2B5EF4-FFF2-40B4-BE49-F238E27FC236}">
                <a16:creationId xmlns:a16="http://schemas.microsoft.com/office/drawing/2014/main" id="{167FC240-EA80-D602-2CE3-0735A7A3A7F4}"/>
              </a:ext>
            </a:extLst>
          </p:cNvPr>
          <p:cNvSpPr>
            <a:spLocks noGrp="1"/>
          </p:cNvSpPr>
          <p:nvPr>
            <p:ph type="title"/>
          </p:nvPr>
        </p:nvSpPr>
        <p:spPr>
          <a:xfrm rot="16200000">
            <a:off x="-930582" y="2931914"/>
            <a:ext cx="3724037" cy="994172"/>
          </a:xfrm>
        </p:spPr>
        <p:txBody>
          <a:bodyPr>
            <a:noAutofit/>
          </a:bodyPr>
          <a:lstStyle/>
          <a:p>
            <a:pPr algn="ctr"/>
            <a:r>
              <a:rPr lang="en-US" sz="3000" err="1">
                <a:latin typeface="Gotham Bold" pitchFamily="50" charset="0"/>
              </a:rPr>
              <a:t>Dincer</a:t>
            </a:r>
            <a:r>
              <a:rPr lang="en-US" sz="3000">
                <a:latin typeface="Gotham Bold" pitchFamily="50" charset="0"/>
              </a:rPr>
              <a:t> &amp; </a:t>
            </a:r>
            <a:r>
              <a:rPr lang="en-US" sz="3000" err="1">
                <a:latin typeface="Gotham Bold" pitchFamily="50" charset="0"/>
              </a:rPr>
              <a:t>Inangil</a:t>
            </a:r>
            <a:r>
              <a:rPr lang="en-US" sz="3000">
                <a:latin typeface="Gotham Bold" pitchFamily="50" charset="0"/>
              </a:rPr>
              <a:t>, 2021.</a:t>
            </a:r>
          </a:p>
        </p:txBody>
      </p:sp>
      <p:sp>
        <p:nvSpPr>
          <p:cNvPr id="4" name="Content Placeholder 3">
            <a:extLst>
              <a:ext uri="{FF2B5EF4-FFF2-40B4-BE49-F238E27FC236}">
                <a16:creationId xmlns:a16="http://schemas.microsoft.com/office/drawing/2014/main" id="{932184D3-4D8B-3FD3-B46A-512F5B4CA80D}"/>
              </a:ext>
            </a:extLst>
          </p:cNvPr>
          <p:cNvSpPr>
            <a:spLocks noGrp="1"/>
          </p:cNvSpPr>
          <p:nvPr>
            <p:ph sz="half" idx="2"/>
          </p:nvPr>
        </p:nvSpPr>
        <p:spPr>
          <a:xfrm>
            <a:off x="4166948" y="2615587"/>
            <a:ext cx="6266594" cy="1599927"/>
          </a:xfrm>
        </p:spPr>
        <p:txBody>
          <a:bodyPr>
            <a:noAutofit/>
          </a:bodyPr>
          <a:lstStyle/>
          <a:p>
            <a:pPr marL="0" indent="0" algn="ctr">
              <a:lnSpc>
                <a:spcPct val="100000"/>
              </a:lnSpc>
              <a:buNone/>
            </a:pPr>
            <a:r>
              <a:rPr lang="en-US" sz="2400">
                <a:solidFill>
                  <a:srgbClr val="000000"/>
                </a:solidFill>
                <a:latin typeface="Gotham Medium" pitchFamily="50" charset="0"/>
              </a:rPr>
              <a:t>Emotional freedom therapy intervention decreases symptoms of stress, anxiety and burnout </a:t>
            </a:r>
            <a:endParaRPr lang="en-US" sz="2400">
              <a:latin typeface="Gotham Medium" pitchFamily="50" charset="0"/>
              <a:ea typeface="Calibri" panose="020F0502020204030204" pitchFamily="34" charset="0"/>
              <a:cs typeface="Times New Roman" panose="02020603050405020304" pitchFamily="18" charset="0"/>
            </a:endParaRPr>
          </a:p>
        </p:txBody>
      </p:sp>
      <p:sp>
        <p:nvSpPr>
          <p:cNvPr id="3" name="Footer Placeholder 7">
            <a:extLst>
              <a:ext uri="{FF2B5EF4-FFF2-40B4-BE49-F238E27FC236}">
                <a16:creationId xmlns:a16="http://schemas.microsoft.com/office/drawing/2014/main" id="{4EDB5A28-C797-C3FD-542D-E40A7F2D23D9}"/>
              </a:ext>
            </a:extLst>
          </p:cNvPr>
          <p:cNvSpPr>
            <a:spLocks noGrp="1"/>
          </p:cNvSpPr>
          <p:nvPr>
            <p:ph type="ftr" sz="quarter" idx="11"/>
          </p:nvPr>
        </p:nvSpPr>
        <p:spPr>
          <a:xfrm>
            <a:off x="4552950" y="6356352"/>
            <a:ext cx="3086100" cy="365125"/>
          </a:xfrm>
        </p:spPr>
        <p:txBody>
          <a:bodyPr/>
          <a:lstStyle/>
          <a:p>
            <a:r>
              <a:rPr lang="en-US"/>
              <a:t>© University of Central Florida</a:t>
            </a:r>
          </a:p>
        </p:txBody>
      </p:sp>
      <p:sp>
        <p:nvSpPr>
          <p:cNvPr id="5" name="Title 1">
            <a:extLst>
              <a:ext uri="{FF2B5EF4-FFF2-40B4-BE49-F238E27FC236}">
                <a16:creationId xmlns:a16="http://schemas.microsoft.com/office/drawing/2014/main" id="{9D12D502-A002-85FE-7C40-C16F8827FEDE}"/>
              </a:ext>
            </a:extLst>
          </p:cNvPr>
          <p:cNvSpPr txBox="1">
            <a:spLocks/>
          </p:cNvSpPr>
          <p:nvPr/>
        </p:nvSpPr>
        <p:spPr>
          <a:xfrm>
            <a:off x="3991032" y="1655203"/>
            <a:ext cx="6442510" cy="994172"/>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3600">
                <a:latin typeface="Gotham Bold" pitchFamily="50" charset="0"/>
              </a:rPr>
              <a:t>Article Summary:</a:t>
            </a:r>
          </a:p>
        </p:txBody>
      </p:sp>
      <p:pic>
        <p:nvPicPr>
          <p:cNvPr id="7" name="Picture 6">
            <a:extLst>
              <a:ext uri="{FF2B5EF4-FFF2-40B4-BE49-F238E27FC236}">
                <a16:creationId xmlns:a16="http://schemas.microsoft.com/office/drawing/2014/main" id="{80679D20-C8CA-917E-9333-F473131D2645}"/>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310824" y="4325014"/>
            <a:ext cx="1336831" cy="1364114"/>
          </a:xfrm>
          <a:prstGeom prst="rect">
            <a:avLst/>
          </a:prstGeom>
        </p:spPr>
      </p:pic>
      <p:pic>
        <p:nvPicPr>
          <p:cNvPr id="8" name="Picture 7">
            <a:extLst>
              <a:ext uri="{FF2B5EF4-FFF2-40B4-BE49-F238E27FC236}">
                <a16:creationId xmlns:a16="http://schemas.microsoft.com/office/drawing/2014/main" id="{A48FB9B8-57AC-A36A-9EC4-35D6C6D5F640}"/>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634255" y="5903461"/>
            <a:ext cx="1728489" cy="1763765"/>
          </a:xfrm>
          <a:prstGeom prst="rect">
            <a:avLst/>
          </a:prstGeom>
        </p:spPr>
      </p:pic>
      <p:pic>
        <p:nvPicPr>
          <p:cNvPr id="9" name="Picture 8">
            <a:extLst>
              <a:ext uri="{FF2B5EF4-FFF2-40B4-BE49-F238E27FC236}">
                <a16:creationId xmlns:a16="http://schemas.microsoft.com/office/drawing/2014/main" id="{8887C2AD-5148-69CC-B8C0-8340CB0C63BD}"/>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642860" y="5574705"/>
            <a:ext cx="1123835" cy="1146771"/>
          </a:xfrm>
          <a:prstGeom prst="rect">
            <a:avLst/>
          </a:prstGeom>
        </p:spPr>
      </p:pic>
      <p:pic>
        <p:nvPicPr>
          <p:cNvPr id="10" name="Picture 9">
            <a:extLst>
              <a:ext uri="{FF2B5EF4-FFF2-40B4-BE49-F238E27FC236}">
                <a16:creationId xmlns:a16="http://schemas.microsoft.com/office/drawing/2014/main" id="{8D9E0C17-099E-A8C8-986A-3CDBF026B40A}"/>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9074124" y="72656"/>
            <a:ext cx="1728489" cy="1763765"/>
          </a:xfrm>
          <a:prstGeom prst="rect">
            <a:avLst/>
          </a:prstGeom>
        </p:spPr>
      </p:pic>
      <p:pic>
        <p:nvPicPr>
          <p:cNvPr id="11" name="Picture 10">
            <a:extLst>
              <a:ext uri="{FF2B5EF4-FFF2-40B4-BE49-F238E27FC236}">
                <a16:creationId xmlns:a16="http://schemas.microsoft.com/office/drawing/2014/main" id="{033B9905-2C74-468D-1254-716B20DDE8E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622058" y="-1144143"/>
            <a:ext cx="2510104" cy="2561332"/>
          </a:xfrm>
          <a:prstGeom prst="rect">
            <a:avLst/>
          </a:prstGeom>
        </p:spPr>
      </p:pic>
      <p:pic>
        <p:nvPicPr>
          <p:cNvPr id="12" name="Picture 11">
            <a:extLst>
              <a:ext uri="{FF2B5EF4-FFF2-40B4-BE49-F238E27FC236}">
                <a16:creationId xmlns:a16="http://schemas.microsoft.com/office/drawing/2014/main" id="{D040CF6A-A8BA-F8A8-7967-4BB650F365C6}"/>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861363" y="4775149"/>
            <a:ext cx="1728489" cy="1763765"/>
          </a:xfrm>
          <a:prstGeom prst="rect">
            <a:avLst/>
          </a:prstGeom>
        </p:spPr>
      </p:pic>
      <p:pic>
        <p:nvPicPr>
          <p:cNvPr id="13" name="Picture 12">
            <a:extLst>
              <a:ext uri="{FF2B5EF4-FFF2-40B4-BE49-F238E27FC236}">
                <a16:creationId xmlns:a16="http://schemas.microsoft.com/office/drawing/2014/main" id="{CCFA368E-4DF5-FB68-41FA-7089C592FDD4}"/>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388420" y="5007071"/>
            <a:ext cx="1123835" cy="1146771"/>
          </a:xfrm>
          <a:prstGeom prst="rect">
            <a:avLst/>
          </a:prstGeom>
        </p:spPr>
      </p:pic>
      <p:pic>
        <p:nvPicPr>
          <p:cNvPr id="14" name="Picture 13">
            <a:extLst>
              <a:ext uri="{FF2B5EF4-FFF2-40B4-BE49-F238E27FC236}">
                <a16:creationId xmlns:a16="http://schemas.microsoft.com/office/drawing/2014/main" id="{0521FB1B-B8CA-7748-5E79-CFB48E1498D7}"/>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991032" y="432185"/>
            <a:ext cx="1123835" cy="1146771"/>
          </a:xfrm>
          <a:prstGeom prst="rect">
            <a:avLst/>
          </a:prstGeom>
        </p:spPr>
      </p:pic>
    </p:spTree>
    <p:extLst>
      <p:ext uri="{BB962C8B-B14F-4D97-AF65-F5344CB8AC3E}">
        <p14:creationId xmlns:p14="http://schemas.microsoft.com/office/powerpoint/2010/main" val="223774559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004F7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7FC240-EA80-D602-2CE3-0735A7A3A7F4}"/>
              </a:ext>
            </a:extLst>
          </p:cNvPr>
          <p:cNvSpPr>
            <a:spLocks noGrp="1"/>
          </p:cNvSpPr>
          <p:nvPr>
            <p:ph type="title"/>
          </p:nvPr>
        </p:nvSpPr>
        <p:spPr>
          <a:xfrm>
            <a:off x="1220635" y="325033"/>
            <a:ext cx="9750729" cy="994172"/>
          </a:xfrm>
        </p:spPr>
        <p:txBody>
          <a:bodyPr>
            <a:noAutofit/>
          </a:bodyPr>
          <a:lstStyle/>
          <a:p>
            <a:pPr algn="ctr"/>
            <a:r>
              <a:rPr lang="en-US" sz="3600">
                <a:solidFill>
                  <a:schemeClr val="bg1"/>
                </a:solidFill>
                <a:latin typeface="Gotham Bold" pitchFamily="50" charset="0"/>
              </a:rPr>
              <a:t>Findings (</a:t>
            </a:r>
            <a:r>
              <a:rPr lang="en-US" sz="3600" err="1">
                <a:solidFill>
                  <a:schemeClr val="bg1"/>
                </a:solidFill>
                <a:latin typeface="Gotham Bold" pitchFamily="50" charset="0"/>
              </a:rPr>
              <a:t>Dincer</a:t>
            </a:r>
            <a:r>
              <a:rPr lang="en-US" sz="3600">
                <a:solidFill>
                  <a:schemeClr val="bg1"/>
                </a:solidFill>
                <a:latin typeface="Gotham Bold" pitchFamily="50" charset="0"/>
              </a:rPr>
              <a:t> &amp; </a:t>
            </a:r>
            <a:r>
              <a:rPr lang="en-US" sz="3600" err="1">
                <a:solidFill>
                  <a:schemeClr val="bg1"/>
                </a:solidFill>
                <a:latin typeface="Gotham Bold" pitchFamily="50" charset="0"/>
              </a:rPr>
              <a:t>Inangil</a:t>
            </a:r>
            <a:r>
              <a:rPr lang="en-US" sz="3600">
                <a:solidFill>
                  <a:schemeClr val="bg1"/>
                </a:solidFill>
                <a:latin typeface="Gotham Bold" pitchFamily="50" charset="0"/>
              </a:rPr>
              <a:t>, 2021.)</a:t>
            </a:r>
          </a:p>
        </p:txBody>
      </p:sp>
      <p:sp>
        <p:nvSpPr>
          <p:cNvPr id="4" name="Content Placeholder 3">
            <a:extLst>
              <a:ext uri="{FF2B5EF4-FFF2-40B4-BE49-F238E27FC236}">
                <a16:creationId xmlns:a16="http://schemas.microsoft.com/office/drawing/2014/main" id="{932184D3-4D8B-3FD3-B46A-512F5B4CA80D}"/>
              </a:ext>
            </a:extLst>
          </p:cNvPr>
          <p:cNvSpPr>
            <a:spLocks noGrp="1"/>
          </p:cNvSpPr>
          <p:nvPr>
            <p:ph sz="half" idx="2"/>
          </p:nvPr>
        </p:nvSpPr>
        <p:spPr>
          <a:xfrm>
            <a:off x="1651941" y="1652053"/>
            <a:ext cx="9206107" cy="4241956"/>
          </a:xfrm>
        </p:spPr>
        <p:txBody>
          <a:bodyPr>
            <a:noAutofit/>
          </a:bodyPr>
          <a:lstStyle/>
          <a:p>
            <a:pPr marL="0" indent="0" algn="l" fontAlgn="base">
              <a:lnSpc>
                <a:spcPct val="100000"/>
              </a:lnSpc>
              <a:buNone/>
            </a:pPr>
            <a:r>
              <a:rPr lang="en-US" sz="2400">
                <a:solidFill>
                  <a:schemeClr val="bg1"/>
                </a:solidFill>
                <a:latin typeface="Gotham Medium" pitchFamily="50" charset="0"/>
              </a:rPr>
              <a:t>Study Design: Randomized Control Trial, measuring the effects of EFT on nurses' stress, anxiety and burnout during COVID-19.</a:t>
            </a:r>
          </a:p>
          <a:p>
            <a:pPr marL="0" indent="0" algn="l" fontAlgn="base">
              <a:lnSpc>
                <a:spcPct val="100000"/>
              </a:lnSpc>
              <a:buNone/>
            </a:pPr>
            <a:r>
              <a:rPr lang="en-US" sz="2400">
                <a:solidFill>
                  <a:schemeClr val="bg1"/>
                </a:solidFill>
                <a:latin typeface="Gotham Medium" pitchFamily="50" charset="0"/>
              </a:rPr>
              <a:t>Participants: N=37 nurses</a:t>
            </a:r>
          </a:p>
          <a:p>
            <a:pPr marL="0" indent="0" algn="l" fontAlgn="base">
              <a:lnSpc>
                <a:spcPct val="100000"/>
              </a:lnSpc>
              <a:buNone/>
            </a:pPr>
            <a:r>
              <a:rPr lang="en-US" sz="2400">
                <a:solidFill>
                  <a:schemeClr val="bg1"/>
                </a:solidFill>
                <a:latin typeface="Gotham Medium" pitchFamily="50" charset="0"/>
              </a:rPr>
              <a:t>Results of EFT on reducing:</a:t>
            </a:r>
          </a:p>
          <a:p>
            <a:pPr lvl="1" fontAlgn="base">
              <a:lnSpc>
                <a:spcPct val="100000"/>
              </a:lnSpc>
              <a:buFont typeface="Courier New" panose="02070309020205020404" pitchFamily="49" charset="0"/>
              <a:buChar char="o"/>
            </a:pPr>
            <a:r>
              <a:rPr lang="en-US" sz="2000">
                <a:solidFill>
                  <a:schemeClr val="bg1"/>
                </a:solidFill>
                <a:latin typeface="Gotham Medium" pitchFamily="50" charset="0"/>
              </a:rPr>
              <a:t>Stress reduction (p &lt; .001)</a:t>
            </a:r>
          </a:p>
          <a:p>
            <a:pPr lvl="1" fontAlgn="base">
              <a:lnSpc>
                <a:spcPct val="100000"/>
              </a:lnSpc>
              <a:buFont typeface="Courier New" panose="02070309020205020404" pitchFamily="49" charset="0"/>
              <a:buChar char="o"/>
            </a:pPr>
            <a:r>
              <a:rPr lang="en-US" sz="2000">
                <a:solidFill>
                  <a:schemeClr val="bg1"/>
                </a:solidFill>
                <a:latin typeface="Gotham Medium" pitchFamily="50" charset="0"/>
              </a:rPr>
              <a:t>Anxiety (p &lt; .001)</a:t>
            </a:r>
          </a:p>
          <a:p>
            <a:pPr lvl="1" fontAlgn="base">
              <a:lnSpc>
                <a:spcPct val="100000"/>
              </a:lnSpc>
              <a:buFont typeface="Courier New" panose="02070309020205020404" pitchFamily="49" charset="0"/>
              <a:buChar char="o"/>
            </a:pPr>
            <a:r>
              <a:rPr lang="en-US" sz="2000">
                <a:solidFill>
                  <a:schemeClr val="bg1"/>
                </a:solidFill>
                <a:latin typeface="Gotham Medium" pitchFamily="50" charset="0"/>
              </a:rPr>
              <a:t>Burnout (p &lt; .001) </a:t>
            </a:r>
          </a:p>
          <a:p>
            <a:pPr lvl="1" fontAlgn="base">
              <a:lnSpc>
                <a:spcPct val="100000"/>
              </a:lnSpc>
              <a:buFont typeface="Courier New" panose="02070309020205020404" pitchFamily="49" charset="0"/>
              <a:buChar char="o"/>
            </a:pPr>
            <a:r>
              <a:rPr lang="en-US" sz="2000">
                <a:solidFill>
                  <a:schemeClr val="bg1"/>
                </a:solidFill>
                <a:latin typeface="Gotham Medium" pitchFamily="50" charset="0"/>
              </a:rPr>
              <a:t>The control group showed no statistically significant changes on these measures (p &gt; .05).</a:t>
            </a:r>
          </a:p>
        </p:txBody>
      </p:sp>
      <p:sp>
        <p:nvSpPr>
          <p:cNvPr id="3" name="Footer Placeholder 7">
            <a:extLst>
              <a:ext uri="{FF2B5EF4-FFF2-40B4-BE49-F238E27FC236}">
                <a16:creationId xmlns:a16="http://schemas.microsoft.com/office/drawing/2014/main" id="{4EDB5A28-C797-C3FD-542D-E40A7F2D23D9}"/>
              </a:ext>
            </a:extLst>
          </p:cNvPr>
          <p:cNvSpPr>
            <a:spLocks noGrp="1"/>
          </p:cNvSpPr>
          <p:nvPr>
            <p:ph type="ftr" sz="quarter" idx="11"/>
          </p:nvPr>
        </p:nvSpPr>
        <p:spPr>
          <a:xfrm>
            <a:off x="4552950" y="6356352"/>
            <a:ext cx="3086100" cy="365125"/>
          </a:xfrm>
        </p:spPr>
        <p:txBody>
          <a:bodyPr/>
          <a:lstStyle/>
          <a:p>
            <a:r>
              <a:rPr lang="en-US">
                <a:solidFill>
                  <a:schemeClr val="bg1"/>
                </a:solidFill>
              </a:rPr>
              <a:t>© University of Central Florida</a:t>
            </a:r>
          </a:p>
        </p:txBody>
      </p:sp>
      <p:pic>
        <p:nvPicPr>
          <p:cNvPr id="7" name="Picture 6">
            <a:extLst>
              <a:ext uri="{FF2B5EF4-FFF2-40B4-BE49-F238E27FC236}">
                <a16:creationId xmlns:a16="http://schemas.microsoft.com/office/drawing/2014/main" id="{80679D20-C8CA-917E-9333-F473131D2645}"/>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698314" y="2216311"/>
            <a:ext cx="1336831" cy="1364114"/>
          </a:xfrm>
          <a:prstGeom prst="rect">
            <a:avLst/>
          </a:prstGeom>
        </p:spPr>
      </p:pic>
      <p:pic>
        <p:nvPicPr>
          <p:cNvPr id="8" name="Picture 7">
            <a:extLst>
              <a:ext uri="{FF2B5EF4-FFF2-40B4-BE49-F238E27FC236}">
                <a16:creationId xmlns:a16="http://schemas.microsoft.com/office/drawing/2014/main" id="{A48FB9B8-57AC-A36A-9EC4-35D6C6D5F640}"/>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327755" y="3750809"/>
            <a:ext cx="1728489" cy="1763765"/>
          </a:xfrm>
          <a:prstGeom prst="rect">
            <a:avLst/>
          </a:prstGeom>
        </p:spPr>
      </p:pic>
      <p:pic>
        <p:nvPicPr>
          <p:cNvPr id="9" name="Picture 8">
            <a:extLst>
              <a:ext uri="{FF2B5EF4-FFF2-40B4-BE49-F238E27FC236}">
                <a16:creationId xmlns:a16="http://schemas.microsoft.com/office/drawing/2014/main" id="{8887C2AD-5148-69CC-B8C0-8340CB0C63B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698314" y="5593758"/>
            <a:ext cx="1123835" cy="1146771"/>
          </a:xfrm>
          <a:prstGeom prst="rect">
            <a:avLst/>
          </a:prstGeom>
        </p:spPr>
      </p:pic>
      <p:pic>
        <p:nvPicPr>
          <p:cNvPr id="10" name="Picture 9">
            <a:extLst>
              <a:ext uri="{FF2B5EF4-FFF2-40B4-BE49-F238E27FC236}">
                <a16:creationId xmlns:a16="http://schemas.microsoft.com/office/drawing/2014/main" id="{8D9E0C17-099E-A8C8-986A-3CDBF026B40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251540" y="117471"/>
            <a:ext cx="1728489" cy="1763765"/>
          </a:xfrm>
          <a:prstGeom prst="rect">
            <a:avLst/>
          </a:prstGeom>
        </p:spPr>
      </p:pic>
      <p:pic>
        <p:nvPicPr>
          <p:cNvPr id="11" name="Picture 10">
            <a:extLst>
              <a:ext uri="{FF2B5EF4-FFF2-40B4-BE49-F238E27FC236}">
                <a16:creationId xmlns:a16="http://schemas.microsoft.com/office/drawing/2014/main" id="{033B9905-2C74-468D-1254-716B20DDE8E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98430" y="4867425"/>
            <a:ext cx="2510104" cy="2561332"/>
          </a:xfrm>
          <a:prstGeom prst="rect">
            <a:avLst/>
          </a:prstGeom>
        </p:spPr>
      </p:pic>
      <p:pic>
        <p:nvPicPr>
          <p:cNvPr id="12" name="Picture 11">
            <a:extLst>
              <a:ext uri="{FF2B5EF4-FFF2-40B4-BE49-F238E27FC236}">
                <a16:creationId xmlns:a16="http://schemas.microsoft.com/office/drawing/2014/main" id="{D040CF6A-A8BA-F8A8-7967-4BB650F365C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24637" y="1625336"/>
            <a:ext cx="1401029" cy="1429622"/>
          </a:xfrm>
          <a:prstGeom prst="rect">
            <a:avLst/>
          </a:prstGeom>
        </p:spPr>
      </p:pic>
      <p:pic>
        <p:nvPicPr>
          <p:cNvPr id="13" name="Picture 12">
            <a:extLst>
              <a:ext uri="{FF2B5EF4-FFF2-40B4-BE49-F238E27FC236}">
                <a16:creationId xmlns:a16="http://schemas.microsoft.com/office/drawing/2014/main" id="{CCFA368E-4DF5-FB68-41FA-7089C592FDD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75185" y="3387806"/>
            <a:ext cx="1123835" cy="1146771"/>
          </a:xfrm>
          <a:prstGeom prst="rect">
            <a:avLst/>
          </a:prstGeom>
        </p:spPr>
      </p:pic>
      <p:pic>
        <p:nvPicPr>
          <p:cNvPr id="14" name="Picture 13">
            <a:extLst>
              <a:ext uri="{FF2B5EF4-FFF2-40B4-BE49-F238E27FC236}">
                <a16:creationId xmlns:a16="http://schemas.microsoft.com/office/drawing/2014/main" id="{0521FB1B-B8CA-7748-5E79-CFB48E1498D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6800" y="47602"/>
            <a:ext cx="1123835" cy="1146771"/>
          </a:xfrm>
          <a:prstGeom prst="rect">
            <a:avLst/>
          </a:prstGeom>
        </p:spPr>
      </p:pic>
    </p:spTree>
    <p:extLst>
      <p:ext uri="{BB962C8B-B14F-4D97-AF65-F5344CB8AC3E}">
        <p14:creationId xmlns:p14="http://schemas.microsoft.com/office/powerpoint/2010/main" val="82879937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A86964-178E-6F44-0067-22DFBC5FF09C}"/>
              </a:ext>
            </a:extLst>
          </p:cNvPr>
          <p:cNvSpPr>
            <a:spLocks noGrp="1"/>
          </p:cNvSpPr>
          <p:nvPr>
            <p:ph type="title"/>
          </p:nvPr>
        </p:nvSpPr>
        <p:spPr>
          <a:xfrm>
            <a:off x="1779729" y="254915"/>
            <a:ext cx="8647639" cy="1162229"/>
          </a:xfrm>
        </p:spPr>
        <p:txBody>
          <a:bodyPr anchor="t">
            <a:normAutofit/>
          </a:bodyPr>
          <a:lstStyle/>
          <a:p>
            <a:pPr algn="ctr">
              <a:spcBef>
                <a:spcPts val="0"/>
              </a:spcBef>
            </a:pPr>
            <a:r>
              <a:rPr lang="en-US" sz="3600" b="1">
                <a:latin typeface="Gotham Bold"/>
                <a:ea typeface="Calibri" panose="020F0502020204030204" pitchFamily="34" charset="0"/>
                <a:cs typeface="Calibri"/>
              </a:rPr>
              <a:t>Mechanisms for the Health Effects of EFT</a:t>
            </a:r>
            <a:endParaRPr lang="en-US" sz="3600">
              <a:latin typeface="Gotham Bold" pitchFamily="50" charset="0"/>
            </a:endParaRPr>
          </a:p>
        </p:txBody>
      </p:sp>
      <p:pic>
        <p:nvPicPr>
          <p:cNvPr id="22" name="Picture 21">
            <a:extLst>
              <a:ext uri="{FF2B5EF4-FFF2-40B4-BE49-F238E27FC236}">
                <a16:creationId xmlns:a16="http://schemas.microsoft.com/office/drawing/2014/main" id="{2C1B8B67-4E4E-D441-F057-87E07BB4552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937359" y="3652263"/>
            <a:ext cx="2750033" cy="2752909"/>
          </a:xfrm>
          <a:prstGeom prst="rect">
            <a:avLst/>
          </a:prstGeom>
        </p:spPr>
      </p:pic>
      <p:sp>
        <p:nvSpPr>
          <p:cNvPr id="9" name="Footer Placeholder 7">
            <a:extLst>
              <a:ext uri="{FF2B5EF4-FFF2-40B4-BE49-F238E27FC236}">
                <a16:creationId xmlns:a16="http://schemas.microsoft.com/office/drawing/2014/main" id="{DF2B9B1D-312C-6D0F-416B-44C85DEF0B66}"/>
              </a:ext>
            </a:extLst>
          </p:cNvPr>
          <p:cNvSpPr>
            <a:spLocks noGrp="1"/>
          </p:cNvSpPr>
          <p:nvPr>
            <p:ph type="ftr" sz="quarter" idx="11"/>
          </p:nvPr>
        </p:nvSpPr>
        <p:spPr>
          <a:xfrm>
            <a:off x="4552950" y="6356352"/>
            <a:ext cx="3086100" cy="365125"/>
          </a:xfrm>
        </p:spPr>
        <p:txBody>
          <a:bodyPr/>
          <a:lstStyle/>
          <a:p>
            <a:r>
              <a:rPr lang="en-US"/>
              <a:t>© University of Central Florida</a:t>
            </a:r>
          </a:p>
        </p:txBody>
      </p:sp>
      <p:sp>
        <p:nvSpPr>
          <p:cNvPr id="14" name="TextBox 1">
            <a:extLst>
              <a:ext uri="{FF2B5EF4-FFF2-40B4-BE49-F238E27FC236}">
                <a16:creationId xmlns:a16="http://schemas.microsoft.com/office/drawing/2014/main" id="{97FC5186-3C54-3337-C5E4-13B0E6184F21}"/>
              </a:ext>
            </a:extLst>
          </p:cNvPr>
          <p:cNvSpPr txBox="1"/>
          <p:nvPr/>
        </p:nvSpPr>
        <p:spPr>
          <a:xfrm>
            <a:off x="7138526" y="4183764"/>
            <a:ext cx="2364631" cy="1880002"/>
          </a:xfrm>
          <a:prstGeom prst="rect">
            <a:avLst/>
          </a:prstGeom>
          <a:noFill/>
        </p:spPr>
        <p:txBody>
          <a:bodyPr rot="0" spcFirstLastPara="0" vert="horz" wrap="square" lIns="91440" tIns="45720" rIns="91440" bIns="45720" numCol="1" spcCol="0" rtlCol="0" fromWordArt="0" anchor="t" anchorCtr="0" forceAA="0" compatLnSpc="1">
            <a:prstTxWarp prst="textNoShape">
              <a:avLst/>
            </a:prstTxWarp>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2400" b="1">
                <a:latin typeface="Gotham Medium" pitchFamily="50" charset="0"/>
              </a:rPr>
              <a:t>Decreased severity of symptoms</a:t>
            </a:r>
          </a:p>
          <a:p>
            <a:pPr algn="ctr">
              <a:spcBef>
                <a:spcPts val="500"/>
              </a:spcBef>
            </a:pPr>
            <a:r>
              <a:rPr lang="en-US" sz="2000" b="1">
                <a:latin typeface="Gotham Medium"/>
                <a:ea typeface="+mn-lt"/>
                <a:cs typeface="+mn-lt"/>
              </a:rPr>
              <a:t>(−50.5%, </a:t>
            </a:r>
            <a:endParaRPr lang="en-US" sz="2000">
              <a:latin typeface="Calibri" panose="020F0502020204030204"/>
              <a:ea typeface="+mn-lt"/>
              <a:cs typeface="+mn-lt"/>
            </a:endParaRPr>
          </a:p>
          <a:p>
            <a:pPr algn="ctr"/>
            <a:r>
              <a:rPr lang="en-US" sz="2000" b="1">
                <a:latin typeface="Gotham Medium"/>
                <a:ea typeface="+mn-lt"/>
                <a:cs typeface="+mn-lt"/>
              </a:rPr>
              <a:t>p &lt; 0.001)</a:t>
            </a:r>
            <a:endParaRPr lang="en-US" sz="2000">
              <a:ea typeface="Calibri"/>
              <a:cs typeface="Calibri"/>
            </a:endParaRPr>
          </a:p>
        </p:txBody>
      </p:sp>
      <p:sp>
        <p:nvSpPr>
          <p:cNvPr id="15" name="TextBox 14">
            <a:extLst>
              <a:ext uri="{FF2B5EF4-FFF2-40B4-BE49-F238E27FC236}">
                <a16:creationId xmlns:a16="http://schemas.microsoft.com/office/drawing/2014/main" id="{5F9F6BD5-611B-0507-EA6D-BE3A4B1A4BDD}"/>
              </a:ext>
            </a:extLst>
          </p:cNvPr>
          <p:cNvSpPr txBox="1"/>
          <p:nvPr/>
        </p:nvSpPr>
        <p:spPr>
          <a:xfrm>
            <a:off x="9884793" y="6360832"/>
            <a:ext cx="2146345" cy="369332"/>
          </a:xfrm>
          <a:prstGeom prst="rect">
            <a:avLst/>
          </a:prstGeom>
          <a:noFill/>
        </p:spPr>
        <p:txBody>
          <a:bodyPr wrap="square" rtlCol="0">
            <a:spAutoFit/>
          </a:bodyPr>
          <a:lstStyle/>
          <a:p>
            <a:pPr algn="r"/>
            <a:r>
              <a:rPr lang="en-US"/>
              <a:t>Church, et al.,  2012</a:t>
            </a:r>
          </a:p>
        </p:txBody>
      </p:sp>
      <p:pic>
        <p:nvPicPr>
          <p:cNvPr id="4" name="Picture 3">
            <a:extLst>
              <a:ext uri="{FF2B5EF4-FFF2-40B4-BE49-F238E27FC236}">
                <a16:creationId xmlns:a16="http://schemas.microsoft.com/office/drawing/2014/main" id="{35247837-1681-3C97-0A2B-BD40B78F957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87183" y="1101307"/>
            <a:ext cx="2741761" cy="2744637"/>
          </a:xfrm>
          <a:prstGeom prst="rect">
            <a:avLst/>
          </a:prstGeom>
        </p:spPr>
      </p:pic>
      <p:sp>
        <p:nvSpPr>
          <p:cNvPr id="6" name="TextBox 1">
            <a:extLst>
              <a:ext uri="{FF2B5EF4-FFF2-40B4-BE49-F238E27FC236}">
                <a16:creationId xmlns:a16="http://schemas.microsoft.com/office/drawing/2014/main" id="{1BC4BA26-C260-CCB8-1092-1C6B1556A3A1}"/>
              </a:ext>
            </a:extLst>
          </p:cNvPr>
          <p:cNvSpPr txBox="1"/>
          <p:nvPr/>
        </p:nvSpPr>
        <p:spPr>
          <a:xfrm>
            <a:off x="1115136" y="1891450"/>
            <a:ext cx="2459976" cy="1202893"/>
          </a:xfrm>
          <a:prstGeom prst="rect">
            <a:avLst/>
          </a:prstGeom>
          <a:noFill/>
        </p:spPr>
        <p:txBody>
          <a:bodyPr rot="0" spcFirstLastPara="0" vert="horz" wrap="square" lIns="91440" tIns="45720" rIns="91440" bIns="45720" numCol="1" spcCol="0" rtlCol="0" fromWordArt="0" anchor="t" anchorCtr="0" forceAA="0" compatLnSpc="1">
            <a:prstTxWarp prst="textNoShape">
              <a:avLst/>
            </a:prstTxWarp>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2400" b="1">
                <a:latin typeface="Gotham Medium"/>
              </a:rPr>
              <a:t>Decreases Cortisol</a:t>
            </a:r>
            <a:endParaRPr lang="en-US" sz="2400" b="1">
              <a:latin typeface="Gotham Medium"/>
              <a:ea typeface="Calibri"/>
              <a:cs typeface="Calibri"/>
            </a:endParaRPr>
          </a:p>
          <a:p>
            <a:pPr algn="ctr">
              <a:spcBef>
                <a:spcPts val="500"/>
              </a:spcBef>
            </a:pPr>
            <a:r>
              <a:rPr lang="en-US" sz="2000" b="1">
                <a:latin typeface="Gotham Medium"/>
                <a:ea typeface="Calibri"/>
                <a:cs typeface="Calibri"/>
              </a:rPr>
              <a:t>(-24.39%)</a:t>
            </a:r>
            <a:endParaRPr lang="en-US" sz="2000" b="1">
              <a:latin typeface="Gotham Medium"/>
            </a:endParaRPr>
          </a:p>
        </p:txBody>
      </p:sp>
      <p:pic>
        <p:nvPicPr>
          <p:cNvPr id="7" name="Picture 6">
            <a:extLst>
              <a:ext uri="{FF2B5EF4-FFF2-40B4-BE49-F238E27FC236}">
                <a16:creationId xmlns:a16="http://schemas.microsoft.com/office/drawing/2014/main" id="{5FDA3EE7-0494-572D-49AF-E5501D574C8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456764" y="3605623"/>
            <a:ext cx="2741761" cy="2744637"/>
          </a:xfrm>
          <a:prstGeom prst="rect">
            <a:avLst/>
          </a:prstGeom>
        </p:spPr>
      </p:pic>
      <p:sp>
        <p:nvSpPr>
          <p:cNvPr id="8" name="TextBox 1">
            <a:extLst>
              <a:ext uri="{FF2B5EF4-FFF2-40B4-BE49-F238E27FC236}">
                <a16:creationId xmlns:a16="http://schemas.microsoft.com/office/drawing/2014/main" id="{44DE9CD4-51F1-BE24-EC2A-13E7125AB6C8}"/>
              </a:ext>
            </a:extLst>
          </p:cNvPr>
          <p:cNvSpPr txBox="1"/>
          <p:nvPr/>
        </p:nvSpPr>
        <p:spPr>
          <a:xfrm>
            <a:off x="2650150" y="4227236"/>
            <a:ext cx="2364631" cy="1510670"/>
          </a:xfrm>
          <a:prstGeom prst="rect">
            <a:avLst/>
          </a:prstGeom>
          <a:noFill/>
        </p:spPr>
        <p:txBody>
          <a:bodyPr rot="0" spcFirstLastPara="0" vert="horz" wrap="square" lIns="91440" tIns="45720" rIns="91440" bIns="45720" numCol="1" spcCol="0" rtlCol="0" fromWordArt="0" anchor="t" anchorCtr="0" forceAA="0" compatLnSpc="1">
            <a:prstTxWarp prst="textNoShape">
              <a:avLst/>
            </a:prstTxWarp>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2400" b="1">
                <a:latin typeface="Gotham Medium"/>
              </a:rPr>
              <a:t>Decreased Depression</a:t>
            </a:r>
            <a:endParaRPr lang="en-US">
              <a:latin typeface="Calibri"/>
              <a:ea typeface="Calibri"/>
              <a:cs typeface="Calibri"/>
            </a:endParaRPr>
          </a:p>
          <a:p>
            <a:pPr algn="ctr">
              <a:spcBef>
                <a:spcPts val="500"/>
              </a:spcBef>
            </a:pPr>
            <a:r>
              <a:rPr lang="en-US" sz="2000" b="1">
                <a:latin typeface="Gotham Medium"/>
                <a:ea typeface="+mn-lt"/>
                <a:cs typeface="+mn-lt"/>
              </a:rPr>
              <a:t>(−49.33%, </a:t>
            </a:r>
            <a:endParaRPr lang="en-US">
              <a:latin typeface="Calibri" panose="020F0502020204030204"/>
              <a:ea typeface="+mn-lt"/>
              <a:cs typeface="+mn-lt"/>
            </a:endParaRPr>
          </a:p>
          <a:p>
            <a:pPr algn="ctr"/>
            <a:r>
              <a:rPr lang="en-US" sz="2000" b="1">
                <a:latin typeface="Gotham Medium"/>
                <a:ea typeface="+mn-lt"/>
                <a:cs typeface="+mn-lt"/>
              </a:rPr>
              <a:t>p &lt; 0.002) </a:t>
            </a:r>
            <a:endParaRPr lang="en-US">
              <a:ea typeface="Calibri"/>
              <a:cs typeface="Calibri"/>
            </a:endParaRPr>
          </a:p>
        </p:txBody>
      </p:sp>
      <p:pic>
        <p:nvPicPr>
          <p:cNvPr id="13" name="Picture 12">
            <a:extLst>
              <a:ext uri="{FF2B5EF4-FFF2-40B4-BE49-F238E27FC236}">
                <a16:creationId xmlns:a16="http://schemas.microsoft.com/office/drawing/2014/main" id="{80CFC78A-C137-0C92-AF55-1E17462162C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822004" y="1488076"/>
            <a:ext cx="2738619" cy="2738619"/>
          </a:xfrm>
          <a:prstGeom prst="rect">
            <a:avLst/>
          </a:prstGeom>
        </p:spPr>
      </p:pic>
      <p:sp>
        <p:nvSpPr>
          <p:cNvPr id="16" name="TextBox 1">
            <a:extLst>
              <a:ext uri="{FF2B5EF4-FFF2-40B4-BE49-F238E27FC236}">
                <a16:creationId xmlns:a16="http://schemas.microsoft.com/office/drawing/2014/main" id="{41D67AEA-5921-DBE4-8438-280D8E3B0EB1}"/>
              </a:ext>
            </a:extLst>
          </p:cNvPr>
          <p:cNvSpPr txBox="1"/>
          <p:nvPr/>
        </p:nvSpPr>
        <p:spPr>
          <a:xfrm>
            <a:off x="5008997" y="1962925"/>
            <a:ext cx="2364631" cy="1954381"/>
          </a:xfrm>
          <a:prstGeom prst="rect">
            <a:avLst/>
          </a:prstGeom>
          <a:noFill/>
        </p:spPr>
        <p:txBody>
          <a:bodyPr rot="0" spcFirstLastPara="0" vert="horz" wrap="square" lIns="91440" tIns="45720" rIns="91440" bIns="45720" numCol="1" spcCol="0" rtlCol="0" fromWordArt="0" anchor="t" anchorCtr="0" forceAA="0" compatLnSpc="1">
            <a:prstTxWarp prst="textNoShape">
              <a:avLst/>
            </a:prstTxWarp>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2400" b="1">
                <a:latin typeface="Gotham Medium"/>
              </a:rPr>
              <a:t>Decreased symptoms of anxiety </a:t>
            </a:r>
            <a:endParaRPr lang="en-US" sz="2400" b="1">
              <a:latin typeface="Gotham Medium" pitchFamily="50" charset="0"/>
              <a:ea typeface="+mn-lt"/>
              <a:cs typeface="+mn-lt"/>
            </a:endParaRPr>
          </a:p>
          <a:p>
            <a:pPr algn="ctr">
              <a:spcBef>
                <a:spcPts val="500"/>
              </a:spcBef>
            </a:pPr>
            <a:r>
              <a:rPr lang="en-US" sz="2000" b="1">
                <a:latin typeface="Gotham Medium"/>
                <a:ea typeface="+mn-lt"/>
                <a:cs typeface="+mn-lt"/>
              </a:rPr>
              <a:t>(−58.34%, </a:t>
            </a:r>
            <a:endParaRPr lang="en-US" sz="2400" b="1">
              <a:latin typeface="Gotham Medium" pitchFamily="50" charset="0"/>
              <a:ea typeface="+mn-lt"/>
              <a:cs typeface="+mn-lt"/>
            </a:endParaRPr>
          </a:p>
          <a:p>
            <a:pPr algn="ctr"/>
            <a:r>
              <a:rPr lang="en-US" sz="2000" b="1">
                <a:latin typeface="Gotham Medium"/>
                <a:ea typeface="+mn-lt"/>
                <a:cs typeface="+mn-lt"/>
              </a:rPr>
              <a:t>p &lt; 0.05)</a:t>
            </a:r>
            <a:r>
              <a:rPr lang="en-US" sz="2400" b="1">
                <a:latin typeface="Gotham Medium"/>
                <a:ea typeface="+mn-lt"/>
                <a:cs typeface="+mn-lt"/>
              </a:rPr>
              <a:t> </a:t>
            </a:r>
            <a:endParaRPr lang="en-US" sz="2400" b="1">
              <a:latin typeface="Gotham Medium" pitchFamily="50" charset="0"/>
            </a:endParaRPr>
          </a:p>
        </p:txBody>
      </p:sp>
      <p:sp>
        <p:nvSpPr>
          <p:cNvPr id="3" name="TextBox 2">
            <a:extLst>
              <a:ext uri="{FF2B5EF4-FFF2-40B4-BE49-F238E27FC236}">
                <a16:creationId xmlns:a16="http://schemas.microsoft.com/office/drawing/2014/main" id="{2AC6C0F7-4747-EAE9-B2CB-4A244B792B31}"/>
              </a:ext>
            </a:extLst>
          </p:cNvPr>
          <p:cNvSpPr txBox="1"/>
          <p:nvPr/>
        </p:nvSpPr>
        <p:spPr>
          <a:xfrm>
            <a:off x="7758024" y="1101307"/>
            <a:ext cx="4267200" cy="1323439"/>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sz="2000">
                <a:latin typeface="Gotham Thin"/>
              </a:rPr>
              <a:t>Evidence of mechanisms of </a:t>
            </a:r>
            <a:endParaRPr lang="en-US" sz="2000">
              <a:latin typeface="Calibri" panose="020F0502020204030204"/>
              <a:ea typeface="Calibri" panose="020F0502020204030204"/>
              <a:cs typeface="Calibri" panose="020F0502020204030204"/>
            </a:endParaRPr>
          </a:p>
          <a:p>
            <a:pPr algn="ctr"/>
            <a:r>
              <a:rPr lang="en-US" sz="2000">
                <a:latin typeface="Gotham Thin"/>
              </a:rPr>
              <a:t>EFT were found in a </a:t>
            </a:r>
            <a:endParaRPr lang="en-US" sz="2000">
              <a:latin typeface="Calibri" panose="020F0502020204030204"/>
              <a:ea typeface="Calibri" panose="020F0502020204030204"/>
              <a:cs typeface="Calibri" panose="020F0502020204030204"/>
            </a:endParaRPr>
          </a:p>
          <a:p>
            <a:pPr algn="ctr"/>
            <a:r>
              <a:rPr lang="en-US" sz="2000">
                <a:latin typeface="Gotham Thin"/>
              </a:rPr>
              <a:t>randomized control trial (N=83), </a:t>
            </a:r>
            <a:endParaRPr lang="en-US" sz="2000">
              <a:latin typeface="Calibri" panose="020F0502020204030204"/>
              <a:ea typeface="Calibri" panose="020F0502020204030204"/>
              <a:cs typeface="Calibri" panose="020F0502020204030204"/>
            </a:endParaRPr>
          </a:p>
          <a:p>
            <a:pPr algn="ctr"/>
            <a:r>
              <a:rPr lang="en-US" sz="2000">
                <a:latin typeface="Gotham Thin"/>
              </a:rPr>
              <a:t>for a 1-hour EFT session.</a:t>
            </a:r>
            <a:r>
              <a:rPr lang="en-US" sz="2000">
                <a:latin typeface="GothamReg"/>
              </a:rPr>
              <a:t> </a:t>
            </a:r>
            <a:endParaRPr lang="en-US" sz="2000">
              <a:ea typeface="Calibri" panose="020F0502020204030204"/>
              <a:cs typeface="Calibri" panose="020F0502020204030204"/>
            </a:endParaRPr>
          </a:p>
        </p:txBody>
      </p:sp>
    </p:spTree>
    <p:extLst>
      <p:ext uri="{BB962C8B-B14F-4D97-AF65-F5344CB8AC3E}">
        <p14:creationId xmlns:p14="http://schemas.microsoft.com/office/powerpoint/2010/main" val="19163776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fade">
                                      <p:cBhvr>
                                        <p:cTn id="7" dur="500"/>
                                        <p:tgtEl>
                                          <p:spTgt spid="14"/>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6"/>
                                        </p:tgtEl>
                                        <p:attrNameLst>
                                          <p:attrName>style.visibility</p:attrName>
                                        </p:attrNameLst>
                                      </p:cBhvr>
                                      <p:to>
                                        <p:strVal val="visible"/>
                                      </p:to>
                                    </p:set>
                                    <p:animEffect transition="in" filter="fade">
                                      <p:cBhvr>
                                        <p:cTn id="10" dur="500"/>
                                        <p:tgtEl>
                                          <p:spTgt spid="6"/>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8"/>
                                        </p:tgtEl>
                                        <p:attrNameLst>
                                          <p:attrName>style.visibility</p:attrName>
                                        </p:attrNameLst>
                                      </p:cBhvr>
                                      <p:to>
                                        <p:strVal val="visible"/>
                                      </p:to>
                                    </p:set>
                                    <p:animEffect transition="in" filter="fade">
                                      <p:cBhvr>
                                        <p:cTn id="13" dur="500"/>
                                        <p:tgtEl>
                                          <p:spTgt spid="8"/>
                                        </p:tgtEl>
                                      </p:cBhvr>
                                    </p:animEffect>
                                  </p:childTnLst>
                                </p:cTn>
                              </p:par>
                              <p:par>
                                <p:cTn id="14" presetID="10" presetClass="entr" presetSubtype="0" fill="hold" grpId="0" nodeType="withEffect">
                                  <p:stCondLst>
                                    <p:cond delay="0"/>
                                  </p:stCondLst>
                                  <p:childTnLst>
                                    <p:set>
                                      <p:cBhvr>
                                        <p:cTn id="15" dur="1" fill="hold">
                                          <p:stCondLst>
                                            <p:cond delay="0"/>
                                          </p:stCondLst>
                                        </p:cTn>
                                        <p:tgtEl>
                                          <p:spTgt spid="16"/>
                                        </p:tgtEl>
                                        <p:attrNameLst>
                                          <p:attrName>style.visibility</p:attrName>
                                        </p:attrNameLst>
                                      </p:cBhvr>
                                      <p:to>
                                        <p:strVal val="visible"/>
                                      </p:to>
                                    </p:set>
                                    <p:animEffect transition="in" filter="fade">
                                      <p:cBhvr>
                                        <p:cTn id="16" dur="500"/>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P spid="6" grpId="0"/>
      <p:bldP spid="8" grpId="0"/>
      <p:bldP spid="16"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val 3">
            <a:extLst>
              <a:ext uri="{FF2B5EF4-FFF2-40B4-BE49-F238E27FC236}">
                <a16:creationId xmlns:a16="http://schemas.microsoft.com/office/drawing/2014/main" id="{EA42921F-CE54-8002-6764-86930F901B36}"/>
              </a:ext>
            </a:extLst>
          </p:cNvPr>
          <p:cNvSpPr/>
          <p:nvPr/>
        </p:nvSpPr>
        <p:spPr>
          <a:xfrm>
            <a:off x="2921984" y="263962"/>
            <a:ext cx="6075371" cy="6471154"/>
          </a:xfrm>
          <a:prstGeom prst="ellipse">
            <a:avLst/>
          </a:prstGeom>
          <a:solidFill>
            <a:srgbClr val="004F71"/>
          </a:solidFill>
          <a:ln>
            <a:solidFill>
              <a:srgbClr val="00968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3" name="Picture 12">
            <a:extLst>
              <a:ext uri="{FF2B5EF4-FFF2-40B4-BE49-F238E27FC236}">
                <a16:creationId xmlns:a16="http://schemas.microsoft.com/office/drawing/2014/main" id="{29F86162-9158-E8A0-F127-88DAB844FEE0}"/>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95071" y="-881883"/>
            <a:ext cx="1728489" cy="1763765"/>
          </a:xfrm>
          <a:prstGeom prst="rect">
            <a:avLst/>
          </a:prstGeom>
        </p:spPr>
      </p:pic>
      <p:pic>
        <p:nvPicPr>
          <p:cNvPr id="12" name="Picture 11">
            <a:extLst>
              <a:ext uri="{FF2B5EF4-FFF2-40B4-BE49-F238E27FC236}">
                <a16:creationId xmlns:a16="http://schemas.microsoft.com/office/drawing/2014/main" id="{1DC49C01-F1EF-AD2F-BD7C-AD3B3EEF000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4398" y="1003872"/>
            <a:ext cx="1050673" cy="1072115"/>
          </a:xfrm>
          <a:prstGeom prst="rect">
            <a:avLst/>
          </a:prstGeom>
        </p:spPr>
      </p:pic>
      <p:pic>
        <p:nvPicPr>
          <p:cNvPr id="10" name="Picture 9">
            <a:extLst>
              <a:ext uri="{FF2B5EF4-FFF2-40B4-BE49-F238E27FC236}">
                <a16:creationId xmlns:a16="http://schemas.microsoft.com/office/drawing/2014/main" id="{B540DA1C-DC95-A9FE-5296-4164B46B04A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89966" y="2329435"/>
            <a:ext cx="1728489" cy="1763765"/>
          </a:xfrm>
          <a:prstGeom prst="rect">
            <a:avLst/>
          </a:prstGeom>
        </p:spPr>
      </p:pic>
      <p:pic>
        <p:nvPicPr>
          <p:cNvPr id="9" name="Picture 8">
            <a:extLst>
              <a:ext uri="{FF2B5EF4-FFF2-40B4-BE49-F238E27FC236}">
                <a16:creationId xmlns:a16="http://schemas.microsoft.com/office/drawing/2014/main" id="{CB004ADA-B278-3C34-9863-35710A385AE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989518" y="4500152"/>
            <a:ext cx="3388697" cy="3457855"/>
          </a:xfrm>
          <a:prstGeom prst="rect">
            <a:avLst/>
          </a:prstGeom>
        </p:spPr>
      </p:pic>
      <p:pic>
        <p:nvPicPr>
          <p:cNvPr id="8" name="Picture 7">
            <a:extLst>
              <a:ext uri="{FF2B5EF4-FFF2-40B4-BE49-F238E27FC236}">
                <a16:creationId xmlns:a16="http://schemas.microsoft.com/office/drawing/2014/main" id="{4DA68496-CB9E-765B-4285-C9062A0EE23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4398" y="4346648"/>
            <a:ext cx="2411858" cy="2461080"/>
          </a:xfrm>
          <a:prstGeom prst="rect">
            <a:avLst/>
          </a:prstGeom>
        </p:spPr>
      </p:pic>
      <p:sp>
        <p:nvSpPr>
          <p:cNvPr id="2" name="Title 1">
            <a:extLst>
              <a:ext uri="{FF2B5EF4-FFF2-40B4-BE49-F238E27FC236}">
                <a16:creationId xmlns:a16="http://schemas.microsoft.com/office/drawing/2014/main" id="{8E481BCB-5388-EE5D-D7FA-378792FEF9C8}"/>
              </a:ext>
            </a:extLst>
          </p:cNvPr>
          <p:cNvSpPr>
            <a:spLocks noGrp="1"/>
          </p:cNvSpPr>
          <p:nvPr>
            <p:ph type="title"/>
          </p:nvPr>
        </p:nvSpPr>
        <p:spPr>
          <a:xfrm>
            <a:off x="2172078" y="1796985"/>
            <a:ext cx="7723038" cy="1325563"/>
          </a:xfrm>
        </p:spPr>
        <p:txBody>
          <a:bodyPr>
            <a:normAutofit/>
          </a:bodyPr>
          <a:lstStyle/>
          <a:p>
            <a:pPr algn="ctr"/>
            <a:r>
              <a:rPr lang="en-US" sz="3600" b="1" u="none" strike="noStrike">
                <a:solidFill>
                  <a:schemeClr val="bg1"/>
                </a:solidFill>
                <a:effectLst/>
                <a:latin typeface="Gotham Bold" pitchFamily="2" charset="0"/>
              </a:rPr>
              <a:t>What are the Steps for Practicing EFT?</a:t>
            </a:r>
            <a:endParaRPr lang="en-US" sz="3600" b="1">
              <a:solidFill>
                <a:schemeClr val="bg1"/>
              </a:solidFill>
              <a:latin typeface="Gotham Bold" pitchFamily="2" charset="0"/>
            </a:endParaRPr>
          </a:p>
        </p:txBody>
      </p:sp>
      <p:sp>
        <p:nvSpPr>
          <p:cNvPr id="6" name="Content Placeholder 5">
            <a:extLst>
              <a:ext uri="{FF2B5EF4-FFF2-40B4-BE49-F238E27FC236}">
                <a16:creationId xmlns:a16="http://schemas.microsoft.com/office/drawing/2014/main" id="{664920F2-6ADE-9822-B333-ECD523F9EEC5}"/>
              </a:ext>
            </a:extLst>
          </p:cNvPr>
          <p:cNvSpPr>
            <a:spLocks noGrp="1"/>
          </p:cNvSpPr>
          <p:nvPr>
            <p:ph sz="quarter" idx="4"/>
          </p:nvPr>
        </p:nvSpPr>
        <p:spPr>
          <a:xfrm>
            <a:off x="3244231" y="3452536"/>
            <a:ext cx="5578732" cy="1930526"/>
          </a:xfrm>
        </p:spPr>
        <p:txBody>
          <a:bodyPr>
            <a:normAutofit/>
          </a:bodyPr>
          <a:lstStyle/>
          <a:p>
            <a:pPr marL="0" indent="0" algn="ctr">
              <a:buNone/>
            </a:pPr>
            <a:r>
              <a:rPr lang="en-US" sz="2400" u="none" strike="noStrike">
                <a:solidFill>
                  <a:schemeClr val="bg1"/>
                </a:solidFill>
                <a:effectLst/>
                <a:latin typeface="Gotham Medium" pitchFamily="2" charset="0"/>
              </a:rPr>
              <a:t>Emotional Freedom Therapy (EFT) is comprised of a 5-step process, which can be completed in a brief amount of time, anywhere you need it. </a:t>
            </a:r>
            <a:endParaRPr lang="en-US" sz="2400">
              <a:solidFill>
                <a:schemeClr val="bg1"/>
              </a:solidFill>
              <a:latin typeface="Gotham Medium" pitchFamily="2" charset="0"/>
            </a:endParaRPr>
          </a:p>
        </p:txBody>
      </p:sp>
      <p:pic>
        <p:nvPicPr>
          <p:cNvPr id="11" name="Picture 10">
            <a:extLst>
              <a:ext uri="{FF2B5EF4-FFF2-40B4-BE49-F238E27FC236}">
                <a16:creationId xmlns:a16="http://schemas.microsoft.com/office/drawing/2014/main" id="{CFDC36CC-6A6E-BCDA-2663-6CA44050317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785330" y="2042057"/>
            <a:ext cx="2216704" cy="2261943"/>
          </a:xfrm>
          <a:prstGeom prst="rect">
            <a:avLst/>
          </a:prstGeom>
        </p:spPr>
      </p:pic>
      <p:pic>
        <p:nvPicPr>
          <p:cNvPr id="14" name="Picture 13">
            <a:extLst>
              <a:ext uri="{FF2B5EF4-FFF2-40B4-BE49-F238E27FC236}">
                <a16:creationId xmlns:a16="http://schemas.microsoft.com/office/drawing/2014/main" id="{1B5FBA50-78AA-4F3F-B994-C6B6BB28F4B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10885" y="-289881"/>
            <a:ext cx="1050673" cy="1072115"/>
          </a:xfrm>
          <a:prstGeom prst="rect">
            <a:avLst/>
          </a:prstGeom>
        </p:spPr>
      </p:pic>
      <p:pic>
        <p:nvPicPr>
          <p:cNvPr id="15" name="Picture 14">
            <a:extLst>
              <a:ext uri="{FF2B5EF4-FFF2-40B4-BE49-F238E27FC236}">
                <a16:creationId xmlns:a16="http://schemas.microsoft.com/office/drawing/2014/main" id="{2B9A1B7E-2799-84E8-9C9B-84ABDF57520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088708" y="-223836"/>
            <a:ext cx="1728489" cy="1763765"/>
          </a:xfrm>
          <a:prstGeom prst="rect">
            <a:avLst/>
          </a:prstGeom>
        </p:spPr>
      </p:pic>
      <p:sp>
        <p:nvSpPr>
          <p:cNvPr id="16" name="TextBox 15">
            <a:extLst>
              <a:ext uri="{FF2B5EF4-FFF2-40B4-BE49-F238E27FC236}">
                <a16:creationId xmlns:a16="http://schemas.microsoft.com/office/drawing/2014/main" id="{8626E65E-D713-51B1-CEF0-8C750863C619}"/>
              </a:ext>
            </a:extLst>
          </p:cNvPr>
          <p:cNvSpPr txBox="1"/>
          <p:nvPr/>
        </p:nvSpPr>
        <p:spPr>
          <a:xfrm>
            <a:off x="2530669" y="6090579"/>
            <a:ext cx="6858000" cy="276999"/>
          </a:xfrm>
          <a:prstGeom prst="rect">
            <a:avLst/>
          </a:prstGeom>
          <a:noFill/>
        </p:spPr>
        <p:txBody>
          <a:bodyPr wrap="square">
            <a:spAutoFit/>
          </a:bodyPr>
          <a:lstStyle/>
          <a:p>
            <a:pPr algn="ctr"/>
            <a:r>
              <a:rPr lang="en-US" sz="1200" b="0" i="0">
                <a:solidFill>
                  <a:schemeClr val="bg1"/>
                </a:solidFill>
                <a:effectLst/>
                <a:latin typeface="Calibri" panose="020F0502020204030204" pitchFamily="34" charset="0"/>
              </a:rPr>
              <a:t>© University of Central Florida</a:t>
            </a:r>
            <a:endParaRPr lang="en-US" sz="1200">
              <a:solidFill>
                <a:schemeClr val="bg1"/>
              </a:solidFill>
            </a:endParaRPr>
          </a:p>
        </p:txBody>
      </p:sp>
    </p:spTree>
    <p:extLst>
      <p:ext uri="{BB962C8B-B14F-4D97-AF65-F5344CB8AC3E}">
        <p14:creationId xmlns:p14="http://schemas.microsoft.com/office/powerpoint/2010/main" val="290000341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TextBox 13">
            <a:extLst>
              <a:ext uri="{FF2B5EF4-FFF2-40B4-BE49-F238E27FC236}">
                <a16:creationId xmlns:a16="http://schemas.microsoft.com/office/drawing/2014/main" id="{3AE490DD-B3F9-A212-35A4-03A8AA7509C9}"/>
              </a:ext>
            </a:extLst>
          </p:cNvPr>
          <p:cNvSpPr txBox="1"/>
          <p:nvPr/>
        </p:nvSpPr>
        <p:spPr>
          <a:xfrm>
            <a:off x="4617135" y="1004173"/>
            <a:ext cx="6858000" cy="4124206"/>
          </a:xfrm>
          <a:prstGeom prst="rect">
            <a:avLst/>
          </a:prstGeom>
          <a:noFill/>
        </p:spPr>
        <p:txBody>
          <a:bodyPr wrap="square">
            <a:spAutoFit/>
          </a:bodyPr>
          <a:lstStyle/>
          <a:p>
            <a:pPr algn="ctr"/>
            <a:r>
              <a:rPr lang="en-US" sz="2400" u="none" strike="noStrike">
                <a:solidFill>
                  <a:srgbClr val="000000"/>
                </a:solidFill>
                <a:effectLst/>
                <a:latin typeface="Gotham Medium" pitchFamily="2" charset="0"/>
              </a:rPr>
              <a:t>SUD (Subjective Unit of Distress) scale (</a:t>
            </a:r>
            <a:r>
              <a:rPr lang="en-US" sz="2400" u="none" strike="noStrike" err="1">
                <a:solidFill>
                  <a:srgbClr val="000000"/>
                </a:solidFill>
                <a:effectLst/>
                <a:latin typeface="Gotham Medium" pitchFamily="2" charset="0"/>
              </a:rPr>
              <a:t>Wolpe</a:t>
            </a:r>
            <a:r>
              <a:rPr lang="en-US" sz="2400" u="none" strike="noStrike">
                <a:solidFill>
                  <a:srgbClr val="000000"/>
                </a:solidFill>
                <a:effectLst/>
                <a:latin typeface="Gotham Medium" pitchFamily="2" charset="0"/>
              </a:rPr>
              <a:t>, 1969)</a:t>
            </a:r>
          </a:p>
          <a:p>
            <a:pPr algn="ctr"/>
            <a:endParaRPr lang="en-US" sz="2000">
              <a:solidFill>
                <a:srgbClr val="000000"/>
              </a:solidFill>
              <a:latin typeface="Gotham Medium" pitchFamily="2" charset="0"/>
            </a:endParaRPr>
          </a:p>
          <a:p>
            <a:pPr algn="ctr"/>
            <a:endParaRPr lang="en-US" sz="2000" u="none" strike="noStrike">
              <a:solidFill>
                <a:srgbClr val="000000"/>
              </a:solidFill>
              <a:effectLst/>
              <a:latin typeface="Gotham Medium" pitchFamily="2" charset="0"/>
            </a:endParaRPr>
          </a:p>
          <a:p>
            <a:pPr algn="ctr"/>
            <a:endParaRPr lang="en-US" sz="2000">
              <a:solidFill>
                <a:srgbClr val="000000"/>
              </a:solidFill>
              <a:latin typeface="Gotham Medium" pitchFamily="2" charset="0"/>
            </a:endParaRPr>
          </a:p>
          <a:p>
            <a:pPr algn="ctr"/>
            <a:endParaRPr lang="en-US" sz="2000" u="none" strike="noStrike">
              <a:solidFill>
                <a:srgbClr val="000000"/>
              </a:solidFill>
              <a:effectLst/>
              <a:latin typeface="Gotham Medium" pitchFamily="2" charset="0"/>
            </a:endParaRPr>
          </a:p>
          <a:p>
            <a:pPr algn="ctr"/>
            <a:endParaRPr lang="en-US" sz="2000" u="none" strike="noStrike">
              <a:solidFill>
                <a:srgbClr val="000000"/>
              </a:solidFill>
              <a:effectLst/>
              <a:latin typeface="Gotham Medium" pitchFamily="2" charset="0"/>
            </a:endParaRPr>
          </a:p>
          <a:p>
            <a:pPr algn="ctr" rtl="0" fontAlgn="base"/>
            <a:r>
              <a:rPr lang="en-US" sz="2400" b="1" u="none" strike="noStrike">
                <a:solidFill>
                  <a:srgbClr val="000000"/>
                </a:solidFill>
                <a:effectLst/>
                <a:latin typeface="Gotham Medium" pitchFamily="50" charset="0"/>
              </a:rPr>
              <a:t>Relaxed</a:t>
            </a:r>
            <a:r>
              <a:rPr lang="en-US" sz="2400" b="1">
                <a:solidFill>
                  <a:srgbClr val="000000"/>
                </a:solidFill>
                <a:latin typeface="Gotham Medium" pitchFamily="50" charset="0"/>
              </a:rPr>
              <a:t>:</a:t>
            </a:r>
            <a:r>
              <a:rPr lang="en-US" sz="2400" u="none" strike="noStrike">
                <a:solidFill>
                  <a:srgbClr val="000000"/>
                </a:solidFill>
                <a:effectLst/>
                <a:latin typeface="Gotham Medium" pitchFamily="50" charset="0"/>
              </a:rPr>
              <a:t> Calm, pulse normal, no preoccupied thoughts</a:t>
            </a:r>
            <a:r>
              <a:rPr lang="en-US" sz="2400">
                <a:solidFill>
                  <a:srgbClr val="000000"/>
                </a:solidFill>
                <a:effectLst/>
                <a:latin typeface="Gotham Medium" pitchFamily="50" charset="0"/>
              </a:rPr>
              <a:t>​</a:t>
            </a:r>
          </a:p>
          <a:p>
            <a:pPr algn="ctr" rtl="0" fontAlgn="base"/>
            <a:r>
              <a:rPr lang="en-US" sz="2400">
                <a:solidFill>
                  <a:srgbClr val="000000"/>
                </a:solidFill>
                <a:effectLst/>
                <a:latin typeface="Gotham Medium" pitchFamily="50" charset="0"/>
              </a:rPr>
              <a:t>​</a:t>
            </a:r>
          </a:p>
          <a:p>
            <a:pPr algn="ctr" rtl="0" fontAlgn="base"/>
            <a:r>
              <a:rPr lang="en-US" sz="2400" b="1" u="none" strike="noStrike">
                <a:solidFill>
                  <a:srgbClr val="000000"/>
                </a:solidFill>
                <a:effectLst/>
                <a:latin typeface="Gotham Medium" pitchFamily="50" charset="0"/>
              </a:rPr>
              <a:t>Distressed</a:t>
            </a:r>
            <a:r>
              <a:rPr lang="en-US" sz="2400" b="1">
                <a:solidFill>
                  <a:srgbClr val="000000"/>
                </a:solidFill>
                <a:latin typeface="Gotham Medium" pitchFamily="50" charset="0"/>
              </a:rPr>
              <a:t>:</a:t>
            </a:r>
            <a:r>
              <a:rPr lang="en-US" sz="2400" u="none" strike="noStrike">
                <a:solidFill>
                  <a:srgbClr val="000000"/>
                </a:solidFill>
                <a:effectLst/>
                <a:latin typeface="Gotham Medium" pitchFamily="50" charset="0"/>
              </a:rPr>
              <a:t> Anxious, mind preoccupied</a:t>
            </a:r>
            <a:endParaRPr lang="en-US" sz="2400">
              <a:solidFill>
                <a:srgbClr val="000000"/>
              </a:solidFill>
              <a:effectLst/>
              <a:latin typeface="Gotham Medium" pitchFamily="50" charset="0"/>
            </a:endParaRPr>
          </a:p>
          <a:p>
            <a:endParaRPr lang="en-US"/>
          </a:p>
        </p:txBody>
      </p:sp>
      <p:pic>
        <p:nvPicPr>
          <p:cNvPr id="4" name="Picture 3">
            <a:extLst>
              <a:ext uri="{FF2B5EF4-FFF2-40B4-BE49-F238E27FC236}">
                <a16:creationId xmlns:a16="http://schemas.microsoft.com/office/drawing/2014/main" id="{7EA6629E-15A1-CBA0-7547-1CDE30F554E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87583" y="1360288"/>
            <a:ext cx="4137423" cy="4137423"/>
          </a:xfrm>
          <a:prstGeom prst="rect">
            <a:avLst/>
          </a:prstGeom>
        </p:spPr>
      </p:pic>
      <p:sp>
        <p:nvSpPr>
          <p:cNvPr id="8" name="TextBox 7">
            <a:extLst>
              <a:ext uri="{FF2B5EF4-FFF2-40B4-BE49-F238E27FC236}">
                <a16:creationId xmlns:a16="http://schemas.microsoft.com/office/drawing/2014/main" id="{C918C0EA-DD15-34C7-C3A9-6708E4DBF2EF}"/>
              </a:ext>
            </a:extLst>
          </p:cNvPr>
          <p:cNvSpPr txBox="1"/>
          <p:nvPr/>
        </p:nvSpPr>
        <p:spPr>
          <a:xfrm>
            <a:off x="868014" y="2090171"/>
            <a:ext cx="3368690" cy="2677656"/>
          </a:xfrm>
          <a:prstGeom prst="rect">
            <a:avLst/>
          </a:prstGeom>
          <a:noFill/>
        </p:spPr>
        <p:txBody>
          <a:bodyPr wrap="square">
            <a:spAutoFit/>
          </a:bodyPr>
          <a:lstStyle/>
          <a:p>
            <a:pPr algn="ctr"/>
            <a:r>
              <a:rPr lang="en-US" sz="2400" b="1" u="none" strike="noStrike">
                <a:effectLst/>
                <a:latin typeface="Gotham Bold" pitchFamily="2" charset="0"/>
              </a:rPr>
              <a:t>Step 1: </a:t>
            </a:r>
            <a:r>
              <a:rPr lang="en-US" sz="2400" b="1">
                <a:effectLst/>
                <a:latin typeface="Gotham Bold" pitchFamily="2" charset="0"/>
              </a:rPr>
              <a:t>​</a:t>
            </a:r>
            <a:br>
              <a:rPr lang="en-US" sz="2400" b="1">
                <a:effectLst/>
                <a:latin typeface="Gotham Bold" pitchFamily="2" charset="0"/>
              </a:rPr>
            </a:br>
            <a:r>
              <a:rPr lang="en-US" sz="2400" b="1" u="none" strike="noStrike">
                <a:effectLst/>
                <a:latin typeface="Gotham Bold" pitchFamily="2" charset="0"/>
              </a:rPr>
              <a:t>Start with </a:t>
            </a:r>
          </a:p>
          <a:p>
            <a:pPr algn="ctr"/>
            <a:r>
              <a:rPr lang="en-US" sz="2400" b="1">
                <a:latin typeface="Gotham Bold" pitchFamily="2" charset="0"/>
              </a:rPr>
              <a:t>m</a:t>
            </a:r>
            <a:r>
              <a:rPr lang="en-US" sz="2400" b="1" u="none" strike="noStrike">
                <a:effectLst/>
                <a:latin typeface="Gotham Bold" pitchFamily="2" charset="0"/>
              </a:rPr>
              <a:t>easuring the intensity of your feelings </a:t>
            </a:r>
          </a:p>
          <a:p>
            <a:pPr algn="ctr"/>
            <a:r>
              <a:rPr lang="en-US" sz="2400" b="1" u="none" strike="noStrike">
                <a:effectLst/>
                <a:latin typeface="Gotham Bold" pitchFamily="2" charset="0"/>
              </a:rPr>
              <a:t>using the SUD scale</a:t>
            </a:r>
            <a:endParaRPr lang="en-US" sz="2400" b="1">
              <a:latin typeface="Gotham Bold" pitchFamily="2" charset="0"/>
            </a:endParaRPr>
          </a:p>
        </p:txBody>
      </p:sp>
      <p:pic>
        <p:nvPicPr>
          <p:cNvPr id="1026" name="Picture 2">
            <a:extLst>
              <a:ext uri="{FF2B5EF4-FFF2-40B4-BE49-F238E27FC236}">
                <a16:creationId xmlns:a16="http://schemas.microsoft.com/office/drawing/2014/main" id="{ECBBEAB3-5B4C-08B1-4149-2DC7150B30B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789168" y="2205754"/>
            <a:ext cx="6731000" cy="647700"/>
          </a:xfrm>
          <a:prstGeom prst="rect">
            <a:avLst/>
          </a:prstGeom>
          <a:noFill/>
          <a:extLst>
            <a:ext uri="{909E8E84-426E-40DD-AFC4-6F175D3DCCD1}">
              <a14:hiddenFill xmlns:a14="http://schemas.microsoft.com/office/drawing/2010/main">
                <a:solidFill>
                  <a:srgbClr val="FFFFFF"/>
                </a:solidFill>
              </a14:hiddenFill>
            </a:ext>
          </a:extLst>
        </p:spPr>
      </p:pic>
      <p:pic>
        <p:nvPicPr>
          <p:cNvPr id="15" name="Picture 14">
            <a:extLst>
              <a:ext uri="{FF2B5EF4-FFF2-40B4-BE49-F238E27FC236}">
                <a16:creationId xmlns:a16="http://schemas.microsoft.com/office/drawing/2014/main" id="{E2F9AB86-3D72-183A-325E-97421FB4D5C6}"/>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9627517" y="-952354"/>
            <a:ext cx="1728489" cy="1763765"/>
          </a:xfrm>
          <a:prstGeom prst="rect">
            <a:avLst/>
          </a:prstGeom>
        </p:spPr>
      </p:pic>
      <p:pic>
        <p:nvPicPr>
          <p:cNvPr id="16" name="Picture 15">
            <a:extLst>
              <a:ext uri="{FF2B5EF4-FFF2-40B4-BE49-F238E27FC236}">
                <a16:creationId xmlns:a16="http://schemas.microsoft.com/office/drawing/2014/main" id="{FF2865BE-042E-C2CF-6016-313F6469D038}"/>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141327" y="1214072"/>
            <a:ext cx="1050673" cy="1072115"/>
          </a:xfrm>
          <a:prstGeom prst="rect">
            <a:avLst/>
          </a:prstGeom>
        </p:spPr>
      </p:pic>
      <p:pic>
        <p:nvPicPr>
          <p:cNvPr id="17" name="Picture 16">
            <a:extLst>
              <a:ext uri="{FF2B5EF4-FFF2-40B4-BE49-F238E27FC236}">
                <a16:creationId xmlns:a16="http://schemas.microsoft.com/office/drawing/2014/main" id="{49D360DA-7597-06E9-FEFC-EB3635882227}"/>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327755" y="2671430"/>
            <a:ext cx="1728489" cy="1763765"/>
          </a:xfrm>
          <a:prstGeom prst="rect">
            <a:avLst/>
          </a:prstGeom>
        </p:spPr>
      </p:pic>
      <p:pic>
        <p:nvPicPr>
          <p:cNvPr id="18" name="Picture 17">
            <a:extLst>
              <a:ext uri="{FF2B5EF4-FFF2-40B4-BE49-F238E27FC236}">
                <a16:creationId xmlns:a16="http://schemas.microsoft.com/office/drawing/2014/main" id="{EFD583B8-C90B-6A8F-0CA0-5316716F51C8}"/>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9935398" y="4718847"/>
            <a:ext cx="2411858" cy="2461080"/>
          </a:xfrm>
          <a:prstGeom prst="rect">
            <a:avLst/>
          </a:prstGeom>
        </p:spPr>
      </p:pic>
      <p:pic>
        <p:nvPicPr>
          <p:cNvPr id="19" name="Picture 18">
            <a:extLst>
              <a:ext uri="{FF2B5EF4-FFF2-40B4-BE49-F238E27FC236}">
                <a16:creationId xmlns:a16="http://schemas.microsoft.com/office/drawing/2014/main" id="{B0C505BA-6DAD-8CD3-C5DD-C389E2D8E177}"/>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356006" y="-70471"/>
            <a:ext cx="1050673" cy="1072115"/>
          </a:xfrm>
          <a:prstGeom prst="rect">
            <a:avLst/>
          </a:prstGeom>
        </p:spPr>
      </p:pic>
      <p:sp>
        <p:nvSpPr>
          <p:cNvPr id="2" name="TextBox 1">
            <a:extLst>
              <a:ext uri="{FF2B5EF4-FFF2-40B4-BE49-F238E27FC236}">
                <a16:creationId xmlns:a16="http://schemas.microsoft.com/office/drawing/2014/main" id="{F32CA049-0FE1-BD06-87A7-2FDBD2BD48BD}"/>
              </a:ext>
            </a:extLst>
          </p:cNvPr>
          <p:cNvSpPr txBox="1"/>
          <p:nvPr/>
        </p:nvSpPr>
        <p:spPr>
          <a:xfrm>
            <a:off x="2667000" y="6359346"/>
            <a:ext cx="6858000" cy="276999"/>
          </a:xfrm>
          <a:prstGeom prst="rect">
            <a:avLst/>
          </a:prstGeom>
          <a:noFill/>
        </p:spPr>
        <p:txBody>
          <a:bodyPr wrap="square">
            <a:spAutoFit/>
          </a:bodyPr>
          <a:lstStyle/>
          <a:p>
            <a:pPr algn="ctr"/>
            <a:r>
              <a:rPr lang="en-US" sz="1200" b="0" i="0">
                <a:solidFill>
                  <a:srgbClr val="000000"/>
                </a:solidFill>
                <a:effectLst/>
                <a:latin typeface="Calibri" panose="020F0502020204030204" pitchFamily="34" charset="0"/>
              </a:rPr>
              <a:t>© University of Central Florida</a:t>
            </a:r>
            <a:endParaRPr lang="en-US" sz="1200"/>
          </a:p>
        </p:txBody>
      </p:sp>
    </p:spTree>
    <p:extLst>
      <p:ext uri="{BB962C8B-B14F-4D97-AF65-F5344CB8AC3E}">
        <p14:creationId xmlns:p14="http://schemas.microsoft.com/office/powerpoint/2010/main" val="246653527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TextBox 13">
            <a:extLst>
              <a:ext uri="{FF2B5EF4-FFF2-40B4-BE49-F238E27FC236}">
                <a16:creationId xmlns:a16="http://schemas.microsoft.com/office/drawing/2014/main" id="{3AE490DD-B3F9-A212-35A4-03A8AA7509C9}"/>
              </a:ext>
            </a:extLst>
          </p:cNvPr>
          <p:cNvSpPr txBox="1"/>
          <p:nvPr/>
        </p:nvSpPr>
        <p:spPr>
          <a:xfrm>
            <a:off x="5770672" y="2428586"/>
            <a:ext cx="4411418" cy="1938992"/>
          </a:xfrm>
          <a:prstGeom prst="rect">
            <a:avLst/>
          </a:prstGeom>
          <a:noFill/>
        </p:spPr>
        <p:txBody>
          <a:bodyPr wrap="square">
            <a:spAutoFit/>
          </a:bodyPr>
          <a:lstStyle/>
          <a:p>
            <a:pPr algn="ctr"/>
            <a:r>
              <a:rPr lang="en-US" sz="2400" b="1" u="none" strike="noStrike">
                <a:solidFill>
                  <a:srgbClr val="000000"/>
                </a:solidFill>
                <a:effectLst/>
                <a:latin typeface="Gotham Medium" pitchFamily="2" charset="0"/>
              </a:rPr>
              <a:t>Example</a:t>
            </a:r>
            <a:r>
              <a:rPr lang="en-US" sz="2400" u="none" strike="noStrike">
                <a:solidFill>
                  <a:srgbClr val="000000"/>
                </a:solidFill>
                <a:effectLst/>
                <a:latin typeface="Gotham Medium" pitchFamily="2" charset="0"/>
              </a:rPr>
              <a:t>: </a:t>
            </a:r>
          </a:p>
          <a:p>
            <a:pPr algn="ctr"/>
            <a:endParaRPr lang="en-US" sz="2400" u="none" strike="noStrike">
              <a:solidFill>
                <a:srgbClr val="000000"/>
              </a:solidFill>
              <a:effectLst/>
              <a:latin typeface="Gotham Medium" pitchFamily="2" charset="0"/>
            </a:endParaRPr>
          </a:p>
          <a:p>
            <a:pPr algn="ctr"/>
            <a:r>
              <a:rPr lang="en-US" sz="2400" u="none" strike="noStrike">
                <a:solidFill>
                  <a:srgbClr val="000000"/>
                </a:solidFill>
                <a:effectLst/>
                <a:latin typeface="Gotham Medium" pitchFamily="2" charset="0"/>
              </a:rPr>
              <a:t>"</a:t>
            </a:r>
            <a:r>
              <a:rPr lang="en-US" sz="2400" i="1" u="none" strike="noStrike">
                <a:solidFill>
                  <a:srgbClr val="000000"/>
                </a:solidFill>
                <a:effectLst/>
                <a:latin typeface="Gotham Medium" pitchFamily="2" charset="0"/>
              </a:rPr>
              <a:t>I didn't chart on time, but that doesn't make me incompetent</a:t>
            </a:r>
            <a:r>
              <a:rPr lang="en-US" sz="2400" u="none" strike="noStrike">
                <a:solidFill>
                  <a:srgbClr val="000000"/>
                </a:solidFill>
                <a:effectLst/>
                <a:latin typeface="Gotham Medium" pitchFamily="2" charset="0"/>
              </a:rPr>
              <a:t>"</a:t>
            </a:r>
            <a:endParaRPr lang="en-US" sz="2400"/>
          </a:p>
        </p:txBody>
      </p:sp>
      <p:pic>
        <p:nvPicPr>
          <p:cNvPr id="4" name="Picture 3">
            <a:extLst>
              <a:ext uri="{FF2B5EF4-FFF2-40B4-BE49-F238E27FC236}">
                <a16:creationId xmlns:a16="http://schemas.microsoft.com/office/drawing/2014/main" id="{7EA6629E-15A1-CBA0-7547-1CDE30F554E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87585" y="1360288"/>
            <a:ext cx="4137423" cy="4137423"/>
          </a:xfrm>
          <a:prstGeom prst="rect">
            <a:avLst/>
          </a:prstGeom>
        </p:spPr>
      </p:pic>
      <p:sp>
        <p:nvSpPr>
          <p:cNvPr id="8" name="TextBox 7">
            <a:extLst>
              <a:ext uri="{FF2B5EF4-FFF2-40B4-BE49-F238E27FC236}">
                <a16:creationId xmlns:a16="http://schemas.microsoft.com/office/drawing/2014/main" id="{C918C0EA-DD15-34C7-C3A9-6708E4DBF2EF}"/>
              </a:ext>
            </a:extLst>
          </p:cNvPr>
          <p:cNvSpPr txBox="1"/>
          <p:nvPr/>
        </p:nvSpPr>
        <p:spPr>
          <a:xfrm>
            <a:off x="881955" y="2613252"/>
            <a:ext cx="3348681" cy="1569660"/>
          </a:xfrm>
          <a:prstGeom prst="rect">
            <a:avLst/>
          </a:prstGeom>
          <a:noFill/>
        </p:spPr>
        <p:txBody>
          <a:bodyPr wrap="square">
            <a:spAutoFit/>
          </a:bodyPr>
          <a:lstStyle/>
          <a:p>
            <a:pPr algn="ctr"/>
            <a:r>
              <a:rPr lang="en-US" sz="2400" b="1" u="none" strike="noStrike">
                <a:effectLst/>
                <a:latin typeface="Gotham Bold" pitchFamily="2" charset="0"/>
              </a:rPr>
              <a:t>Step 2: ​</a:t>
            </a:r>
          </a:p>
          <a:p>
            <a:pPr algn="ctr"/>
            <a:r>
              <a:rPr lang="en-US" sz="2400" b="1" u="none" strike="noStrike">
                <a:effectLst/>
                <a:latin typeface="Gotham Bold" pitchFamily="2" charset="0"/>
              </a:rPr>
              <a:t>Acknowledge your problem with acceptance</a:t>
            </a:r>
            <a:endParaRPr lang="en-US" sz="2400" b="1">
              <a:latin typeface="Gotham Bold" pitchFamily="2" charset="0"/>
            </a:endParaRPr>
          </a:p>
        </p:txBody>
      </p:sp>
      <p:pic>
        <p:nvPicPr>
          <p:cNvPr id="15" name="Picture 14">
            <a:extLst>
              <a:ext uri="{FF2B5EF4-FFF2-40B4-BE49-F238E27FC236}">
                <a16:creationId xmlns:a16="http://schemas.microsoft.com/office/drawing/2014/main" id="{E2F9AB86-3D72-183A-325E-97421FB4D5C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627517" y="-952354"/>
            <a:ext cx="1728489" cy="1763765"/>
          </a:xfrm>
          <a:prstGeom prst="rect">
            <a:avLst/>
          </a:prstGeom>
        </p:spPr>
      </p:pic>
      <p:pic>
        <p:nvPicPr>
          <p:cNvPr id="16" name="Picture 15">
            <a:extLst>
              <a:ext uri="{FF2B5EF4-FFF2-40B4-BE49-F238E27FC236}">
                <a16:creationId xmlns:a16="http://schemas.microsoft.com/office/drawing/2014/main" id="{FF2865BE-042E-C2CF-6016-313F6469D03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141327" y="1214072"/>
            <a:ext cx="1050673" cy="1072115"/>
          </a:xfrm>
          <a:prstGeom prst="rect">
            <a:avLst/>
          </a:prstGeom>
        </p:spPr>
      </p:pic>
      <p:pic>
        <p:nvPicPr>
          <p:cNvPr id="17" name="Picture 16">
            <a:extLst>
              <a:ext uri="{FF2B5EF4-FFF2-40B4-BE49-F238E27FC236}">
                <a16:creationId xmlns:a16="http://schemas.microsoft.com/office/drawing/2014/main" id="{49D360DA-7597-06E9-FEFC-EB363588222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327755" y="2671430"/>
            <a:ext cx="1728489" cy="1763765"/>
          </a:xfrm>
          <a:prstGeom prst="rect">
            <a:avLst/>
          </a:prstGeom>
        </p:spPr>
      </p:pic>
      <p:pic>
        <p:nvPicPr>
          <p:cNvPr id="18" name="Picture 17">
            <a:extLst>
              <a:ext uri="{FF2B5EF4-FFF2-40B4-BE49-F238E27FC236}">
                <a16:creationId xmlns:a16="http://schemas.microsoft.com/office/drawing/2014/main" id="{EFD583B8-C90B-6A8F-0CA0-5316716F51C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935398" y="4718847"/>
            <a:ext cx="2411858" cy="2461080"/>
          </a:xfrm>
          <a:prstGeom prst="rect">
            <a:avLst/>
          </a:prstGeom>
        </p:spPr>
      </p:pic>
      <p:pic>
        <p:nvPicPr>
          <p:cNvPr id="19" name="Picture 18">
            <a:extLst>
              <a:ext uri="{FF2B5EF4-FFF2-40B4-BE49-F238E27FC236}">
                <a16:creationId xmlns:a16="http://schemas.microsoft.com/office/drawing/2014/main" id="{B0C505BA-6DAD-8CD3-C5DD-C389E2D8E17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356006" y="-70471"/>
            <a:ext cx="1050673" cy="1072115"/>
          </a:xfrm>
          <a:prstGeom prst="rect">
            <a:avLst/>
          </a:prstGeom>
        </p:spPr>
      </p:pic>
      <p:sp>
        <p:nvSpPr>
          <p:cNvPr id="2" name="TextBox 1">
            <a:extLst>
              <a:ext uri="{FF2B5EF4-FFF2-40B4-BE49-F238E27FC236}">
                <a16:creationId xmlns:a16="http://schemas.microsoft.com/office/drawing/2014/main" id="{4597E038-0520-DF6D-B7E7-6139EA11A675}"/>
              </a:ext>
            </a:extLst>
          </p:cNvPr>
          <p:cNvSpPr txBox="1"/>
          <p:nvPr/>
        </p:nvSpPr>
        <p:spPr>
          <a:xfrm>
            <a:off x="2667000" y="6359346"/>
            <a:ext cx="6858000" cy="276999"/>
          </a:xfrm>
          <a:prstGeom prst="rect">
            <a:avLst/>
          </a:prstGeom>
          <a:noFill/>
        </p:spPr>
        <p:txBody>
          <a:bodyPr wrap="square">
            <a:spAutoFit/>
          </a:bodyPr>
          <a:lstStyle/>
          <a:p>
            <a:pPr algn="ctr"/>
            <a:r>
              <a:rPr lang="en-US" sz="1200" b="0" i="0">
                <a:solidFill>
                  <a:srgbClr val="000000"/>
                </a:solidFill>
                <a:effectLst/>
                <a:latin typeface="Calibri" panose="020F0502020204030204" pitchFamily="34" charset="0"/>
              </a:rPr>
              <a:t>© University of Central Florida</a:t>
            </a:r>
            <a:endParaRPr lang="en-US" sz="1200"/>
          </a:p>
        </p:txBody>
      </p:sp>
    </p:spTree>
    <p:extLst>
      <p:ext uri="{BB962C8B-B14F-4D97-AF65-F5344CB8AC3E}">
        <p14:creationId xmlns:p14="http://schemas.microsoft.com/office/powerpoint/2010/main" val="232634134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TextBox 13">
            <a:extLst>
              <a:ext uri="{FF2B5EF4-FFF2-40B4-BE49-F238E27FC236}">
                <a16:creationId xmlns:a16="http://schemas.microsoft.com/office/drawing/2014/main" id="{3AE490DD-B3F9-A212-35A4-03A8AA7509C9}"/>
              </a:ext>
            </a:extLst>
          </p:cNvPr>
          <p:cNvSpPr txBox="1"/>
          <p:nvPr/>
        </p:nvSpPr>
        <p:spPr>
          <a:xfrm>
            <a:off x="4934123" y="811411"/>
            <a:ext cx="5557638" cy="1569660"/>
          </a:xfrm>
          <a:prstGeom prst="rect">
            <a:avLst/>
          </a:prstGeom>
          <a:noFill/>
        </p:spPr>
        <p:txBody>
          <a:bodyPr wrap="square">
            <a:spAutoFit/>
          </a:bodyPr>
          <a:lstStyle/>
          <a:p>
            <a:pPr algn="ctr"/>
            <a:r>
              <a:rPr lang="en-US" sz="2400" b="1" u="none" strike="noStrike">
                <a:solidFill>
                  <a:srgbClr val="000000"/>
                </a:solidFill>
                <a:effectLst/>
                <a:latin typeface="Gotham Medium" pitchFamily="2" charset="0"/>
              </a:rPr>
              <a:t>Example Setup Statement</a:t>
            </a:r>
            <a:r>
              <a:rPr lang="en-US" sz="2400" u="none" strike="noStrike">
                <a:solidFill>
                  <a:srgbClr val="000000"/>
                </a:solidFill>
                <a:effectLst/>
                <a:latin typeface="Gotham Medium" pitchFamily="2" charset="0"/>
              </a:rPr>
              <a:t>: </a:t>
            </a:r>
          </a:p>
          <a:p>
            <a:pPr algn="ctr"/>
            <a:endParaRPr lang="en-US" sz="2400" u="none" strike="noStrike">
              <a:solidFill>
                <a:srgbClr val="000000"/>
              </a:solidFill>
              <a:effectLst/>
              <a:latin typeface="Gotham Medium" pitchFamily="2" charset="0"/>
            </a:endParaRPr>
          </a:p>
          <a:p>
            <a:pPr algn="ctr"/>
            <a:r>
              <a:rPr lang="en-US" sz="2400" u="none" strike="noStrike">
                <a:solidFill>
                  <a:srgbClr val="000000"/>
                </a:solidFill>
                <a:effectLst/>
                <a:latin typeface="Gotham Medium" pitchFamily="2" charset="0"/>
              </a:rPr>
              <a:t>"</a:t>
            </a:r>
            <a:r>
              <a:rPr lang="en-US" sz="2400" i="1" u="none" strike="noStrike">
                <a:solidFill>
                  <a:srgbClr val="000000"/>
                </a:solidFill>
                <a:effectLst/>
                <a:latin typeface="Gotham Medium" pitchFamily="2" charset="0"/>
              </a:rPr>
              <a:t>Even though I can't chart on time, I am an effective provider</a:t>
            </a:r>
            <a:r>
              <a:rPr lang="en-US" sz="2400" u="none" strike="noStrike">
                <a:solidFill>
                  <a:srgbClr val="000000"/>
                </a:solidFill>
                <a:effectLst/>
                <a:latin typeface="Gotham Medium" pitchFamily="2" charset="0"/>
              </a:rPr>
              <a:t>"</a:t>
            </a:r>
            <a:endParaRPr lang="en-US" sz="2400"/>
          </a:p>
        </p:txBody>
      </p:sp>
      <p:pic>
        <p:nvPicPr>
          <p:cNvPr id="4" name="Picture 3">
            <a:extLst>
              <a:ext uri="{FF2B5EF4-FFF2-40B4-BE49-F238E27FC236}">
                <a16:creationId xmlns:a16="http://schemas.microsoft.com/office/drawing/2014/main" id="{7EA6629E-15A1-CBA0-7547-1CDE30F554E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87585" y="1360288"/>
            <a:ext cx="4137423" cy="4137423"/>
          </a:xfrm>
          <a:prstGeom prst="rect">
            <a:avLst/>
          </a:prstGeom>
        </p:spPr>
      </p:pic>
      <p:sp>
        <p:nvSpPr>
          <p:cNvPr id="8" name="TextBox 7">
            <a:extLst>
              <a:ext uri="{FF2B5EF4-FFF2-40B4-BE49-F238E27FC236}">
                <a16:creationId xmlns:a16="http://schemas.microsoft.com/office/drawing/2014/main" id="{C918C0EA-DD15-34C7-C3A9-6708E4DBF2EF}"/>
              </a:ext>
            </a:extLst>
          </p:cNvPr>
          <p:cNvSpPr txBox="1"/>
          <p:nvPr/>
        </p:nvSpPr>
        <p:spPr>
          <a:xfrm>
            <a:off x="869598" y="2583816"/>
            <a:ext cx="3373395" cy="1938992"/>
          </a:xfrm>
          <a:prstGeom prst="rect">
            <a:avLst/>
          </a:prstGeom>
          <a:noFill/>
        </p:spPr>
        <p:txBody>
          <a:bodyPr wrap="square">
            <a:spAutoFit/>
          </a:bodyPr>
          <a:lstStyle/>
          <a:p>
            <a:pPr algn="ctr"/>
            <a:r>
              <a:rPr lang="en-US" sz="2400" b="1" u="none" strike="noStrike">
                <a:effectLst/>
                <a:latin typeface="Gotham Bold" pitchFamily="2" charset="0"/>
              </a:rPr>
              <a:t>Step 3: ​</a:t>
            </a:r>
          </a:p>
          <a:p>
            <a:pPr algn="ctr"/>
            <a:r>
              <a:rPr lang="en-US" sz="2400" b="1" u="none" strike="noStrike">
                <a:effectLst/>
                <a:latin typeface="Gotham Bold" pitchFamily="2" charset="0"/>
              </a:rPr>
              <a:t>Karate chop while repeating ​the </a:t>
            </a:r>
            <a:r>
              <a:rPr lang="en-US" sz="2400" b="1" i="1">
                <a:latin typeface="Gotham Bold" pitchFamily="2" charset="0"/>
              </a:rPr>
              <a:t>s</a:t>
            </a:r>
            <a:r>
              <a:rPr lang="en-US" sz="2400" b="1" i="1" u="none" strike="noStrike">
                <a:effectLst/>
                <a:latin typeface="Gotham Bold" pitchFamily="2" charset="0"/>
              </a:rPr>
              <a:t>etup​ </a:t>
            </a:r>
            <a:r>
              <a:rPr lang="en-US" sz="2400" b="1" i="1">
                <a:latin typeface="Gotham Bold" pitchFamily="2" charset="0"/>
              </a:rPr>
              <a:t>s</a:t>
            </a:r>
            <a:r>
              <a:rPr lang="en-US" sz="2400" b="1" i="1" u="none" strike="noStrike">
                <a:effectLst/>
                <a:latin typeface="Gotham Bold" pitchFamily="2" charset="0"/>
              </a:rPr>
              <a:t>tatement</a:t>
            </a:r>
            <a:r>
              <a:rPr lang="en-US" sz="2400" b="1" u="none" strike="noStrike">
                <a:effectLst/>
                <a:latin typeface="Gotham Bold" pitchFamily="2" charset="0"/>
              </a:rPr>
              <a:t>, ​</a:t>
            </a:r>
          </a:p>
          <a:p>
            <a:pPr algn="ctr"/>
            <a:r>
              <a:rPr lang="en-US" sz="2400" b="1" u="none" strike="noStrike">
                <a:effectLst/>
                <a:latin typeface="Gotham Bold" pitchFamily="2" charset="0"/>
              </a:rPr>
              <a:t>3 times</a:t>
            </a:r>
            <a:endParaRPr lang="en-US" sz="2400" b="1">
              <a:latin typeface="Gotham Bold" pitchFamily="2" charset="0"/>
            </a:endParaRPr>
          </a:p>
        </p:txBody>
      </p:sp>
      <p:pic>
        <p:nvPicPr>
          <p:cNvPr id="15" name="Picture 14">
            <a:extLst>
              <a:ext uri="{FF2B5EF4-FFF2-40B4-BE49-F238E27FC236}">
                <a16:creationId xmlns:a16="http://schemas.microsoft.com/office/drawing/2014/main" id="{E2F9AB86-3D72-183A-325E-97421FB4D5C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627517" y="-952354"/>
            <a:ext cx="1728489" cy="1763765"/>
          </a:xfrm>
          <a:prstGeom prst="rect">
            <a:avLst/>
          </a:prstGeom>
        </p:spPr>
      </p:pic>
      <p:pic>
        <p:nvPicPr>
          <p:cNvPr id="16" name="Picture 15">
            <a:extLst>
              <a:ext uri="{FF2B5EF4-FFF2-40B4-BE49-F238E27FC236}">
                <a16:creationId xmlns:a16="http://schemas.microsoft.com/office/drawing/2014/main" id="{FF2865BE-042E-C2CF-6016-313F6469D03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141327" y="1214072"/>
            <a:ext cx="1050673" cy="1072115"/>
          </a:xfrm>
          <a:prstGeom prst="rect">
            <a:avLst/>
          </a:prstGeom>
        </p:spPr>
      </p:pic>
      <p:pic>
        <p:nvPicPr>
          <p:cNvPr id="17" name="Picture 16">
            <a:extLst>
              <a:ext uri="{FF2B5EF4-FFF2-40B4-BE49-F238E27FC236}">
                <a16:creationId xmlns:a16="http://schemas.microsoft.com/office/drawing/2014/main" id="{49D360DA-7597-06E9-FEFC-EB363588222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327755" y="2671430"/>
            <a:ext cx="1728489" cy="1763765"/>
          </a:xfrm>
          <a:prstGeom prst="rect">
            <a:avLst/>
          </a:prstGeom>
        </p:spPr>
      </p:pic>
      <p:pic>
        <p:nvPicPr>
          <p:cNvPr id="18" name="Picture 17">
            <a:extLst>
              <a:ext uri="{FF2B5EF4-FFF2-40B4-BE49-F238E27FC236}">
                <a16:creationId xmlns:a16="http://schemas.microsoft.com/office/drawing/2014/main" id="{EFD583B8-C90B-6A8F-0CA0-5316716F51C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935398" y="4718847"/>
            <a:ext cx="2411858" cy="2461080"/>
          </a:xfrm>
          <a:prstGeom prst="rect">
            <a:avLst/>
          </a:prstGeom>
        </p:spPr>
      </p:pic>
      <p:pic>
        <p:nvPicPr>
          <p:cNvPr id="19" name="Picture 18">
            <a:extLst>
              <a:ext uri="{FF2B5EF4-FFF2-40B4-BE49-F238E27FC236}">
                <a16:creationId xmlns:a16="http://schemas.microsoft.com/office/drawing/2014/main" id="{B0C505BA-6DAD-8CD3-C5DD-C389E2D8E17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356006" y="-70471"/>
            <a:ext cx="1050673" cy="1072115"/>
          </a:xfrm>
          <a:prstGeom prst="rect">
            <a:avLst/>
          </a:prstGeom>
        </p:spPr>
      </p:pic>
      <p:pic>
        <p:nvPicPr>
          <p:cNvPr id="3074" name="Picture 2" descr="A person smiling with her hands together&#10;&#10;Description automatically generated">
            <a:extLst>
              <a:ext uri="{FF2B5EF4-FFF2-40B4-BE49-F238E27FC236}">
                <a16:creationId xmlns:a16="http://schemas.microsoft.com/office/drawing/2014/main" id="{C1EBCE1C-0FE0-8DEB-8F5E-00474354C998}"/>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934123" y="2876200"/>
            <a:ext cx="5557638" cy="3117990"/>
          </a:xfrm>
          <a:prstGeom prst="rect">
            <a:avLst/>
          </a:prstGeom>
          <a:noFill/>
          <a:extLst>
            <a:ext uri="{909E8E84-426E-40DD-AFC4-6F175D3DCCD1}">
              <a14:hiddenFill xmlns:a14="http://schemas.microsoft.com/office/drawing/2010/main">
                <a:solidFill>
                  <a:srgbClr val="FFFFFF"/>
                </a:solidFill>
              </a14:hiddenFill>
            </a:ext>
          </a:extLst>
        </p:spPr>
      </p:pic>
      <p:sp>
        <p:nvSpPr>
          <p:cNvPr id="2" name="TextBox 1">
            <a:extLst>
              <a:ext uri="{FF2B5EF4-FFF2-40B4-BE49-F238E27FC236}">
                <a16:creationId xmlns:a16="http://schemas.microsoft.com/office/drawing/2014/main" id="{D742DEA6-A565-B211-1B4A-B417E6637707}"/>
              </a:ext>
            </a:extLst>
          </p:cNvPr>
          <p:cNvSpPr txBox="1"/>
          <p:nvPr/>
        </p:nvSpPr>
        <p:spPr>
          <a:xfrm>
            <a:off x="2667000" y="6359346"/>
            <a:ext cx="6858000" cy="276999"/>
          </a:xfrm>
          <a:prstGeom prst="rect">
            <a:avLst/>
          </a:prstGeom>
          <a:noFill/>
        </p:spPr>
        <p:txBody>
          <a:bodyPr wrap="square">
            <a:spAutoFit/>
          </a:bodyPr>
          <a:lstStyle/>
          <a:p>
            <a:pPr algn="ctr"/>
            <a:r>
              <a:rPr lang="en-US" sz="1200" b="0" i="0">
                <a:solidFill>
                  <a:srgbClr val="000000"/>
                </a:solidFill>
                <a:effectLst/>
                <a:latin typeface="Calibri" panose="020F0502020204030204" pitchFamily="34" charset="0"/>
              </a:rPr>
              <a:t>© University of Central Florida</a:t>
            </a:r>
            <a:endParaRPr lang="en-US" sz="1200"/>
          </a:p>
        </p:txBody>
      </p:sp>
    </p:spTree>
    <p:extLst>
      <p:ext uri="{BB962C8B-B14F-4D97-AF65-F5344CB8AC3E}">
        <p14:creationId xmlns:p14="http://schemas.microsoft.com/office/powerpoint/2010/main" val="123274052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TextBox 13">
            <a:extLst>
              <a:ext uri="{FF2B5EF4-FFF2-40B4-BE49-F238E27FC236}">
                <a16:creationId xmlns:a16="http://schemas.microsoft.com/office/drawing/2014/main" id="{3AE490DD-B3F9-A212-35A4-03A8AA7509C9}"/>
              </a:ext>
            </a:extLst>
          </p:cNvPr>
          <p:cNvSpPr txBox="1"/>
          <p:nvPr/>
        </p:nvSpPr>
        <p:spPr>
          <a:xfrm>
            <a:off x="4090086" y="719564"/>
            <a:ext cx="7376984" cy="1938992"/>
          </a:xfrm>
          <a:prstGeom prst="rect">
            <a:avLst/>
          </a:prstGeom>
          <a:noFill/>
        </p:spPr>
        <p:txBody>
          <a:bodyPr wrap="square">
            <a:spAutoFit/>
          </a:bodyPr>
          <a:lstStyle/>
          <a:p>
            <a:pPr algn="ctr"/>
            <a:r>
              <a:rPr lang="en-US" sz="2400" u="none" strike="noStrike">
                <a:solidFill>
                  <a:srgbClr val="000000"/>
                </a:solidFill>
                <a:effectLst/>
                <a:latin typeface="Gotham Medium" pitchFamily="2" charset="0"/>
              </a:rPr>
              <a:t>There are 7 pressure points that follow neural pathways, which assist in adapting thinking.​</a:t>
            </a:r>
          </a:p>
          <a:p>
            <a:pPr algn="ctr"/>
            <a:endParaRPr lang="en-US" sz="2400" u="none" strike="noStrike">
              <a:solidFill>
                <a:srgbClr val="000000"/>
              </a:solidFill>
              <a:effectLst/>
              <a:latin typeface="Gotham Medium" pitchFamily="2" charset="0"/>
            </a:endParaRPr>
          </a:p>
          <a:p>
            <a:pPr algn="ctr"/>
            <a:r>
              <a:rPr lang="en-US" sz="2400" b="1" u="none" strike="noStrike">
                <a:solidFill>
                  <a:srgbClr val="000000"/>
                </a:solidFill>
                <a:effectLst/>
                <a:latin typeface="Gotham Medium" pitchFamily="2" charset="0"/>
              </a:rPr>
              <a:t>Example Reminder Phrase</a:t>
            </a:r>
            <a:r>
              <a:rPr lang="en-US" sz="2400" u="none" strike="noStrike">
                <a:solidFill>
                  <a:srgbClr val="000000"/>
                </a:solidFill>
                <a:effectLst/>
                <a:latin typeface="Gotham Medium" pitchFamily="2" charset="0"/>
              </a:rPr>
              <a:t>: ​</a:t>
            </a:r>
          </a:p>
          <a:p>
            <a:pPr algn="ctr"/>
            <a:r>
              <a:rPr lang="en-US" sz="2400" u="none" strike="noStrike">
                <a:solidFill>
                  <a:srgbClr val="000000"/>
                </a:solidFill>
                <a:effectLst/>
                <a:latin typeface="Gotham Medium" pitchFamily="2" charset="0"/>
              </a:rPr>
              <a:t>"</a:t>
            </a:r>
            <a:r>
              <a:rPr lang="en-US" sz="2400" i="1" u="none" strike="noStrike">
                <a:solidFill>
                  <a:srgbClr val="000000"/>
                </a:solidFill>
                <a:effectLst/>
                <a:latin typeface="Gotham Medium" pitchFamily="2" charset="0"/>
              </a:rPr>
              <a:t>On time charting</a:t>
            </a:r>
            <a:r>
              <a:rPr lang="en-US" sz="2400" u="none" strike="noStrike">
                <a:solidFill>
                  <a:srgbClr val="000000"/>
                </a:solidFill>
                <a:effectLst/>
                <a:latin typeface="Gotham Medium" pitchFamily="2" charset="0"/>
              </a:rPr>
              <a:t>"</a:t>
            </a:r>
            <a:endParaRPr lang="en-US" sz="2400"/>
          </a:p>
        </p:txBody>
      </p:sp>
      <p:pic>
        <p:nvPicPr>
          <p:cNvPr id="4" name="Picture 3">
            <a:extLst>
              <a:ext uri="{FF2B5EF4-FFF2-40B4-BE49-F238E27FC236}">
                <a16:creationId xmlns:a16="http://schemas.microsoft.com/office/drawing/2014/main" id="{7EA6629E-15A1-CBA0-7547-1CDE30F554E0}"/>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87585" y="1360288"/>
            <a:ext cx="4137423" cy="4137423"/>
          </a:xfrm>
          <a:prstGeom prst="rect">
            <a:avLst/>
          </a:prstGeom>
        </p:spPr>
      </p:pic>
      <p:sp>
        <p:nvSpPr>
          <p:cNvPr id="8" name="TextBox 7">
            <a:extLst>
              <a:ext uri="{FF2B5EF4-FFF2-40B4-BE49-F238E27FC236}">
                <a16:creationId xmlns:a16="http://schemas.microsoft.com/office/drawing/2014/main" id="{C918C0EA-DD15-34C7-C3A9-6708E4DBF2EF}"/>
              </a:ext>
            </a:extLst>
          </p:cNvPr>
          <p:cNvSpPr txBox="1"/>
          <p:nvPr/>
        </p:nvSpPr>
        <p:spPr>
          <a:xfrm>
            <a:off x="902044" y="2335933"/>
            <a:ext cx="3327356" cy="1938992"/>
          </a:xfrm>
          <a:prstGeom prst="rect">
            <a:avLst/>
          </a:prstGeom>
          <a:noFill/>
        </p:spPr>
        <p:txBody>
          <a:bodyPr wrap="square">
            <a:spAutoFit/>
          </a:bodyPr>
          <a:lstStyle/>
          <a:p>
            <a:pPr algn="ctr"/>
            <a:r>
              <a:rPr lang="en-US" sz="2400" b="1" u="none" strike="noStrike">
                <a:effectLst/>
                <a:latin typeface="Gotham Bold" pitchFamily="2" charset="0"/>
              </a:rPr>
              <a:t>Step 4: ​</a:t>
            </a:r>
          </a:p>
          <a:p>
            <a:pPr algn="ctr"/>
            <a:r>
              <a:rPr lang="en-US" sz="2400" b="1" u="none" strike="noStrike">
                <a:effectLst/>
                <a:latin typeface="Gotham Bold" pitchFamily="2" charset="0"/>
              </a:rPr>
              <a:t>Repeat reminder </a:t>
            </a:r>
            <a:r>
              <a:rPr lang="en-US" sz="2400" b="1">
                <a:latin typeface="Gotham Bold" pitchFamily="2" charset="0"/>
              </a:rPr>
              <a:t>p</a:t>
            </a:r>
            <a:r>
              <a:rPr lang="en-US" sz="2400" b="1" u="none" strike="noStrike">
                <a:effectLst/>
                <a:latin typeface="Gotham Bold" pitchFamily="2" charset="0"/>
              </a:rPr>
              <a:t>hrase while tapping </a:t>
            </a:r>
            <a:r>
              <a:rPr lang="en-US" sz="2400" b="1">
                <a:latin typeface="Gotham Bold" pitchFamily="2" charset="0"/>
              </a:rPr>
              <a:t>a</a:t>
            </a:r>
            <a:r>
              <a:rPr lang="en-US" sz="2400" b="1" u="none" strike="noStrike">
                <a:effectLst/>
                <a:latin typeface="Gotham Bold" pitchFamily="2" charset="0"/>
              </a:rPr>
              <a:t>cupressure </a:t>
            </a:r>
            <a:r>
              <a:rPr lang="en-US" sz="2400" b="1">
                <a:latin typeface="Gotham Bold" pitchFamily="2" charset="0"/>
              </a:rPr>
              <a:t>p</a:t>
            </a:r>
            <a:r>
              <a:rPr lang="en-US" sz="2400" b="1" u="none" strike="noStrike">
                <a:effectLst/>
                <a:latin typeface="Gotham Bold" pitchFamily="2" charset="0"/>
              </a:rPr>
              <a:t>oints</a:t>
            </a:r>
            <a:endParaRPr lang="en-US" sz="2400" b="1">
              <a:latin typeface="Gotham Bold" pitchFamily="2" charset="0"/>
            </a:endParaRPr>
          </a:p>
        </p:txBody>
      </p:sp>
      <p:pic>
        <p:nvPicPr>
          <p:cNvPr id="15" name="Picture 14">
            <a:extLst>
              <a:ext uri="{FF2B5EF4-FFF2-40B4-BE49-F238E27FC236}">
                <a16:creationId xmlns:a16="http://schemas.microsoft.com/office/drawing/2014/main" id="{E2F9AB86-3D72-183A-325E-97421FB4D5C6}"/>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9627517" y="-952354"/>
            <a:ext cx="1728489" cy="1763765"/>
          </a:xfrm>
          <a:prstGeom prst="rect">
            <a:avLst/>
          </a:prstGeom>
        </p:spPr>
      </p:pic>
      <p:pic>
        <p:nvPicPr>
          <p:cNvPr id="16" name="Picture 15">
            <a:extLst>
              <a:ext uri="{FF2B5EF4-FFF2-40B4-BE49-F238E27FC236}">
                <a16:creationId xmlns:a16="http://schemas.microsoft.com/office/drawing/2014/main" id="{FF2865BE-042E-C2CF-6016-313F6469D038}"/>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141327" y="1214072"/>
            <a:ext cx="1050673" cy="1072115"/>
          </a:xfrm>
          <a:prstGeom prst="rect">
            <a:avLst/>
          </a:prstGeom>
        </p:spPr>
      </p:pic>
      <p:pic>
        <p:nvPicPr>
          <p:cNvPr id="17" name="Picture 16">
            <a:extLst>
              <a:ext uri="{FF2B5EF4-FFF2-40B4-BE49-F238E27FC236}">
                <a16:creationId xmlns:a16="http://schemas.microsoft.com/office/drawing/2014/main" id="{49D360DA-7597-06E9-FEFC-EB3635882227}"/>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327755" y="2671430"/>
            <a:ext cx="1728489" cy="1763765"/>
          </a:xfrm>
          <a:prstGeom prst="rect">
            <a:avLst/>
          </a:prstGeom>
        </p:spPr>
      </p:pic>
      <p:pic>
        <p:nvPicPr>
          <p:cNvPr id="18" name="Picture 17">
            <a:extLst>
              <a:ext uri="{FF2B5EF4-FFF2-40B4-BE49-F238E27FC236}">
                <a16:creationId xmlns:a16="http://schemas.microsoft.com/office/drawing/2014/main" id="{EFD583B8-C90B-6A8F-0CA0-5316716F51C8}"/>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9935398" y="4718847"/>
            <a:ext cx="2411858" cy="2461080"/>
          </a:xfrm>
          <a:prstGeom prst="rect">
            <a:avLst/>
          </a:prstGeom>
        </p:spPr>
      </p:pic>
      <p:pic>
        <p:nvPicPr>
          <p:cNvPr id="19" name="Picture 18">
            <a:extLst>
              <a:ext uri="{FF2B5EF4-FFF2-40B4-BE49-F238E27FC236}">
                <a16:creationId xmlns:a16="http://schemas.microsoft.com/office/drawing/2014/main" id="{B0C505BA-6DAD-8CD3-C5DD-C389E2D8E177}"/>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356006" y="-70471"/>
            <a:ext cx="1050673" cy="1072115"/>
          </a:xfrm>
          <a:prstGeom prst="rect">
            <a:avLst/>
          </a:prstGeom>
        </p:spPr>
      </p:pic>
      <p:pic>
        <p:nvPicPr>
          <p:cNvPr id="5122" name="Picture 2" descr="A person with a hand on her forehead&#10;&#10;Description automatically generated">
            <a:extLst>
              <a:ext uri="{FF2B5EF4-FFF2-40B4-BE49-F238E27FC236}">
                <a16:creationId xmlns:a16="http://schemas.microsoft.com/office/drawing/2014/main" id="{5B1735BF-B3C6-D7F9-1E68-0317E800A6BF}"/>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368806" y="2707797"/>
            <a:ext cx="2819543" cy="3549907"/>
          </a:xfrm>
          <a:prstGeom prst="rect">
            <a:avLst/>
          </a:prstGeom>
          <a:noFill/>
          <a:extLst>
            <a:ext uri="{909E8E84-426E-40DD-AFC4-6F175D3DCCD1}">
              <a14:hiddenFill xmlns:a14="http://schemas.microsoft.com/office/drawing/2010/main">
                <a:solidFill>
                  <a:srgbClr val="FFFFFF"/>
                </a:solidFill>
              </a14:hiddenFill>
            </a:ext>
          </a:extLst>
        </p:spPr>
      </p:pic>
      <p:sp>
        <p:nvSpPr>
          <p:cNvPr id="2" name="TextBox 1">
            <a:extLst>
              <a:ext uri="{FF2B5EF4-FFF2-40B4-BE49-F238E27FC236}">
                <a16:creationId xmlns:a16="http://schemas.microsoft.com/office/drawing/2014/main" id="{CECC1886-52A5-6023-174B-FC4BD93DA9F0}"/>
              </a:ext>
            </a:extLst>
          </p:cNvPr>
          <p:cNvSpPr txBox="1"/>
          <p:nvPr/>
        </p:nvSpPr>
        <p:spPr>
          <a:xfrm>
            <a:off x="2667000" y="6359346"/>
            <a:ext cx="6858000" cy="276999"/>
          </a:xfrm>
          <a:prstGeom prst="rect">
            <a:avLst/>
          </a:prstGeom>
          <a:noFill/>
        </p:spPr>
        <p:txBody>
          <a:bodyPr wrap="square">
            <a:spAutoFit/>
          </a:bodyPr>
          <a:lstStyle/>
          <a:p>
            <a:pPr algn="ctr"/>
            <a:r>
              <a:rPr lang="en-US" sz="1200" b="0" i="0">
                <a:solidFill>
                  <a:srgbClr val="000000"/>
                </a:solidFill>
                <a:effectLst/>
                <a:latin typeface="Calibri" panose="020F0502020204030204" pitchFamily="34" charset="0"/>
              </a:rPr>
              <a:t>© University of Central Florida</a:t>
            </a:r>
            <a:endParaRPr lang="en-US" sz="1200"/>
          </a:p>
        </p:txBody>
      </p:sp>
    </p:spTree>
    <p:extLst>
      <p:ext uri="{BB962C8B-B14F-4D97-AF65-F5344CB8AC3E}">
        <p14:creationId xmlns:p14="http://schemas.microsoft.com/office/powerpoint/2010/main" val="319336043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3FE09094-1E10-B81C-3053-F0925E428A40}"/>
              </a:ext>
            </a:extLst>
          </p:cNvPr>
          <p:cNvSpPr txBox="1"/>
          <p:nvPr/>
        </p:nvSpPr>
        <p:spPr>
          <a:xfrm>
            <a:off x="4617135" y="1004173"/>
            <a:ext cx="6858000" cy="4124206"/>
          </a:xfrm>
          <a:prstGeom prst="rect">
            <a:avLst/>
          </a:prstGeom>
          <a:noFill/>
        </p:spPr>
        <p:txBody>
          <a:bodyPr wrap="square">
            <a:spAutoFit/>
          </a:bodyPr>
          <a:lstStyle/>
          <a:p>
            <a:pPr algn="ctr"/>
            <a:r>
              <a:rPr lang="en-US" sz="2400" u="none" strike="noStrike">
                <a:solidFill>
                  <a:srgbClr val="000000"/>
                </a:solidFill>
                <a:effectLst/>
                <a:latin typeface="Gotham Medium" pitchFamily="2" charset="0"/>
              </a:rPr>
              <a:t>SUD (Subjective Unit of Distress) scale (</a:t>
            </a:r>
            <a:r>
              <a:rPr lang="en-US" sz="2400" u="none" strike="noStrike" err="1">
                <a:solidFill>
                  <a:srgbClr val="000000"/>
                </a:solidFill>
                <a:effectLst/>
                <a:latin typeface="Gotham Medium" pitchFamily="2" charset="0"/>
              </a:rPr>
              <a:t>Wolpe</a:t>
            </a:r>
            <a:r>
              <a:rPr lang="en-US" sz="2400" u="none" strike="noStrike">
                <a:solidFill>
                  <a:srgbClr val="000000"/>
                </a:solidFill>
                <a:effectLst/>
                <a:latin typeface="Gotham Medium" pitchFamily="2" charset="0"/>
              </a:rPr>
              <a:t>, 1969)</a:t>
            </a:r>
          </a:p>
          <a:p>
            <a:pPr algn="ctr"/>
            <a:endParaRPr lang="en-US" sz="2000">
              <a:solidFill>
                <a:srgbClr val="000000"/>
              </a:solidFill>
              <a:latin typeface="Gotham Medium" pitchFamily="2" charset="0"/>
            </a:endParaRPr>
          </a:p>
          <a:p>
            <a:pPr algn="ctr"/>
            <a:endParaRPr lang="en-US" sz="2000" u="none" strike="noStrike">
              <a:solidFill>
                <a:srgbClr val="000000"/>
              </a:solidFill>
              <a:effectLst/>
              <a:latin typeface="Gotham Medium" pitchFamily="2" charset="0"/>
            </a:endParaRPr>
          </a:p>
          <a:p>
            <a:pPr algn="ctr"/>
            <a:endParaRPr lang="en-US" sz="2000">
              <a:solidFill>
                <a:srgbClr val="000000"/>
              </a:solidFill>
              <a:latin typeface="Gotham Medium" pitchFamily="2" charset="0"/>
            </a:endParaRPr>
          </a:p>
          <a:p>
            <a:pPr algn="ctr"/>
            <a:endParaRPr lang="en-US" sz="2000" u="none" strike="noStrike">
              <a:solidFill>
                <a:srgbClr val="000000"/>
              </a:solidFill>
              <a:effectLst/>
              <a:latin typeface="Gotham Medium" pitchFamily="2" charset="0"/>
            </a:endParaRPr>
          </a:p>
          <a:p>
            <a:pPr algn="ctr"/>
            <a:endParaRPr lang="en-US" sz="2000" u="none" strike="noStrike">
              <a:solidFill>
                <a:srgbClr val="000000"/>
              </a:solidFill>
              <a:effectLst/>
              <a:latin typeface="Gotham Medium" pitchFamily="2" charset="0"/>
            </a:endParaRPr>
          </a:p>
          <a:p>
            <a:pPr algn="ctr" rtl="0" fontAlgn="base"/>
            <a:r>
              <a:rPr lang="en-US" sz="2400" b="1" u="none" strike="noStrike">
                <a:solidFill>
                  <a:srgbClr val="000000"/>
                </a:solidFill>
                <a:effectLst/>
                <a:latin typeface="Gotham Medium" pitchFamily="50" charset="0"/>
              </a:rPr>
              <a:t>Relaxed</a:t>
            </a:r>
            <a:r>
              <a:rPr lang="en-US" sz="2400" b="1">
                <a:solidFill>
                  <a:srgbClr val="000000"/>
                </a:solidFill>
                <a:latin typeface="Gotham Medium" pitchFamily="50" charset="0"/>
              </a:rPr>
              <a:t>:</a:t>
            </a:r>
            <a:r>
              <a:rPr lang="en-US" sz="2400" u="none" strike="noStrike">
                <a:solidFill>
                  <a:srgbClr val="000000"/>
                </a:solidFill>
                <a:effectLst/>
                <a:latin typeface="Gotham Medium" pitchFamily="50" charset="0"/>
              </a:rPr>
              <a:t> Calm, pulse normal, no preoccupied thoughts</a:t>
            </a:r>
            <a:r>
              <a:rPr lang="en-US" sz="2400">
                <a:solidFill>
                  <a:srgbClr val="000000"/>
                </a:solidFill>
                <a:effectLst/>
                <a:latin typeface="Gotham Medium" pitchFamily="50" charset="0"/>
              </a:rPr>
              <a:t>​</a:t>
            </a:r>
          </a:p>
          <a:p>
            <a:pPr algn="ctr" rtl="0" fontAlgn="base"/>
            <a:r>
              <a:rPr lang="en-US" sz="2400">
                <a:solidFill>
                  <a:srgbClr val="000000"/>
                </a:solidFill>
                <a:effectLst/>
                <a:latin typeface="Gotham Medium" pitchFamily="50" charset="0"/>
              </a:rPr>
              <a:t>​</a:t>
            </a:r>
          </a:p>
          <a:p>
            <a:pPr algn="ctr" rtl="0" fontAlgn="base"/>
            <a:r>
              <a:rPr lang="en-US" sz="2400" b="1" u="none" strike="noStrike">
                <a:solidFill>
                  <a:srgbClr val="000000"/>
                </a:solidFill>
                <a:effectLst/>
                <a:latin typeface="Gotham Medium" pitchFamily="50" charset="0"/>
              </a:rPr>
              <a:t>Distressed</a:t>
            </a:r>
            <a:r>
              <a:rPr lang="en-US" sz="2400" b="1">
                <a:solidFill>
                  <a:srgbClr val="000000"/>
                </a:solidFill>
                <a:latin typeface="Gotham Medium" pitchFamily="50" charset="0"/>
              </a:rPr>
              <a:t>:</a:t>
            </a:r>
            <a:r>
              <a:rPr lang="en-US" sz="2400" u="none" strike="noStrike">
                <a:solidFill>
                  <a:srgbClr val="000000"/>
                </a:solidFill>
                <a:effectLst/>
                <a:latin typeface="Gotham Medium" pitchFamily="50" charset="0"/>
              </a:rPr>
              <a:t> Anxious, mind preoccupied</a:t>
            </a:r>
            <a:endParaRPr lang="en-US" sz="2400">
              <a:solidFill>
                <a:srgbClr val="000000"/>
              </a:solidFill>
              <a:effectLst/>
              <a:latin typeface="Gotham Medium" pitchFamily="50" charset="0"/>
            </a:endParaRPr>
          </a:p>
          <a:p>
            <a:endParaRPr lang="en-US"/>
          </a:p>
        </p:txBody>
      </p:sp>
      <p:pic>
        <p:nvPicPr>
          <p:cNvPr id="4" name="Picture 3">
            <a:extLst>
              <a:ext uri="{FF2B5EF4-FFF2-40B4-BE49-F238E27FC236}">
                <a16:creationId xmlns:a16="http://schemas.microsoft.com/office/drawing/2014/main" id="{7EA6629E-15A1-CBA0-7547-1CDE30F554E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87583" y="1360288"/>
            <a:ext cx="4137423" cy="4137423"/>
          </a:xfrm>
          <a:prstGeom prst="rect">
            <a:avLst/>
          </a:prstGeom>
        </p:spPr>
      </p:pic>
      <p:sp>
        <p:nvSpPr>
          <p:cNvPr id="8" name="TextBox 7">
            <a:extLst>
              <a:ext uri="{FF2B5EF4-FFF2-40B4-BE49-F238E27FC236}">
                <a16:creationId xmlns:a16="http://schemas.microsoft.com/office/drawing/2014/main" id="{C918C0EA-DD15-34C7-C3A9-6708E4DBF2EF}"/>
              </a:ext>
            </a:extLst>
          </p:cNvPr>
          <p:cNvSpPr txBox="1"/>
          <p:nvPr/>
        </p:nvSpPr>
        <p:spPr>
          <a:xfrm>
            <a:off x="951470" y="2459503"/>
            <a:ext cx="3253215" cy="1938992"/>
          </a:xfrm>
          <a:prstGeom prst="rect">
            <a:avLst/>
          </a:prstGeom>
          <a:noFill/>
        </p:spPr>
        <p:txBody>
          <a:bodyPr wrap="square">
            <a:spAutoFit/>
          </a:bodyPr>
          <a:lstStyle/>
          <a:p>
            <a:pPr algn="ctr"/>
            <a:r>
              <a:rPr lang="en-US" sz="2400" b="1" u="none" strike="noStrike">
                <a:effectLst/>
                <a:latin typeface="Gotham Bold" pitchFamily="2" charset="0"/>
              </a:rPr>
              <a:t>Step 5: ​</a:t>
            </a:r>
          </a:p>
          <a:p>
            <a:pPr algn="ctr"/>
            <a:r>
              <a:rPr lang="en-US" sz="2400" b="1" u="none" strike="noStrike">
                <a:effectLst/>
                <a:latin typeface="Gotham Bold" pitchFamily="2" charset="0"/>
              </a:rPr>
              <a:t>Measure intensity of feelings post-tapping using the SUD scale</a:t>
            </a:r>
            <a:endParaRPr lang="en-US" sz="2400" b="1">
              <a:latin typeface="Gotham Bold" pitchFamily="2" charset="0"/>
            </a:endParaRPr>
          </a:p>
        </p:txBody>
      </p:sp>
      <p:pic>
        <p:nvPicPr>
          <p:cNvPr id="1026" name="Picture 2">
            <a:extLst>
              <a:ext uri="{FF2B5EF4-FFF2-40B4-BE49-F238E27FC236}">
                <a16:creationId xmlns:a16="http://schemas.microsoft.com/office/drawing/2014/main" id="{ECBBEAB3-5B4C-08B1-4149-2DC7150B30B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684570" y="2260092"/>
            <a:ext cx="6731000" cy="647700"/>
          </a:xfrm>
          <a:prstGeom prst="rect">
            <a:avLst/>
          </a:prstGeom>
          <a:noFill/>
          <a:extLst>
            <a:ext uri="{909E8E84-426E-40DD-AFC4-6F175D3DCCD1}">
              <a14:hiddenFill xmlns:a14="http://schemas.microsoft.com/office/drawing/2010/main">
                <a:solidFill>
                  <a:srgbClr val="FFFFFF"/>
                </a:solidFill>
              </a14:hiddenFill>
            </a:ext>
          </a:extLst>
        </p:spPr>
      </p:pic>
      <p:pic>
        <p:nvPicPr>
          <p:cNvPr id="15" name="Picture 14">
            <a:extLst>
              <a:ext uri="{FF2B5EF4-FFF2-40B4-BE49-F238E27FC236}">
                <a16:creationId xmlns:a16="http://schemas.microsoft.com/office/drawing/2014/main" id="{E2F9AB86-3D72-183A-325E-97421FB4D5C6}"/>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9627517" y="-952354"/>
            <a:ext cx="1728489" cy="1763765"/>
          </a:xfrm>
          <a:prstGeom prst="rect">
            <a:avLst/>
          </a:prstGeom>
        </p:spPr>
      </p:pic>
      <p:pic>
        <p:nvPicPr>
          <p:cNvPr id="16" name="Picture 15">
            <a:extLst>
              <a:ext uri="{FF2B5EF4-FFF2-40B4-BE49-F238E27FC236}">
                <a16:creationId xmlns:a16="http://schemas.microsoft.com/office/drawing/2014/main" id="{FF2865BE-042E-C2CF-6016-313F6469D038}"/>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141327" y="1214072"/>
            <a:ext cx="1050673" cy="1072115"/>
          </a:xfrm>
          <a:prstGeom prst="rect">
            <a:avLst/>
          </a:prstGeom>
        </p:spPr>
      </p:pic>
      <p:pic>
        <p:nvPicPr>
          <p:cNvPr id="17" name="Picture 16">
            <a:extLst>
              <a:ext uri="{FF2B5EF4-FFF2-40B4-BE49-F238E27FC236}">
                <a16:creationId xmlns:a16="http://schemas.microsoft.com/office/drawing/2014/main" id="{49D360DA-7597-06E9-FEFC-EB3635882227}"/>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327755" y="2671430"/>
            <a:ext cx="1728489" cy="1763765"/>
          </a:xfrm>
          <a:prstGeom prst="rect">
            <a:avLst/>
          </a:prstGeom>
        </p:spPr>
      </p:pic>
      <p:pic>
        <p:nvPicPr>
          <p:cNvPr id="18" name="Picture 17">
            <a:extLst>
              <a:ext uri="{FF2B5EF4-FFF2-40B4-BE49-F238E27FC236}">
                <a16:creationId xmlns:a16="http://schemas.microsoft.com/office/drawing/2014/main" id="{EFD583B8-C90B-6A8F-0CA0-5316716F51C8}"/>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9935398" y="4718847"/>
            <a:ext cx="2411858" cy="2461080"/>
          </a:xfrm>
          <a:prstGeom prst="rect">
            <a:avLst/>
          </a:prstGeom>
        </p:spPr>
      </p:pic>
      <p:pic>
        <p:nvPicPr>
          <p:cNvPr id="19" name="Picture 18">
            <a:extLst>
              <a:ext uri="{FF2B5EF4-FFF2-40B4-BE49-F238E27FC236}">
                <a16:creationId xmlns:a16="http://schemas.microsoft.com/office/drawing/2014/main" id="{B0C505BA-6DAD-8CD3-C5DD-C389E2D8E177}"/>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356006" y="-70471"/>
            <a:ext cx="1050673" cy="1072115"/>
          </a:xfrm>
          <a:prstGeom prst="rect">
            <a:avLst/>
          </a:prstGeom>
        </p:spPr>
      </p:pic>
      <p:sp>
        <p:nvSpPr>
          <p:cNvPr id="20" name="TextBox 19">
            <a:extLst>
              <a:ext uri="{FF2B5EF4-FFF2-40B4-BE49-F238E27FC236}">
                <a16:creationId xmlns:a16="http://schemas.microsoft.com/office/drawing/2014/main" id="{DF414F3A-6FE9-060F-DA1B-11F052B94C7A}"/>
              </a:ext>
            </a:extLst>
          </p:cNvPr>
          <p:cNvSpPr txBox="1"/>
          <p:nvPr/>
        </p:nvSpPr>
        <p:spPr>
          <a:xfrm>
            <a:off x="2667000" y="6359346"/>
            <a:ext cx="6858000" cy="276999"/>
          </a:xfrm>
          <a:prstGeom prst="rect">
            <a:avLst/>
          </a:prstGeom>
          <a:noFill/>
        </p:spPr>
        <p:txBody>
          <a:bodyPr wrap="square">
            <a:spAutoFit/>
          </a:bodyPr>
          <a:lstStyle/>
          <a:p>
            <a:pPr algn="ctr"/>
            <a:r>
              <a:rPr lang="en-US" sz="1200" b="0" i="0">
                <a:solidFill>
                  <a:srgbClr val="000000"/>
                </a:solidFill>
                <a:effectLst/>
                <a:latin typeface="Calibri" panose="020F0502020204030204" pitchFamily="34" charset="0"/>
              </a:rPr>
              <a:t>© University of Central Florida</a:t>
            </a:r>
            <a:endParaRPr lang="en-US" sz="1200"/>
          </a:p>
        </p:txBody>
      </p:sp>
    </p:spTree>
    <p:extLst>
      <p:ext uri="{BB962C8B-B14F-4D97-AF65-F5344CB8AC3E}">
        <p14:creationId xmlns:p14="http://schemas.microsoft.com/office/powerpoint/2010/main" val="274800202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7E1CC649-14EA-6661-1AB6-19751F29B0F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325983" y="-274835"/>
            <a:ext cx="7407666" cy="7407666"/>
          </a:xfrm>
          <a:prstGeom prst="rect">
            <a:avLst/>
          </a:prstGeom>
        </p:spPr>
      </p:pic>
      <p:sp>
        <p:nvSpPr>
          <p:cNvPr id="2" name="Title 1">
            <a:extLst>
              <a:ext uri="{FF2B5EF4-FFF2-40B4-BE49-F238E27FC236}">
                <a16:creationId xmlns:a16="http://schemas.microsoft.com/office/drawing/2014/main" id="{167FC240-EA80-D602-2CE3-0735A7A3A7F4}"/>
              </a:ext>
            </a:extLst>
          </p:cNvPr>
          <p:cNvSpPr>
            <a:spLocks noGrp="1"/>
          </p:cNvSpPr>
          <p:nvPr>
            <p:ph type="title"/>
          </p:nvPr>
        </p:nvSpPr>
        <p:spPr>
          <a:xfrm rot="16200000">
            <a:off x="-1819910" y="2766216"/>
            <a:ext cx="4965383" cy="1325563"/>
          </a:xfrm>
        </p:spPr>
        <p:txBody>
          <a:bodyPr/>
          <a:lstStyle/>
          <a:p>
            <a:pPr algn="ctr"/>
            <a:r>
              <a:rPr lang="en-US">
                <a:latin typeface="Gotham Bold" pitchFamily="50" charset="0"/>
              </a:rPr>
              <a:t>Important </a:t>
            </a:r>
            <a:br>
              <a:rPr lang="en-US">
                <a:latin typeface="Gotham Bold" pitchFamily="50" charset="0"/>
              </a:rPr>
            </a:br>
            <a:r>
              <a:rPr lang="en-US">
                <a:latin typeface="Gotham Bold" pitchFamily="50" charset="0"/>
              </a:rPr>
              <a:t>Disclosures</a:t>
            </a:r>
          </a:p>
        </p:txBody>
      </p:sp>
      <p:sp>
        <p:nvSpPr>
          <p:cNvPr id="4" name="Content Placeholder 3">
            <a:extLst>
              <a:ext uri="{FF2B5EF4-FFF2-40B4-BE49-F238E27FC236}">
                <a16:creationId xmlns:a16="http://schemas.microsoft.com/office/drawing/2014/main" id="{932184D3-4D8B-3FD3-B46A-512F5B4CA80D}"/>
              </a:ext>
            </a:extLst>
          </p:cNvPr>
          <p:cNvSpPr>
            <a:spLocks noGrp="1"/>
          </p:cNvSpPr>
          <p:nvPr>
            <p:ph sz="half" idx="2"/>
          </p:nvPr>
        </p:nvSpPr>
        <p:spPr>
          <a:xfrm>
            <a:off x="3346807" y="634967"/>
            <a:ext cx="8355458" cy="5588059"/>
          </a:xfrm>
        </p:spPr>
        <p:txBody>
          <a:bodyPr anchor="ctr">
            <a:noAutofit/>
          </a:bodyPr>
          <a:lstStyle/>
          <a:p>
            <a:pPr marL="0" indent="0">
              <a:lnSpc>
                <a:spcPct val="100000"/>
              </a:lnSpc>
              <a:buNone/>
            </a:pPr>
            <a:r>
              <a:rPr lang="en-US" sz="2400" i="0">
                <a:effectLst/>
                <a:latin typeface="Gotham Medium" pitchFamily="50" charset="0"/>
                <a:ea typeface="Calibri" panose="020F0502020204030204" pitchFamily="34" charset="0"/>
                <a:cs typeface="Times New Roman" panose="02020603050405020304" pitchFamily="18" charset="0"/>
              </a:rPr>
              <a:t>This material is for informational purposes only. It does not replace the advice or counsel of a health care professional. You should consult with and rely on the advice of your physician or health care professional for the management of your health. Never disregard professional medical advice or delay in seeking it because of something you have learned in this course. </a:t>
            </a:r>
            <a:endParaRPr lang="en-US" sz="2400">
              <a:effectLst/>
              <a:latin typeface="Gotham Medium" pitchFamily="50" charset="0"/>
              <a:ea typeface="Calibri" panose="020F0502020204030204" pitchFamily="34" charset="0"/>
              <a:cs typeface="Times New Roman" panose="02020603050405020304" pitchFamily="18" charset="0"/>
            </a:endParaRPr>
          </a:p>
        </p:txBody>
      </p:sp>
      <p:sp>
        <p:nvSpPr>
          <p:cNvPr id="3" name="TextBox 2">
            <a:extLst>
              <a:ext uri="{FF2B5EF4-FFF2-40B4-BE49-F238E27FC236}">
                <a16:creationId xmlns:a16="http://schemas.microsoft.com/office/drawing/2014/main" id="{A762C69B-6671-C566-B391-D88F3514600C}"/>
              </a:ext>
            </a:extLst>
          </p:cNvPr>
          <p:cNvSpPr txBox="1"/>
          <p:nvPr/>
        </p:nvSpPr>
        <p:spPr>
          <a:xfrm>
            <a:off x="2667000" y="6359346"/>
            <a:ext cx="6858000" cy="276999"/>
          </a:xfrm>
          <a:prstGeom prst="rect">
            <a:avLst/>
          </a:prstGeom>
          <a:noFill/>
        </p:spPr>
        <p:txBody>
          <a:bodyPr wrap="square">
            <a:spAutoFit/>
          </a:bodyPr>
          <a:lstStyle/>
          <a:p>
            <a:pPr algn="ctr"/>
            <a:r>
              <a:rPr lang="en-US" sz="1200" b="0" i="0">
                <a:solidFill>
                  <a:srgbClr val="000000"/>
                </a:solidFill>
                <a:effectLst/>
                <a:latin typeface="Calibri" panose="020F0502020204030204" pitchFamily="34" charset="0"/>
              </a:rPr>
              <a:t>© University of Central Florida</a:t>
            </a:r>
            <a:endParaRPr lang="en-US" sz="1200"/>
          </a:p>
        </p:txBody>
      </p:sp>
      <p:pic>
        <p:nvPicPr>
          <p:cNvPr id="5" name="Picture 4" descr="A logo with blue circles&#10;&#10;Description automatically generated">
            <a:extLst>
              <a:ext uri="{FF2B5EF4-FFF2-40B4-BE49-F238E27FC236}">
                <a16:creationId xmlns:a16="http://schemas.microsoft.com/office/drawing/2014/main" id="{5FC1D75E-3A1B-45C9-0285-B37F0D53B13B}"/>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809604" y="138481"/>
            <a:ext cx="2901252" cy="1923480"/>
          </a:xfrm>
          <a:prstGeom prst="rect">
            <a:avLst/>
          </a:prstGeom>
        </p:spPr>
      </p:pic>
      <p:sp>
        <p:nvSpPr>
          <p:cNvPr id="7" name="TextBox 2">
            <a:extLst>
              <a:ext uri="{FF2B5EF4-FFF2-40B4-BE49-F238E27FC236}">
                <a16:creationId xmlns:a16="http://schemas.microsoft.com/office/drawing/2014/main" id="{2416FDD6-F484-FE2E-E3CE-3ECA8DAEE262}"/>
              </a:ext>
            </a:extLst>
          </p:cNvPr>
          <p:cNvSpPr txBox="1"/>
          <p:nvPr/>
        </p:nvSpPr>
        <p:spPr>
          <a:xfrm>
            <a:off x="7271425" y="877937"/>
            <a:ext cx="4359092" cy="830997"/>
          </a:xfrm>
          <a:prstGeom prst="rect">
            <a:avLst/>
          </a:prstGeom>
          <a:noFill/>
        </p:spPr>
        <p:txBody>
          <a:bodyPr rot="0" spcFirstLastPara="0" vert="horz" wrap="square" lIns="91440" tIns="45720" rIns="91440" bIns="45720" numCol="1" spcCol="0" rtlCol="0" fromWordArt="0" anchor="t" anchorCtr="0" forceAA="0" compatLnSpc="1">
            <a:prstTxWarp prst="textNoShape">
              <a:avLst/>
            </a:prstTxWarp>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2400" b="1">
                <a:latin typeface="Gotham Medium"/>
                <a:ea typeface="Calibri"/>
                <a:cs typeface="Calibri"/>
              </a:rPr>
              <a:t>Materials found on </a:t>
            </a:r>
            <a:r>
              <a:rPr lang="en-US" sz="2400" b="1">
                <a:latin typeface="Gotham Medium"/>
                <a:ea typeface="Calibri"/>
                <a:cs typeface="Calibri"/>
                <a:hlinkClick r:id="rId5"/>
              </a:rPr>
              <a:t>Renewunow.org</a:t>
            </a:r>
            <a:endParaRPr lang="en-US" sz="2400" b="1">
              <a:latin typeface="Gotham Medium"/>
            </a:endParaRPr>
          </a:p>
        </p:txBody>
      </p:sp>
    </p:spTree>
    <p:extLst>
      <p:ext uri="{BB962C8B-B14F-4D97-AF65-F5344CB8AC3E}">
        <p14:creationId xmlns:p14="http://schemas.microsoft.com/office/powerpoint/2010/main" val="3095667906"/>
      </p:ext>
    </p:extLst>
  </p:cSld>
  <p:clrMapOvr>
    <a:masterClrMapping/>
  </p:clrMapOvr>
  <p:extLst>
    <p:ext uri="{6950BFC3-D8DA-4A85-94F7-54DA5524770B}">
      <p188:commentRel xmlns:p188="http://schemas.microsoft.com/office/powerpoint/2018/8/main" r:id="rId2"/>
    </p:ext>
  </p:extLs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4D6FBB79-033B-D76F-D57B-9CA53608CAD5}"/>
              </a:ext>
            </a:extLst>
          </p:cNvPr>
          <p:cNvPicPr>
            <a:picLocks noChangeAspect="1"/>
          </p:cNvPicPr>
          <p:nvPr/>
        </p:nvPicPr>
        <p:blipFill>
          <a:blip r:embed="rId4">
            <a:extLst>
              <a:ext uri="{BEBA8EAE-BF5A-486C-A8C5-ECC9F3942E4B}">
                <a14:imgProps xmlns:a14="http://schemas.microsoft.com/office/drawing/2010/main">
                  <a14:imgLayer r:embed="rId5">
                    <a14:imgEffect>
                      <a14:artisticPhotocopy trans="10000"/>
                    </a14:imgEffect>
                  </a14:imgLayer>
                </a14:imgProps>
              </a:ext>
              <a:ext uri="{28A0092B-C50C-407E-A947-70E740481C1C}">
                <a14:useLocalDpi xmlns:a14="http://schemas.microsoft.com/office/drawing/2010/main" val="0"/>
              </a:ext>
            </a:extLst>
          </a:blip>
          <a:stretch>
            <a:fillRect/>
          </a:stretch>
        </p:blipFill>
        <p:spPr>
          <a:xfrm rot="5400000">
            <a:off x="-2613750" y="531357"/>
            <a:ext cx="6858000" cy="5795281"/>
          </a:xfrm>
          <a:prstGeom prst="rect">
            <a:avLst/>
          </a:prstGeom>
        </p:spPr>
      </p:pic>
      <p:pic>
        <p:nvPicPr>
          <p:cNvPr id="4" name="Picture 3">
            <a:extLst>
              <a:ext uri="{FF2B5EF4-FFF2-40B4-BE49-F238E27FC236}">
                <a16:creationId xmlns:a16="http://schemas.microsoft.com/office/drawing/2014/main" id="{AA1390E9-916B-8F6B-C4C7-E4A452551067}"/>
              </a:ext>
            </a:extLst>
          </p:cNvPr>
          <p:cNvPicPr>
            <a:picLocks noChangeAspect="1"/>
          </p:cNvPicPr>
          <p:nvPr/>
        </p:nvPicPr>
        <p:blipFill>
          <a:blip r:embed="rId4">
            <a:extLst>
              <a:ext uri="{BEBA8EAE-BF5A-486C-A8C5-ECC9F3942E4B}">
                <a14:imgProps xmlns:a14="http://schemas.microsoft.com/office/drawing/2010/main">
                  <a14:imgLayer r:embed="rId5">
                    <a14:imgEffect>
                      <a14:artisticPhotocopy trans="10000"/>
                    </a14:imgEffect>
                  </a14:imgLayer>
                </a14:imgProps>
              </a:ext>
              <a:ext uri="{28A0092B-C50C-407E-A947-70E740481C1C}">
                <a14:useLocalDpi xmlns:a14="http://schemas.microsoft.com/office/drawing/2010/main" val="0"/>
              </a:ext>
            </a:extLst>
          </a:blip>
          <a:stretch>
            <a:fillRect/>
          </a:stretch>
        </p:blipFill>
        <p:spPr>
          <a:xfrm rot="16200000">
            <a:off x="6567805" y="110522"/>
            <a:ext cx="7641466" cy="6636954"/>
          </a:xfrm>
          <a:prstGeom prst="rect">
            <a:avLst/>
          </a:prstGeom>
        </p:spPr>
      </p:pic>
      <p:sp>
        <p:nvSpPr>
          <p:cNvPr id="2" name="Title 1">
            <a:extLst>
              <a:ext uri="{FF2B5EF4-FFF2-40B4-BE49-F238E27FC236}">
                <a16:creationId xmlns:a16="http://schemas.microsoft.com/office/drawing/2014/main" id="{77FA9B82-0B80-C24E-6C70-3D556A95B50C}"/>
              </a:ext>
            </a:extLst>
          </p:cNvPr>
          <p:cNvSpPr>
            <a:spLocks noGrp="1"/>
          </p:cNvSpPr>
          <p:nvPr>
            <p:ph type="title"/>
          </p:nvPr>
        </p:nvSpPr>
        <p:spPr/>
        <p:txBody>
          <a:bodyPr/>
          <a:lstStyle/>
          <a:p>
            <a:pPr algn="ctr"/>
            <a:r>
              <a:rPr lang="en-US" sz="3600" dirty="0">
                <a:latin typeface="Gotham Bold" pitchFamily="50" charset="0"/>
              </a:rPr>
              <a:t>Putting it all together </a:t>
            </a:r>
          </a:p>
        </p:txBody>
      </p:sp>
      <p:sp>
        <p:nvSpPr>
          <p:cNvPr id="3" name="Content Placeholder 2">
            <a:extLst>
              <a:ext uri="{FF2B5EF4-FFF2-40B4-BE49-F238E27FC236}">
                <a16:creationId xmlns:a16="http://schemas.microsoft.com/office/drawing/2014/main" id="{DBA5865E-2E87-9433-3519-446F2207892E}"/>
              </a:ext>
            </a:extLst>
          </p:cNvPr>
          <p:cNvSpPr>
            <a:spLocks noGrp="1"/>
          </p:cNvSpPr>
          <p:nvPr>
            <p:ph idx="1"/>
          </p:nvPr>
        </p:nvSpPr>
        <p:spPr>
          <a:xfrm>
            <a:off x="815250" y="1473947"/>
            <a:ext cx="10515600" cy="433481"/>
          </a:xfrm>
        </p:spPr>
        <p:txBody>
          <a:bodyPr>
            <a:normAutofit/>
          </a:bodyPr>
          <a:lstStyle/>
          <a:p>
            <a:pPr marL="0" indent="0" algn="ctr">
              <a:buNone/>
            </a:pPr>
            <a:r>
              <a:rPr lang="en-US" sz="2400" dirty="0">
                <a:latin typeface="Gotham Medium" pitchFamily="2" charset="0"/>
              </a:rPr>
              <a:t>An EFT Demo</a:t>
            </a:r>
          </a:p>
        </p:txBody>
      </p:sp>
      <p:pic>
        <p:nvPicPr>
          <p:cNvPr id="6" name="Online Media 5" descr="Emotional Freedom Therapy (EFT): Tapping Demo">
            <a:hlinkClick r:id="" action="ppaction://media"/>
            <a:extLst>
              <a:ext uri="{FF2B5EF4-FFF2-40B4-BE49-F238E27FC236}">
                <a16:creationId xmlns:a16="http://schemas.microsoft.com/office/drawing/2014/main" id="{EA18C047-D4F2-6D50-6315-EC6ACCCD1CAC}"/>
              </a:ext>
            </a:extLst>
          </p:cNvPr>
          <p:cNvPicPr>
            <a:picLocks noRot="1" noChangeAspect="1"/>
          </p:cNvPicPr>
          <p:nvPr>
            <a:videoFile r:link="rId1"/>
          </p:nvPr>
        </p:nvPicPr>
        <p:blipFill>
          <a:blip r:embed="rId6"/>
          <a:stretch>
            <a:fillRect/>
          </a:stretch>
        </p:blipFill>
        <p:spPr>
          <a:xfrm>
            <a:off x="2973973" y="1907428"/>
            <a:ext cx="6244053" cy="3527890"/>
          </a:xfrm>
          <a:prstGeom prst="rect">
            <a:avLst/>
          </a:prstGeom>
        </p:spPr>
      </p:pic>
      <p:sp>
        <p:nvSpPr>
          <p:cNvPr id="7" name="TextBox 6">
            <a:extLst>
              <a:ext uri="{FF2B5EF4-FFF2-40B4-BE49-F238E27FC236}">
                <a16:creationId xmlns:a16="http://schemas.microsoft.com/office/drawing/2014/main" id="{8B6096E5-4BF1-2364-F35E-0D7180DB3810}"/>
              </a:ext>
            </a:extLst>
          </p:cNvPr>
          <p:cNvSpPr txBox="1"/>
          <p:nvPr/>
        </p:nvSpPr>
        <p:spPr>
          <a:xfrm>
            <a:off x="2667000" y="6359346"/>
            <a:ext cx="6858000" cy="276999"/>
          </a:xfrm>
          <a:prstGeom prst="rect">
            <a:avLst/>
          </a:prstGeom>
          <a:noFill/>
        </p:spPr>
        <p:txBody>
          <a:bodyPr wrap="square">
            <a:spAutoFit/>
          </a:bodyPr>
          <a:lstStyle/>
          <a:p>
            <a:pPr algn="ctr"/>
            <a:r>
              <a:rPr lang="en-US" sz="1200" b="0" i="0" dirty="0">
                <a:solidFill>
                  <a:srgbClr val="000000"/>
                </a:solidFill>
                <a:effectLst/>
                <a:latin typeface="Calibri" panose="020F0502020204030204" pitchFamily="34" charset="0"/>
              </a:rPr>
              <a:t>© University of Central Florida</a:t>
            </a:r>
            <a:endParaRPr lang="en-US" sz="1200" dirty="0"/>
          </a:p>
        </p:txBody>
      </p:sp>
      <p:sp>
        <p:nvSpPr>
          <p:cNvPr id="9" name="TextBox 8">
            <a:extLst>
              <a:ext uri="{FF2B5EF4-FFF2-40B4-BE49-F238E27FC236}">
                <a16:creationId xmlns:a16="http://schemas.microsoft.com/office/drawing/2014/main" id="{84531F7B-731C-FE02-3D96-2ECAF7799256}"/>
              </a:ext>
            </a:extLst>
          </p:cNvPr>
          <p:cNvSpPr txBox="1"/>
          <p:nvPr/>
        </p:nvSpPr>
        <p:spPr>
          <a:xfrm>
            <a:off x="2122977" y="5624906"/>
            <a:ext cx="7900146" cy="369332"/>
          </a:xfrm>
          <a:prstGeom prst="rect">
            <a:avLst/>
          </a:prstGeom>
          <a:noFill/>
        </p:spPr>
        <p:txBody>
          <a:bodyPr wrap="square">
            <a:spAutoFit/>
          </a:bodyPr>
          <a:lstStyle/>
          <a:p>
            <a:pPr algn="ctr"/>
            <a:r>
              <a:rPr lang="en-US" dirty="0">
                <a:solidFill>
                  <a:srgbClr val="004F71"/>
                </a:solidFill>
                <a:latin typeface="Gotham Medium" pitchFamily="2" charset="0"/>
                <a:hlinkClick r:id="rId7"/>
              </a:rPr>
              <a:t>https://www.youtube.com/watch?v=iq_OHh3PvtU&amp;t=1s</a:t>
            </a:r>
            <a:r>
              <a:rPr lang="en-US" dirty="0">
                <a:solidFill>
                  <a:srgbClr val="004F71"/>
                </a:solidFill>
                <a:latin typeface="Gotham Medium" pitchFamily="2" charset="0"/>
              </a:rPr>
              <a:t> </a:t>
            </a:r>
          </a:p>
        </p:txBody>
      </p:sp>
    </p:spTree>
    <p:extLst>
      <p:ext uri="{BB962C8B-B14F-4D97-AF65-F5344CB8AC3E}">
        <p14:creationId xmlns:p14="http://schemas.microsoft.com/office/powerpoint/2010/main" val="36594164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mediacall" presetSubtype="0" fill="hold" nodeType="clickEffect">
                                  <p:stCondLst>
                                    <p:cond delay="0"/>
                                  </p:stCondLst>
                                  <p:childTnLst>
                                    <p:cmd type="call" cmd="playFrom(0.0)">
                                      <p:cBhvr>
                                        <p:cTn id="6" dur="1" fill="hold"/>
                                        <p:tgtEl>
                                          <p:spTgt spid="6"/>
                                        </p:tgtEl>
                                      </p:cBhvr>
                                    </p:cmd>
                                  </p:childTnLst>
                                </p:cTn>
                              </p:par>
                            </p:childTnLst>
                          </p:cTn>
                        </p:par>
                      </p:childTnLst>
                    </p:cTn>
                  </p:par>
                </p:childTnLst>
              </p:cTn>
              <p:prevCondLst>
                <p:cond evt="onPrev" delay="0">
                  <p:tgtEl>
                    <p:sldTgt/>
                  </p:tgtEl>
                </p:cond>
              </p:prevCondLst>
              <p:nextCondLst>
                <p:cond evt="onNext" delay="0">
                  <p:tgtEl>
                    <p:sldTgt/>
                  </p:tgtEl>
                </p:cond>
              </p:nextCondLst>
            </p:seq>
            <p:video>
              <p:cMediaNode vol="80000">
                <p:cTn id="7" fill="hold" display="0">
                  <p:stCondLst>
                    <p:cond delay="indefinite"/>
                  </p:stCondLst>
                </p:cTn>
                <p:tgtEl>
                  <p:spTgt spid="6"/>
                </p:tgtEl>
              </p:cMediaNode>
            </p:video>
            <p:seq concurrent="1" nextAc="seek">
              <p:cTn id="8" restart="whenNotActive" fill="hold" evtFilter="cancelBubble" nodeType="interactiveSeq">
                <p:stCondLst>
                  <p:cond evt="onClick" delay="0">
                    <p:tgtEl>
                      <p:spTgt spid="6"/>
                    </p:tgtEl>
                  </p:cond>
                </p:stCondLst>
                <p:endSync evt="end" delay="0">
                  <p:rtn val="all"/>
                </p:endSync>
                <p:childTnLst>
                  <p:par>
                    <p:cTn id="9" fill="hold">
                      <p:stCondLst>
                        <p:cond delay="0"/>
                      </p:stCondLst>
                      <p:childTnLst>
                        <p:par>
                          <p:cTn id="10" fill="hold">
                            <p:stCondLst>
                              <p:cond delay="0"/>
                            </p:stCondLst>
                            <p:childTnLst>
                              <p:par>
                                <p:cTn id="11" presetID="2" presetClass="mediacall" presetSubtype="0" fill="hold" nodeType="clickEffect">
                                  <p:stCondLst>
                                    <p:cond delay="0"/>
                                  </p:stCondLst>
                                  <p:childTnLst>
                                    <p:cmd type="call" cmd="togglePause">
                                      <p:cBhvr>
                                        <p:cTn id="12" dur="1" fill="hold"/>
                                        <p:tgtEl>
                                          <p:spTgt spid="6"/>
                                        </p:tgtEl>
                                      </p:cBhvr>
                                    </p:cmd>
                                  </p:childTnLst>
                                </p:cTn>
                              </p:par>
                            </p:childTnLst>
                          </p:cTn>
                        </p:par>
                      </p:childTnLst>
                    </p:cTn>
                  </p:par>
                </p:childTnLst>
              </p:cTn>
              <p:nextCondLst>
                <p:cond evt="onClick" delay="0">
                  <p:tgtEl>
                    <p:spTgt spid="6"/>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Picture 12">
            <a:extLst>
              <a:ext uri="{FF2B5EF4-FFF2-40B4-BE49-F238E27FC236}">
                <a16:creationId xmlns:a16="http://schemas.microsoft.com/office/drawing/2014/main" id="{29F86162-9158-E8A0-F127-88DAB844FEE0}"/>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95071" y="-881883"/>
            <a:ext cx="1728489" cy="1763765"/>
          </a:xfrm>
          <a:prstGeom prst="rect">
            <a:avLst/>
          </a:prstGeom>
        </p:spPr>
      </p:pic>
      <p:pic>
        <p:nvPicPr>
          <p:cNvPr id="12" name="Picture 11">
            <a:extLst>
              <a:ext uri="{FF2B5EF4-FFF2-40B4-BE49-F238E27FC236}">
                <a16:creationId xmlns:a16="http://schemas.microsoft.com/office/drawing/2014/main" id="{1DC49C01-F1EF-AD2F-BD7C-AD3B3EEF000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4398" y="1003872"/>
            <a:ext cx="1050673" cy="1072115"/>
          </a:xfrm>
          <a:prstGeom prst="rect">
            <a:avLst/>
          </a:prstGeom>
        </p:spPr>
      </p:pic>
      <p:pic>
        <p:nvPicPr>
          <p:cNvPr id="10" name="Picture 9">
            <a:extLst>
              <a:ext uri="{FF2B5EF4-FFF2-40B4-BE49-F238E27FC236}">
                <a16:creationId xmlns:a16="http://schemas.microsoft.com/office/drawing/2014/main" id="{B540DA1C-DC95-A9FE-5296-4164B46B04A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89966" y="2329435"/>
            <a:ext cx="1728489" cy="1763765"/>
          </a:xfrm>
          <a:prstGeom prst="rect">
            <a:avLst/>
          </a:prstGeom>
        </p:spPr>
      </p:pic>
      <p:pic>
        <p:nvPicPr>
          <p:cNvPr id="9" name="Picture 8">
            <a:extLst>
              <a:ext uri="{FF2B5EF4-FFF2-40B4-BE49-F238E27FC236}">
                <a16:creationId xmlns:a16="http://schemas.microsoft.com/office/drawing/2014/main" id="{CB004ADA-B278-3C34-9863-35710A385AE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989518" y="4500152"/>
            <a:ext cx="3388697" cy="3457855"/>
          </a:xfrm>
          <a:prstGeom prst="rect">
            <a:avLst/>
          </a:prstGeom>
        </p:spPr>
      </p:pic>
      <p:pic>
        <p:nvPicPr>
          <p:cNvPr id="8" name="Picture 7">
            <a:extLst>
              <a:ext uri="{FF2B5EF4-FFF2-40B4-BE49-F238E27FC236}">
                <a16:creationId xmlns:a16="http://schemas.microsoft.com/office/drawing/2014/main" id="{4DA68496-CB9E-765B-4285-C9062A0EE23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4398" y="4346648"/>
            <a:ext cx="2411858" cy="2461080"/>
          </a:xfrm>
          <a:prstGeom prst="rect">
            <a:avLst/>
          </a:prstGeom>
        </p:spPr>
      </p:pic>
      <p:sp>
        <p:nvSpPr>
          <p:cNvPr id="2" name="Title 1">
            <a:extLst>
              <a:ext uri="{FF2B5EF4-FFF2-40B4-BE49-F238E27FC236}">
                <a16:creationId xmlns:a16="http://schemas.microsoft.com/office/drawing/2014/main" id="{8E481BCB-5388-EE5D-D7FA-378792FEF9C8}"/>
              </a:ext>
            </a:extLst>
          </p:cNvPr>
          <p:cNvSpPr>
            <a:spLocks noGrp="1"/>
          </p:cNvSpPr>
          <p:nvPr>
            <p:ph type="title"/>
          </p:nvPr>
        </p:nvSpPr>
        <p:spPr>
          <a:xfrm>
            <a:off x="1918454" y="782234"/>
            <a:ext cx="7903639" cy="1325563"/>
          </a:xfrm>
        </p:spPr>
        <p:txBody>
          <a:bodyPr>
            <a:normAutofit/>
          </a:bodyPr>
          <a:lstStyle/>
          <a:p>
            <a:pPr algn="ctr"/>
            <a:r>
              <a:rPr lang="en-US" sz="3600">
                <a:latin typeface="Gotham Black" pitchFamily="50" charset="0"/>
              </a:rPr>
              <a:t>EFT/Tapping </a:t>
            </a:r>
            <a:br>
              <a:rPr lang="en-US" sz="3600">
                <a:latin typeface="Gotham Black" pitchFamily="50" charset="0"/>
              </a:rPr>
            </a:br>
            <a:r>
              <a:rPr lang="en-US" sz="3600">
                <a:latin typeface="Gotham Black" pitchFamily="50" charset="0"/>
              </a:rPr>
              <a:t>Small Group ​Practice</a:t>
            </a:r>
          </a:p>
        </p:txBody>
      </p:sp>
      <p:sp>
        <p:nvSpPr>
          <p:cNvPr id="3" name="Text Placeholder 2">
            <a:extLst>
              <a:ext uri="{FF2B5EF4-FFF2-40B4-BE49-F238E27FC236}">
                <a16:creationId xmlns:a16="http://schemas.microsoft.com/office/drawing/2014/main" id="{FC01F09B-03A6-1E91-D590-3993F7C5AA20}"/>
              </a:ext>
            </a:extLst>
          </p:cNvPr>
          <p:cNvSpPr>
            <a:spLocks noGrp="1"/>
          </p:cNvSpPr>
          <p:nvPr>
            <p:ph type="body" idx="1"/>
          </p:nvPr>
        </p:nvSpPr>
        <p:spPr>
          <a:xfrm>
            <a:off x="839788" y="2098272"/>
            <a:ext cx="10512424" cy="823912"/>
          </a:xfrm>
        </p:spPr>
        <p:txBody>
          <a:bodyPr/>
          <a:lstStyle/>
          <a:p>
            <a:pPr algn="ctr"/>
            <a:r>
              <a:rPr lang="en-US">
                <a:latin typeface="Gotham Medium" pitchFamily="2" charset="0"/>
              </a:rPr>
              <a:t>Share common stressors:</a:t>
            </a:r>
          </a:p>
        </p:txBody>
      </p:sp>
      <p:sp>
        <p:nvSpPr>
          <p:cNvPr id="4" name="Content Placeholder 3">
            <a:extLst>
              <a:ext uri="{FF2B5EF4-FFF2-40B4-BE49-F238E27FC236}">
                <a16:creationId xmlns:a16="http://schemas.microsoft.com/office/drawing/2014/main" id="{500A7BF2-4862-9EC9-B9C5-6620C92E46F7}"/>
              </a:ext>
            </a:extLst>
          </p:cNvPr>
          <p:cNvSpPr>
            <a:spLocks noGrp="1"/>
          </p:cNvSpPr>
          <p:nvPr>
            <p:ph sz="half" idx="2"/>
          </p:nvPr>
        </p:nvSpPr>
        <p:spPr>
          <a:xfrm>
            <a:off x="839788" y="2922184"/>
            <a:ext cx="10512424" cy="3684588"/>
          </a:xfrm>
        </p:spPr>
        <p:txBody>
          <a:bodyPr>
            <a:normAutofit/>
          </a:bodyPr>
          <a:lstStyle/>
          <a:p>
            <a:pPr algn="ctr" rtl="0" fontAlgn="base"/>
            <a:r>
              <a:rPr lang="en-US" sz="2400" u="none" strike="noStrike">
                <a:solidFill>
                  <a:srgbClr val="000000"/>
                </a:solidFill>
                <a:effectLst/>
                <a:latin typeface="Gotham Medium" pitchFamily="2" charset="0"/>
              </a:rPr>
              <a:t>Complete an EFT session</a:t>
            </a:r>
          </a:p>
          <a:p>
            <a:pPr algn="ctr" rtl="0" fontAlgn="base"/>
            <a:r>
              <a:rPr lang="en-US" sz="2400">
                <a:solidFill>
                  <a:srgbClr val="000000"/>
                </a:solidFill>
                <a:latin typeface="Gotham Medium" pitchFamily="2" charset="0"/>
              </a:rPr>
              <a:t>Share your impressions with the group</a:t>
            </a:r>
            <a:endParaRPr lang="en-US" sz="2400">
              <a:solidFill>
                <a:srgbClr val="000000"/>
              </a:solidFill>
              <a:effectLst/>
              <a:latin typeface="Gotham Medium" pitchFamily="2" charset="0"/>
            </a:endParaRPr>
          </a:p>
          <a:p>
            <a:pPr marL="0" indent="0">
              <a:buNone/>
            </a:pPr>
            <a:endParaRPr lang="en-US" sz="2400">
              <a:latin typeface="Gotham Medium" pitchFamily="2" charset="0"/>
            </a:endParaRPr>
          </a:p>
        </p:txBody>
      </p:sp>
      <p:pic>
        <p:nvPicPr>
          <p:cNvPr id="7" name="Picture 6">
            <a:extLst>
              <a:ext uri="{FF2B5EF4-FFF2-40B4-BE49-F238E27FC236}">
                <a16:creationId xmlns:a16="http://schemas.microsoft.com/office/drawing/2014/main" id="{E33EC11B-0865-7113-3F77-CE7009315BD0}"/>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9894013" y="111071"/>
            <a:ext cx="2111197" cy="1833669"/>
          </a:xfrm>
          <a:prstGeom prst="rect">
            <a:avLst/>
          </a:prstGeom>
        </p:spPr>
      </p:pic>
      <p:pic>
        <p:nvPicPr>
          <p:cNvPr id="11" name="Picture 10">
            <a:extLst>
              <a:ext uri="{FF2B5EF4-FFF2-40B4-BE49-F238E27FC236}">
                <a16:creationId xmlns:a16="http://schemas.microsoft.com/office/drawing/2014/main" id="{CFDC36CC-6A6E-BCDA-2663-6CA44050317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785330" y="2042057"/>
            <a:ext cx="2216704" cy="2261943"/>
          </a:xfrm>
          <a:prstGeom prst="rect">
            <a:avLst/>
          </a:prstGeom>
        </p:spPr>
      </p:pic>
      <p:pic>
        <p:nvPicPr>
          <p:cNvPr id="14" name="Picture 13">
            <a:extLst>
              <a:ext uri="{FF2B5EF4-FFF2-40B4-BE49-F238E27FC236}">
                <a16:creationId xmlns:a16="http://schemas.microsoft.com/office/drawing/2014/main" id="{1B5FBA50-78AA-4F3F-B994-C6B6BB28F4B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10885" y="-289881"/>
            <a:ext cx="1050673" cy="1072115"/>
          </a:xfrm>
          <a:prstGeom prst="rect">
            <a:avLst/>
          </a:prstGeom>
        </p:spPr>
      </p:pic>
      <p:sp>
        <p:nvSpPr>
          <p:cNvPr id="15" name="TextBox 14">
            <a:extLst>
              <a:ext uri="{FF2B5EF4-FFF2-40B4-BE49-F238E27FC236}">
                <a16:creationId xmlns:a16="http://schemas.microsoft.com/office/drawing/2014/main" id="{A39518A1-E345-B123-7C7C-6FC68BDE7244}"/>
              </a:ext>
            </a:extLst>
          </p:cNvPr>
          <p:cNvSpPr txBox="1"/>
          <p:nvPr/>
        </p:nvSpPr>
        <p:spPr>
          <a:xfrm>
            <a:off x="2667000" y="6359346"/>
            <a:ext cx="6858000" cy="276999"/>
          </a:xfrm>
          <a:prstGeom prst="rect">
            <a:avLst/>
          </a:prstGeom>
          <a:noFill/>
        </p:spPr>
        <p:txBody>
          <a:bodyPr wrap="square">
            <a:spAutoFit/>
          </a:bodyPr>
          <a:lstStyle/>
          <a:p>
            <a:pPr algn="ctr"/>
            <a:r>
              <a:rPr lang="en-US" sz="1200" b="0" i="0">
                <a:solidFill>
                  <a:srgbClr val="000000"/>
                </a:solidFill>
                <a:effectLst/>
                <a:latin typeface="Calibri" panose="020F0502020204030204" pitchFamily="34" charset="0"/>
              </a:rPr>
              <a:t>© University of Central Florida</a:t>
            </a:r>
            <a:endParaRPr lang="en-US" sz="1200"/>
          </a:p>
        </p:txBody>
      </p:sp>
    </p:spTree>
    <p:extLst>
      <p:ext uri="{BB962C8B-B14F-4D97-AF65-F5344CB8AC3E}">
        <p14:creationId xmlns:p14="http://schemas.microsoft.com/office/powerpoint/2010/main" val="22183561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CE1E7B2-0F18-1F0F-A3A0-BE97530B5331}"/>
              </a:ext>
            </a:extLst>
          </p:cNvPr>
          <p:cNvSpPr>
            <a:spLocks noGrp="1"/>
          </p:cNvSpPr>
          <p:nvPr>
            <p:ph idx="1"/>
          </p:nvPr>
        </p:nvSpPr>
        <p:spPr>
          <a:xfrm>
            <a:off x="5531146" y="1822786"/>
            <a:ext cx="5593572" cy="669862"/>
          </a:xfrm>
        </p:spPr>
        <p:txBody>
          <a:bodyPr>
            <a:normAutofit/>
          </a:bodyPr>
          <a:lstStyle/>
          <a:p>
            <a:pPr marL="342900" indent="-342900">
              <a:spcBef>
                <a:spcPts val="0"/>
              </a:spcBef>
              <a:buFont typeface="Calibri" panose="020F0502020204030204" pitchFamily="34" charset="0"/>
              <a:buChar char="-"/>
            </a:pPr>
            <a:r>
              <a:rPr lang="en-US" sz="2400">
                <a:latin typeface="Gotham Medium" pitchFamily="50" charset="0"/>
                <a:ea typeface="Calibri" panose="020F0502020204030204" pitchFamily="34" charset="0"/>
                <a:cs typeface="Calibri"/>
              </a:rPr>
              <a:t>Where can EFT be performed?</a:t>
            </a:r>
          </a:p>
        </p:txBody>
      </p:sp>
      <p:sp>
        <p:nvSpPr>
          <p:cNvPr id="6" name="Oval 5">
            <a:extLst>
              <a:ext uri="{FF2B5EF4-FFF2-40B4-BE49-F238E27FC236}">
                <a16:creationId xmlns:a16="http://schemas.microsoft.com/office/drawing/2014/main" id="{22DA058F-D6F5-5FDA-E841-59C00D11DC09}"/>
              </a:ext>
            </a:extLst>
          </p:cNvPr>
          <p:cNvSpPr/>
          <p:nvPr/>
        </p:nvSpPr>
        <p:spPr>
          <a:xfrm>
            <a:off x="924232" y="246389"/>
            <a:ext cx="4389120" cy="4389120"/>
          </a:xfrm>
          <a:prstGeom prst="ellipse">
            <a:avLst/>
          </a:prstGeom>
          <a:solidFill>
            <a:srgbClr val="004F71"/>
          </a:solidFill>
          <a:ln>
            <a:solidFill>
              <a:srgbClr val="00968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a:extLst>
              <a:ext uri="{FF2B5EF4-FFF2-40B4-BE49-F238E27FC236}">
                <a16:creationId xmlns:a16="http://schemas.microsoft.com/office/drawing/2014/main" id="{90B5B4D0-7D3B-0A8B-B74A-A205A366FCD4}"/>
              </a:ext>
            </a:extLst>
          </p:cNvPr>
          <p:cNvSpPr txBox="1"/>
          <p:nvPr/>
        </p:nvSpPr>
        <p:spPr>
          <a:xfrm>
            <a:off x="1243559" y="1608322"/>
            <a:ext cx="3667432" cy="1754326"/>
          </a:xfrm>
          <a:prstGeom prst="rect">
            <a:avLst/>
          </a:prstGeom>
          <a:noFill/>
        </p:spPr>
        <p:txBody>
          <a:bodyPr wrap="square">
            <a:spAutoFit/>
          </a:bodyPr>
          <a:lstStyle/>
          <a:p>
            <a:pPr algn="ctr"/>
            <a:r>
              <a:rPr lang="en-US" sz="3600" b="1">
                <a:solidFill>
                  <a:schemeClr val="bg1"/>
                </a:solidFill>
                <a:latin typeface="Gotham Bold" pitchFamily="50" charset="0"/>
                <a:ea typeface="Calibri" panose="020F0502020204030204" pitchFamily="34" charset="0"/>
                <a:cs typeface="Calibri"/>
              </a:rPr>
              <a:t>EFT/Tapping</a:t>
            </a:r>
          </a:p>
          <a:p>
            <a:pPr algn="ctr"/>
            <a:r>
              <a:rPr lang="en-US" sz="3600" b="1">
                <a:solidFill>
                  <a:schemeClr val="bg1"/>
                </a:solidFill>
                <a:latin typeface="Gotham Bold" pitchFamily="50" charset="0"/>
                <a:ea typeface="Calibri" panose="020F0502020204030204" pitchFamily="34" charset="0"/>
                <a:cs typeface="Calibri"/>
              </a:rPr>
              <a:t>Practice</a:t>
            </a:r>
          </a:p>
          <a:p>
            <a:pPr algn="ctr"/>
            <a:r>
              <a:rPr lang="en-US" sz="3600" b="1">
                <a:solidFill>
                  <a:schemeClr val="bg1"/>
                </a:solidFill>
                <a:latin typeface="Gotham Bold" pitchFamily="50" charset="0"/>
                <a:ea typeface="Calibri" panose="020F0502020204030204" pitchFamily="34" charset="0"/>
                <a:cs typeface="Calibri"/>
              </a:rPr>
              <a:t>Debrief</a:t>
            </a:r>
          </a:p>
        </p:txBody>
      </p:sp>
      <p:sp>
        <p:nvSpPr>
          <p:cNvPr id="8" name="Content Placeholder 2">
            <a:extLst>
              <a:ext uri="{FF2B5EF4-FFF2-40B4-BE49-F238E27FC236}">
                <a16:creationId xmlns:a16="http://schemas.microsoft.com/office/drawing/2014/main" id="{173190D4-4B9D-3083-3FE1-91579BB1AE48}"/>
              </a:ext>
            </a:extLst>
          </p:cNvPr>
          <p:cNvSpPr txBox="1">
            <a:spLocks/>
          </p:cNvSpPr>
          <p:nvPr/>
        </p:nvSpPr>
        <p:spPr>
          <a:xfrm>
            <a:off x="5531146" y="2835149"/>
            <a:ext cx="6210094" cy="1185316"/>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342900" indent="-342900">
              <a:spcBef>
                <a:spcPts val="0"/>
              </a:spcBef>
              <a:buFont typeface="Calibri" panose="020F0502020204030204" pitchFamily="34" charset="0"/>
              <a:buChar char="-"/>
            </a:pPr>
            <a:r>
              <a:rPr lang="en-US" sz="2400">
                <a:latin typeface="Gotham Medium" pitchFamily="50" charset="0"/>
                <a:ea typeface="Calibri" panose="020F0502020204030204" pitchFamily="34" charset="0"/>
                <a:cs typeface="Calibri"/>
              </a:rPr>
              <a:t>What strategies can you use to encourage practicing EFT?</a:t>
            </a:r>
            <a:endParaRPr lang="en-US"/>
          </a:p>
        </p:txBody>
      </p:sp>
      <p:pic>
        <p:nvPicPr>
          <p:cNvPr id="9" name="Picture 8">
            <a:extLst>
              <a:ext uri="{FF2B5EF4-FFF2-40B4-BE49-F238E27FC236}">
                <a16:creationId xmlns:a16="http://schemas.microsoft.com/office/drawing/2014/main" id="{5FDECEE0-119D-8C5A-ACAD-FE17A405BB0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81" y="3915971"/>
            <a:ext cx="1336831" cy="1364114"/>
          </a:xfrm>
          <a:prstGeom prst="rect">
            <a:avLst/>
          </a:prstGeom>
        </p:spPr>
      </p:pic>
      <p:pic>
        <p:nvPicPr>
          <p:cNvPr id="10" name="Picture 9">
            <a:extLst>
              <a:ext uri="{FF2B5EF4-FFF2-40B4-BE49-F238E27FC236}">
                <a16:creationId xmlns:a16="http://schemas.microsoft.com/office/drawing/2014/main" id="{F0B8D6A7-156D-B66B-613F-07810AA19D2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277259" y="5562162"/>
            <a:ext cx="1050673" cy="1072115"/>
          </a:xfrm>
          <a:prstGeom prst="rect">
            <a:avLst/>
          </a:prstGeom>
        </p:spPr>
      </p:pic>
      <p:pic>
        <p:nvPicPr>
          <p:cNvPr id="11" name="Picture 10">
            <a:extLst>
              <a:ext uri="{FF2B5EF4-FFF2-40B4-BE49-F238E27FC236}">
                <a16:creationId xmlns:a16="http://schemas.microsoft.com/office/drawing/2014/main" id="{3A242E19-95DD-4E37-4268-EBE4C62EC732}"/>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4487" y="5717839"/>
            <a:ext cx="1728489" cy="1763765"/>
          </a:xfrm>
          <a:prstGeom prst="rect">
            <a:avLst/>
          </a:prstGeom>
        </p:spPr>
      </p:pic>
      <p:pic>
        <p:nvPicPr>
          <p:cNvPr id="12" name="Picture 11">
            <a:extLst>
              <a:ext uri="{FF2B5EF4-FFF2-40B4-BE49-F238E27FC236}">
                <a16:creationId xmlns:a16="http://schemas.microsoft.com/office/drawing/2014/main" id="{1FC9B6CE-726D-0ADA-8D4D-51E01054E49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058035" y="5148213"/>
            <a:ext cx="2411858" cy="2461080"/>
          </a:xfrm>
          <a:prstGeom prst="rect">
            <a:avLst/>
          </a:prstGeom>
        </p:spPr>
      </p:pic>
      <p:pic>
        <p:nvPicPr>
          <p:cNvPr id="13" name="Picture 12">
            <a:extLst>
              <a:ext uri="{FF2B5EF4-FFF2-40B4-BE49-F238E27FC236}">
                <a16:creationId xmlns:a16="http://schemas.microsoft.com/office/drawing/2014/main" id="{4EA86F0B-9330-2D75-1D0C-2110C539C83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837507" y="5705690"/>
            <a:ext cx="1050673" cy="1072115"/>
          </a:xfrm>
          <a:prstGeom prst="rect">
            <a:avLst/>
          </a:prstGeom>
        </p:spPr>
      </p:pic>
      <p:pic>
        <p:nvPicPr>
          <p:cNvPr id="14" name="Picture 13">
            <a:extLst>
              <a:ext uri="{FF2B5EF4-FFF2-40B4-BE49-F238E27FC236}">
                <a16:creationId xmlns:a16="http://schemas.microsoft.com/office/drawing/2014/main" id="{44A55FDE-5B9D-4A82-6E66-6179B3BB57E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276377" y="4915943"/>
            <a:ext cx="1601796" cy="1634487"/>
          </a:xfrm>
          <a:prstGeom prst="rect">
            <a:avLst/>
          </a:prstGeom>
        </p:spPr>
      </p:pic>
      <p:pic>
        <p:nvPicPr>
          <p:cNvPr id="15" name="Picture 14">
            <a:extLst>
              <a:ext uri="{FF2B5EF4-FFF2-40B4-BE49-F238E27FC236}">
                <a16:creationId xmlns:a16="http://schemas.microsoft.com/office/drawing/2014/main" id="{E7E94D71-09C5-E280-A8BF-79E858A15915}"/>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07710" y="-277550"/>
            <a:ext cx="1050673" cy="1072115"/>
          </a:xfrm>
          <a:prstGeom prst="rect">
            <a:avLst/>
          </a:prstGeom>
        </p:spPr>
      </p:pic>
      <p:pic>
        <p:nvPicPr>
          <p:cNvPr id="16" name="Picture 15">
            <a:extLst>
              <a:ext uri="{FF2B5EF4-FFF2-40B4-BE49-F238E27FC236}">
                <a16:creationId xmlns:a16="http://schemas.microsoft.com/office/drawing/2014/main" id="{70358C64-62B6-DDC2-34DE-0323B4B5CC1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155801" y="-751292"/>
            <a:ext cx="1728489" cy="1763765"/>
          </a:xfrm>
          <a:prstGeom prst="rect">
            <a:avLst/>
          </a:prstGeom>
        </p:spPr>
      </p:pic>
      <p:sp>
        <p:nvSpPr>
          <p:cNvPr id="2" name="TextBox 1">
            <a:extLst>
              <a:ext uri="{FF2B5EF4-FFF2-40B4-BE49-F238E27FC236}">
                <a16:creationId xmlns:a16="http://schemas.microsoft.com/office/drawing/2014/main" id="{1539D741-C2FC-716F-ED53-DC8ED6C7D5B1}"/>
              </a:ext>
            </a:extLst>
          </p:cNvPr>
          <p:cNvSpPr txBox="1"/>
          <p:nvPr/>
        </p:nvSpPr>
        <p:spPr>
          <a:xfrm>
            <a:off x="2667000" y="6359346"/>
            <a:ext cx="6858000" cy="276999"/>
          </a:xfrm>
          <a:prstGeom prst="rect">
            <a:avLst/>
          </a:prstGeom>
          <a:noFill/>
        </p:spPr>
        <p:txBody>
          <a:bodyPr wrap="square">
            <a:spAutoFit/>
          </a:bodyPr>
          <a:lstStyle/>
          <a:p>
            <a:pPr algn="ctr"/>
            <a:r>
              <a:rPr lang="en-US" sz="1200" b="0" i="0">
                <a:solidFill>
                  <a:srgbClr val="000000"/>
                </a:solidFill>
                <a:effectLst/>
                <a:latin typeface="Calibri" panose="020F0502020204030204" pitchFamily="34" charset="0"/>
              </a:rPr>
              <a:t>© University of Central Florida</a:t>
            </a:r>
            <a:endParaRPr lang="en-US" sz="1200"/>
          </a:p>
        </p:txBody>
      </p:sp>
    </p:spTree>
    <p:extLst>
      <p:ext uri="{BB962C8B-B14F-4D97-AF65-F5344CB8AC3E}">
        <p14:creationId xmlns:p14="http://schemas.microsoft.com/office/powerpoint/2010/main" val="232909880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Picture 10">
            <a:extLst>
              <a:ext uri="{FF2B5EF4-FFF2-40B4-BE49-F238E27FC236}">
                <a16:creationId xmlns:a16="http://schemas.microsoft.com/office/drawing/2014/main" id="{CFDC36CC-6A6E-BCDA-2663-6CA44050317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772353" y="2086275"/>
            <a:ext cx="2216704" cy="2261943"/>
          </a:xfrm>
          <a:prstGeom prst="rect">
            <a:avLst/>
          </a:prstGeom>
        </p:spPr>
      </p:pic>
      <p:pic>
        <p:nvPicPr>
          <p:cNvPr id="13" name="Picture 12">
            <a:extLst>
              <a:ext uri="{FF2B5EF4-FFF2-40B4-BE49-F238E27FC236}">
                <a16:creationId xmlns:a16="http://schemas.microsoft.com/office/drawing/2014/main" id="{29F86162-9158-E8A0-F127-88DAB844FEE0}"/>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95071" y="-881883"/>
            <a:ext cx="1728489" cy="1763765"/>
          </a:xfrm>
          <a:prstGeom prst="rect">
            <a:avLst/>
          </a:prstGeom>
        </p:spPr>
      </p:pic>
      <p:pic>
        <p:nvPicPr>
          <p:cNvPr id="12" name="Picture 11">
            <a:extLst>
              <a:ext uri="{FF2B5EF4-FFF2-40B4-BE49-F238E27FC236}">
                <a16:creationId xmlns:a16="http://schemas.microsoft.com/office/drawing/2014/main" id="{1DC49C01-F1EF-AD2F-BD7C-AD3B3EEF000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4398" y="1003872"/>
            <a:ext cx="1050673" cy="1072115"/>
          </a:xfrm>
          <a:prstGeom prst="rect">
            <a:avLst/>
          </a:prstGeom>
        </p:spPr>
      </p:pic>
      <p:pic>
        <p:nvPicPr>
          <p:cNvPr id="10" name="Picture 9">
            <a:extLst>
              <a:ext uri="{FF2B5EF4-FFF2-40B4-BE49-F238E27FC236}">
                <a16:creationId xmlns:a16="http://schemas.microsoft.com/office/drawing/2014/main" id="{B540DA1C-DC95-A9FE-5296-4164B46B04A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89966" y="2329435"/>
            <a:ext cx="1728489" cy="1763765"/>
          </a:xfrm>
          <a:prstGeom prst="rect">
            <a:avLst/>
          </a:prstGeom>
        </p:spPr>
      </p:pic>
      <p:pic>
        <p:nvPicPr>
          <p:cNvPr id="9" name="Picture 8">
            <a:extLst>
              <a:ext uri="{FF2B5EF4-FFF2-40B4-BE49-F238E27FC236}">
                <a16:creationId xmlns:a16="http://schemas.microsoft.com/office/drawing/2014/main" id="{CB004ADA-B278-3C34-9863-35710A385AE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894013" y="5414486"/>
            <a:ext cx="3388697" cy="3457855"/>
          </a:xfrm>
          <a:prstGeom prst="rect">
            <a:avLst/>
          </a:prstGeom>
        </p:spPr>
      </p:pic>
      <p:pic>
        <p:nvPicPr>
          <p:cNvPr id="8" name="Picture 7">
            <a:extLst>
              <a:ext uri="{FF2B5EF4-FFF2-40B4-BE49-F238E27FC236}">
                <a16:creationId xmlns:a16="http://schemas.microsoft.com/office/drawing/2014/main" id="{4DA68496-CB9E-765B-4285-C9062A0EE23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52544" y="4538597"/>
            <a:ext cx="2411858" cy="2461080"/>
          </a:xfrm>
          <a:prstGeom prst="rect">
            <a:avLst/>
          </a:prstGeom>
        </p:spPr>
      </p:pic>
      <p:sp>
        <p:nvSpPr>
          <p:cNvPr id="2" name="Title 1">
            <a:extLst>
              <a:ext uri="{FF2B5EF4-FFF2-40B4-BE49-F238E27FC236}">
                <a16:creationId xmlns:a16="http://schemas.microsoft.com/office/drawing/2014/main" id="{8E481BCB-5388-EE5D-D7FA-378792FEF9C8}"/>
              </a:ext>
            </a:extLst>
          </p:cNvPr>
          <p:cNvSpPr>
            <a:spLocks noGrp="1"/>
          </p:cNvSpPr>
          <p:nvPr>
            <p:ph type="title"/>
          </p:nvPr>
        </p:nvSpPr>
        <p:spPr>
          <a:xfrm>
            <a:off x="1959314" y="130780"/>
            <a:ext cx="7934699" cy="937598"/>
          </a:xfrm>
        </p:spPr>
        <p:txBody>
          <a:bodyPr>
            <a:normAutofit/>
          </a:bodyPr>
          <a:lstStyle/>
          <a:p>
            <a:pPr algn="ctr"/>
            <a:r>
              <a:rPr lang="en-US" sz="3600">
                <a:latin typeface="Gotham Black" pitchFamily="50" charset="0"/>
              </a:rPr>
              <a:t>Summary</a:t>
            </a:r>
          </a:p>
        </p:txBody>
      </p:sp>
      <p:sp>
        <p:nvSpPr>
          <p:cNvPr id="3" name="Text Placeholder 2">
            <a:extLst>
              <a:ext uri="{FF2B5EF4-FFF2-40B4-BE49-F238E27FC236}">
                <a16:creationId xmlns:a16="http://schemas.microsoft.com/office/drawing/2014/main" id="{FC01F09B-03A6-1E91-D590-3993F7C5AA20}"/>
              </a:ext>
            </a:extLst>
          </p:cNvPr>
          <p:cNvSpPr>
            <a:spLocks noGrp="1"/>
          </p:cNvSpPr>
          <p:nvPr>
            <p:ph type="body" idx="1"/>
          </p:nvPr>
        </p:nvSpPr>
        <p:spPr>
          <a:xfrm>
            <a:off x="839788" y="1068378"/>
            <a:ext cx="10512424" cy="394824"/>
          </a:xfrm>
        </p:spPr>
        <p:txBody>
          <a:bodyPr>
            <a:normAutofit lnSpcReduction="10000"/>
          </a:bodyPr>
          <a:lstStyle/>
          <a:p>
            <a:pPr algn="ctr"/>
            <a:r>
              <a:rPr lang="en-US">
                <a:latin typeface="Gotham Medium" pitchFamily="2" charset="0"/>
              </a:rPr>
              <a:t>The Effect of EFT on Health Promotion</a:t>
            </a:r>
          </a:p>
        </p:txBody>
      </p:sp>
      <p:sp>
        <p:nvSpPr>
          <p:cNvPr id="4" name="Content Placeholder 3">
            <a:extLst>
              <a:ext uri="{FF2B5EF4-FFF2-40B4-BE49-F238E27FC236}">
                <a16:creationId xmlns:a16="http://schemas.microsoft.com/office/drawing/2014/main" id="{500A7BF2-4862-9EC9-B9C5-6620C92E46F7}"/>
              </a:ext>
            </a:extLst>
          </p:cNvPr>
          <p:cNvSpPr>
            <a:spLocks noGrp="1"/>
          </p:cNvSpPr>
          <p:nvPr>
            <p:ph sz="half" idx="2"/>
          </p:nvPr>
        </p:nvSpPr>
        <p:spPr>
          <a:xfrm>
            <a:off x="1959314" y="3152543"/>
            <a:ext cx="9392897" cy="3130936"/>
          </a:xfrm>
        </p:spPr>
        <p:txBody>
          <a:bodyPr>
            <a:normAutofit/>
          </a:bodyPr>
          <a:lstStyle/>
          <a:p>
            <a:pPr algn="l" rtl="0" fontAlgn="base">
              <a:buFont typeface="Arial" panose="020B0604020202020204" pitchFamily="34" charset="0"/>
              <a:buChar char="•"/>
            </a:pPr>
            <a:r>
              <a:rPr lang="en-US" sz="2400" u="none" strike="noStrike">
                <a:solidFill>
                  <a:srgbClr val="000000"/>
                </a:solidFill>
                <a:effectLst/>
                <a:latin typeface="Gotham Medium" pitchFamily="2" charset="0"/>
              </a:rPr>
              <a:t>Try this at home before you start your day.</a:t>
            </a:r>
            <a:r>
              <a:rPr lang="en-US" sz="2400">
                <a:solidFill>
                  <a:srgbClr val="000000"/>
                </a:solidFill>
                <a:effectLst/>
                <a:latin typeface="Gotham Medium" pitchFamily="2" charset="0"/>
              </a:rPr>
              <a:t>​</a:t>
            </a:r>
          </a:p>
          <a:p>
            <a:pPr algn="l" rtl="0" fontAlgn="base">
              <a:buFont typeface="Arial" panose="020B0604020202020204" pitchFamily="34" charset="0"/>
              <a:buChar char="•"/>
            </a:pPr>
            <a:r>
              <a:rPr lang="en-US" sz="2400" u="none" strike="noStrike">
                <a:solidFill>
                  <a:srgbClr val="000000"/>
                </a:solidFill>
                <a:effectLst/>
                <a:latin typeface="Gotham Medium" pitchFamily="2" charset="0"/>
              </a:rPr>
              <a:t>Locate the tapping points.</a:t>
            </a:r>
            <a:r>
              <a:rPr lang="en-US" sz="2400">
                <a:solidFill>
                  <a:srgbClr val="000000"/>
                </a:solidFill>
                <a:effectLst/>
                <a:latin typeface="Gotham Medium" pitchFamily="2" charset="0"/>
              </a:rPr>
              <a:t>​</a:t>
            </a:r>
            <a:r>
              <a:rPr lang="en-US" sz="2400">
                <a:solidFill>
                  <a:srgbClr val="000000"/>
                </a:solidFill>
                <a:latin typeface="Gotham Medium" pitchFamily="2" charset="0"/>
              </a:rPr>
              <a:t> However, t</a:t>
            </a:r>
            <a:r>
              <a:rPr lang="en-US" sz="2400" u="none" strike="noStrike">
                <a:solidFill>
                  <a:srgbClr val="000000"/>
                </a:solidFill>
                <a:effectLst/>
                <a:latin typeface="Gotham Medium" pitchFamily="2" charset="0"/>
              </a:rPr>
              <a:t>ry not to get stuck on exact locations of tapping, just start!</a:t>
            </a:r>
            <a:r>
              <a:rPr lang="en-US" sz="2400">
                <a:solidFill>
                  <a:srgbClr val="000000"/>
                </a:solidFill>
                <a:effectLst/>
                <a:latin typeface="Gotham Medium" pitchFamily="2" charset="0"/>
              </a:rPr>
              <a:t>​</a:t>
            </a:r>
          </a:p>
          <a:p>
            <a:pPr algn="l" rtl="0" fontAlgn="base">
              <a:buFont typeface="Arial" panose="020B0604020202020204" pitchFamily="34" charset="0"/>
              <a:buChar char="•"/>
            </a:pPr>
            <a:r>
              <a:rPr lang="en-US" sz="2400" u="none" strike="noStrike">
                <a:solidFill>
                  <a:srgbClr val="000000"/>
                </a:solidFill>
                <a:effectLst/>
                <a:latin typeface="Gotham Medium" pitchFamily="2" charset="0"/>
              </a:rPr>
              <a:t>Complete the cycle of tapping by checking in on your level of  stress related to the problem (0-10 scale). *If it is greater than a 3 after tapping, complete another round of tapping.</a:t>
            </a:r>
            <a:r>
              <a:rPr lang="en-US" sz="2400">
                <a:solidFill>
                  <a:srgbClr val="000000"/>
                </a:solidFill>
                <a:effectLst/>
                <a:latin typeface="Gotham Medium" pitchFamily="2" charset="0"/>
              </a:rPr>
              <a:t>​</a:t>
            </a:r>
          </a:p>
          <a:p>
            <a:pPr algn="l" rtl="0" fontAlgn="base">
              <a:buFont typeface="Arial" panose="020B0604020202020204" pitchFamily="34" charset="0"/>
              <a:buChar char="•"/>
            </a:pPr>
            <a:r>
              <a:rPr lang="en-US" sz="2400" u="none" strike="noStrike">
                <a:solidFill>
                  <a:srgbClr val="000000"/>
                </a:solidFill>
                <a:effectLst/>
                <a:latin typeface="Gotham Medium" pitchFamily="2" charset="0"/>
              </a:rPr>
              <a:t>Find a tapping community or peer support.</a:t>
            </a:r>
            <a:endParaRPr lang="en-US" sz="2400">
              <a:solidFill>
                <a:srgbClr val="000000"/>
              </a:solidFill>
              <a:effectLst/>
              <a:latin typeface="Gotham Medium" pitchFamily="2" charset="0"/>
            </a:endParaRPr>
          </a:p>
        </p:txBody>
      </p:sp>
      <p:pic>
        <p:nvPicPr>
          <p:cNvPr id="7" name="Picture 6">
            <a:extLst>
              <a:ext uri="{FF2B5EF4-FFF2-40B4-BE49-F238E27FC236}">
                <a16:creationId xmlns:a16="http://schemas.microsoft.com/office/drawing/2014/main" id="{E33EC11B-0865-7113-3F77-CE7009315BD0}"/>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9894013" y="111071"/>
            <a:ext cx="2111197" cy="1833669"/>
          </a:xfrm>
          <a:prstGeom prst="rect">
            <a:avLst/>
          </a:prstGeom>
        </p:spPr>
      </p:pic>
      <p:pic>
        <p:nvPicPr>
          <p:cNvPr id="14" name="Picture 13">
            <a:extLst>
              <a:ext uri="{FF2B5EF4-FFF2-40B4-BE49-F238E27FC236}">
                <a16:creationId xmlns:a16="http://schemas.microsoft.com/office/drawing/2014/main" id="{1B5FBA50-78AA-4F3F-B994-C6B6BB28F4B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10885" y="-289881"/>
            <a:ext cx="1050673" cy="1072115"/>
          </a:xfrm>
          <a:prstGeom prst="rect">
            <a:avLst/>
          </a:prstGeom>
        </p:spPr>
      </p:pic>
      <p:pic>
        <p:nvPicPr>
          <p:cNvPr id="8194" name="Picture 2" descr="A collage of women with different expressions&#10;&#10;Description automatically generated">
            <a:extLst>
              <a:ext uri="{FF2B5EF4-FFF2-40B4-BE49-F238E27FC236}">
                <a16:creationId xmlns:a16="http://schemas.microsoft.com/office/drawing/2014/main" id="{30C9AA15-9740-11DE-9F08-84EF7E3C9B4D}"/>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690727" y="1476606"/>
            <a:ext cx="4387792" cy="1696422"/>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a:extLst>
              <a:ext uri="{FF2B5EF4-FFF2-40B4-BE49-F238E27FC236}">
                <a16:creationId xmlns:a16="http://schemas.microsoft.com/office/drawing/2014/main" id="{DD60BB47-03D5-20CC-2C27-2126F267E3F9}"/>
              </a:ext>
            </a:extLst>
          </p:cNvPr>
          <p:cNvSpPr txBox="1"/>
          <p:nvPr/>
        </p:nvSpPr>
        <p:spPr>
          <a:xfrm>
            <a:off x="2667000" y="6359346"/>
            <a:ext cx="6858000" cy="276999"/>
          </a:xfrm>
          <a:prstGeom prst="rect">
            <a:avLst/>
          </a:prstGeom>
          <a:noFill/>
        </p:spPr>
        <p:txBody>
          <a:bodyPr wrap="square">
            <a:spAutoFit/>
          </a:bodyPr>
          <a:lstStyle/>
          <a:p>
            <a:pPr algn="ctr"/>
            <a:r>
              <a:rPr lang="en-US" sz="1200" b="0" i="0">
                <a:solidFill>
                  <a:srgbClr val="000000"/>
                </a:solidFill>
                <a:effectLst/>
                <a:latin typeface="Calibri" panose="020F0502020204030204" pitchFamily="34" charset="0"/>
              </a:rPr>
              <a:t>© University of Central Florida</a:t>
            </a:r>
            <a:endParaRPr lang="en-US" sz="1200"/>
          </a:p>
        </p:txBody>
      </p:sp>
    </p:spTree>
    <p:extLst>
      <p:ext uri="{BB962C8B-B14F-4D97-AF65-F5344CB8AC3E}">
        <p14:creationId xmlns:p14="http://schemas.microsoft.com/office/powerpoint/2010/main" val="207745133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481BCB-5388-EE5D-D7FA-378792FEF9C8}"/>
              </a:ext>
            </a:extLst>
          </p:cNvPr>
          <p:cNvSpPr>
            <a:spLocks noGrp="1"/>
          </p:cNvSpPr>
          <p:nvPr>
            <p:ph type="title"/>
          </p:nvPr>
        </p:nvSpPr>
        <p:spPr>
          <a:xfrm>
            <a:off x="3056285" y="0"/>
            <a:ext cx="5819248" cy="1129195"/>
          </a:xfrm>
        </p:spPr>
        <p:txBody>
          <a:bodyPr anchor="ctr">
            <a:normAutofit/>
          </a:bodyPr>
          <a:lstStyle/>
          <a:p>
            <a:pPr algn="ctr"/>
            <a:r>
              <a:rPr lang="en-US" sz="3600">
                <a:latin typeface="Gotham Black" pitchFamily="50" charset="0"/>
              </a:rPr>
              <a:t>References</a:t>
            </a:r>
          </a:p>
        </p:txBody>
      </p:sp>
      <p:sp>
        <p:nvSpPr>
          <p:cNvPr id="6" name="Content Placeholder 5">
            <a:extLst>
              <a:ext uri="{FF2B5EF4-FFF2-40B4-BE49-F238E27FC236}">
                <a16:creationId xmlns:a16="http://schemas.microsoft.com/office/drawing/2014/main" id="{664920F2-6ADE-9822-B333-ECD523F9EEC5}"/>
              </a:ext>
            </a:extLst>
          </p:cNvPr>
          <p:cNvSpPr>
            <a:spLocks noGrp="1"/>
          </p:cNvSpPr>
          <p:nvPr>
            <p:ph sz="quarter" idx="4"/>
          </p:nvPr>
        </p:nvSpPr>
        <p:spPr>
          <a:xfrm>
            <a:off x="146843" y="1129195"/>
            <a:ext cx="11898314" cy="3302105"/>
          </a:xfrm>
        </p:spPr>
        <p:txBody>
          <a:bodyPr>
            <a:noAutofit/>
          </a:bodyPr>
          <a:lstStyle/>
          <a:p>
            <a:pPr marL="0" indent="0" fontAlgn="base">
              <a:spcBef>
                <a:spcPts val="1200"/>
              </a:spcBef>
              <a:buNone/>
            </a:pPr>
            <a:r>
              <a:rPr lang="en-US" sz="1800">
                <a:solidFill>
                  <a:srgbClr val="000000"/>
                </a:solidFill>
                <a:latin typeface="Gotham Thin" pitchFamily="50" charset="0"/>
                <a:ea typeface="Times New Roman" panose="02020603050405020304" pitchFamily="18" charset="0"/>
              </a:rPr>
              <a:t>Church, D., </a:t>
            </a:r>
            <a:r>
              <a:rPr lang="en-US" sz="1800" err="1">
                <a:solidFill>
                  <a:srgbClr val="000000"/>
                </a:solidFill>
                <a:latin typeface="Gotham Thin" pitchFamily="50" charset="0"/>
                <a:ea typeface="Times New Roman" panose="02020603050405020304" pitchFamily="18" charset="0"/>
              </a:rPr>
              <a:t>Yount</a:t>
            </a:r>
            <a:r>
              <a:rPr lang="en-US" sz="1800">
                <a:solidFill>
                  <a:srgbClr val="000000"/>
                </a:solidFill>
                <a:latin typeface="Gotham Thin" pitchFamily="50" charset="0"/>
                <a:ea typeface="Times New Roman" panose="02020603050405020304" pitchFamily="18" charset="0"/>
              </a:rPr>
              <a:t>, G., &amp; Brooks, A. J. (2012). The effect of emotional freedom techniques on stress biochemistry: A randomized controlled trial. The Journal of Nervous and Mental Disease, 200(10), 891-896. </a:t>
            </a:r>
            <a:r>
              <a:rPr lang="en-US" sz="1800">
                <a:solidFill>
                  <a:srgbClr val="000000"/>
                </a:solidFill>
                <a:latin typeface="Gotham Thin" pitchFamily="50" charset="0"/>
                <a:ea typeface="Times New Roman" panose="02020603050405020304" pitchFamily="18" charset="0"/>
                <a:hlinkClick r:id="rId3"/>
              </a:rPr>
              <a:t>https://doi.org/10.1097/nmd.0b013e31826b9fc1</a:t>
            </a:r>
            <a:endParaRPr lang="en-US" sz="1800">
              <a:solidFill>
                <a:srgbClr val="000000"/>
              </a:solidFill>
              <a:latin typeface="Gotham Thin" pitchFamily="50" charset="0"/>
              <a:ea typeface="Times New Roman" panose="02020603050405020304" pitchFamily="18" charset="0"/>
            </a:endParaRPr>
          </a:p>
          <a:p>
            <a:pPr marL="0" indent="0" fontAlgn="base">
              <a:spcBef>
                <a:spcPts val="1200"/>
              </a:spcBef>
              <a:buNone/>
            </a:pPr>
            <a:r>
              <a:rPr lang="en-US" sz="1800" err="1">
                <a:solidFill>
                  <a:srgbClr val="000000"/>
                </a:solidFill>
                <a:latin typeface="Gotham Thin" pitchFamily="50" charset="0"/>
                <a:ea typeface="Times New Roman" panose="02020603050405020304" pitchFamily="18" charset="0"/>
              </a:rPr>
              <a:t>Clond</a:t>
            </a:r>
            <a:r>
              <a:rPr lang="en-US" sz="1800">
                <a:solidFill>
                  <a:srgbClr val="000000"/>
                </a:solidFill>
                <a:latin typeface="Gotham Thin" pitchFamily="50" charset="0"/>
                <a:ea typeface="Times New Roman" panose="02020603050405020304" pitchFamily="18" charset="0"/>
              </a:rPr>
              <a:t>, M. (2016). Emotional freedom techniques for anxiety: A systematic review with meta-analysis. The Journal of Nervous and Mental Disease, 204(5), 388-395. </a:t>
            </a:r>
            <a:r>
              <a:rPr lang="en-US" sz="1800">
                <a:solidFill>
                  <a:srgbClr val="000000"/>
                </a:solidFill>
                <a:latin typeface="Gotham Thin" pitchFamily="50" charset="0"/>
                <a:ea typeface="Times New Roman" panose="02020603050405020304" pitchFamily="18" charset="0"/>
                <a:hlinkClick r:id="rId4"/>
              </a:rPr>
              <a:t>https://doi.org/10.1097/NMD.0000000000000483</a:t>
            </a:r>
            <a:r>
              <a:rPr lang="en-US" sz="1800">
                <a:solidFill>
                  <a:srgbClr val="000000"/>
                </a:solidFill>
                <a:latin typeface="Gotham Thin" pitchFamily="50" charset="0"/>
                <a:ea typeface="Times New Roman" panose="02020603050405020304" pitchFamily="18" charset="0"/>
              </a:rPr>
              <a:t> </a:t>
            </a:r>
          </a:p>
          <a:p>
            <a:pPr marL="0" indent="0" fontAlgn="base">
              <a:spcBef>
                <a:spcPts val="1200"/>
              </a:spcBef>
              <a:buNone/>
            </a:pPr>
            <a:r>
              <a:rPr lang="en-US" sz="1800" err="1">
                <a:solidFill>
                  <a:srgbClr val="000000"/>
                </a:solidFill>
                <a:latin typeface="Gotham Thin" pitchFamily="50" charset="0"/>
                <a:ea typeface="Times New Roman" panose="02020603050405020304" pitchFamily="18" charset="0"/>
              </a:rPr>
              <a:t>Dincer</a:t>
            </a:r>
            <a:r>
              <a:rPr lang="en-US" sz="1800">
                <a:solidFill>
                  <a:srgbClr val="000000"/>
                </a:solidFill>
                <a:latin typeface="Gotham Thin" pitchFamily="50" charset="0"/>
                <a:ea typeface="Times New Roman" panose="02020603050405020304" pitchFamily="18" charset="0"/>
              </a:rPr>
              <a:t>, B., &amp; </a:t>
            </a:r>
            <a:r>
              <a:rPr lang="en-US" sz="1800" err="1">
                <a:solidFill>
                  <a:srgbClr val="000000"/>
                </a:solidFill>
                <a:latin typeface="Gotham Thin" pitchFamily="50" charset="0"/>
                <a:ea typeface="Times New Roman" panose="02020603050405020304" pitchFamily="18" charset="0"/>
              </a:rPr>
              <a:t>Inangil</a:t>
            </a:r>
            <a:r>
              <a:rPr lang="en-US" sz="1800">
                <a:solidFill>
                  <a:srgbClr val="000000"/>
                </a:solidFill>
                <a:latin typeface="Gotham Thin" pitchFamily="50" charset="0"/>
                <a:ea typeface="Times New Roman" panose="02020603050405020304" pitchFamily="18" charset="0"/>
              </a:rPr>
              <a:t>, D. (2021). The effect of emotional freedom techniques on nurses’ stress, anxiety, and burnout levels during the COVID-19 pandemic: A randomized controlled trial. EXPLORE: The Journal of Science &amp; Healing, 17(2), 109-114. </a:t>
            </a:r>
            <a:r>
              <a:rPr lang="en-US" sz="1800">
                <a:solidFill>
                  <a:srgbClr val="000000"/>
                </a:solidFill>
                <a:latin typeface="Gotham Thin" pitchFamily="50" charset="0"/>
                <a:ea typeface="Times New Roman" panose="02020603050405020304" pitchFamily="18" charset="0"/>
                <a:hlinkClick r:id="rId5"/>
              </a:rPr>
              <a:t>https://doi.org/10.1016/j.explore.2020.11.012</a:t>
            </a:r>
            <a:r>
              <a:rPr lang="en-US" sz="1800">
                <a:solidFill>
                  <a:srgbClr val="000000"/>
                </a:solidFill>
                <a:latin typeface="Gotham Thin" pitchFamily="50" charset="0"/>
                <a:ea typeface="Times New Roman" panose="02020603050405020304" pitchFamily="18" charset="0"/>
              </a:rPr>
              <a:t> </a:t>
            </a:r>
          </a:p>
          <a:p>
            <a:pPr marL="0" indent="0" fontAlgn="base">
              <a:spcBef>
                <a:spcPts val="1200"/>
              </a:spcBef>
              <a:buNone/>
            </a:pPr>
            <a:r>
              <a:rPr lang="en-US" sz="1800">
                <a:solidFill>
                  <a:srgbClr val="000000"/>
                </a:solidFill>
                <a:latin typeface="Gotham Thin" pitchFamily="50" charset="0"/>
                <a:ea typeface="Times New Roman" panose="02020603050405020304" pitchFamily="18" charset="0"/>
              </a:rPr>
              <a:t>Nelms, J. A., &amp; Castel, L. (2016). A systematic review and meta-analysis of randomized and nonrandomized trials of clinical emotional freedom techniques (EFT) for the treatment of depression. EXPLORE: The Journal of Science &amp; Healing, 12(6), 416-426. </a:t>
            </a:r>
            <a:r>
              <a:rPr lang="en-US" sz="1800">
                <a:solidFill>
                  <a:srgbClr val="000000"/>
                </a:solidFill>
                <a:latin typeface="Gotham Thin" pitchFamily="50" charset="0"/>
                <a:ea typeface="Times New Roman" panose="02020603050405020304" pitchFamily="18" charset="0"/>
                <a:hlinkClick r:id="rId6"/>
              </a:rPr>
              <a:t>https://doi.org/10.1016/j.explore.2016.08.001</a:t>
            </a:r>
            <a:r>
              <a:rPr lang="en-US" sz="1800">
                <a:solidFill>
                  <a:srgbClr val="000000"/>
                </a:solidFill>
                <a:latin typeface="Gotham Thin" pitchFamily="50" charset="0"/>
                <a:ea typeface="Times New Roman" panose="02020603050405020304" pitchFamily="18" charset="0"/>
              </a:rPr>
              <a:t> </a:t>
            </a:r>
          </a:p>
          <a:p>
            <a:pPr marL="0" indent="0" fontAlgn="base">
              <a:spcBef>
                <a:spcPts val="1200"/>
              </a:spcBef>
              <a:buNone/>
            </a:pPr>
            <a:r>
              <a:rPr lang="en-US" sz="1800" err="1">
                <a:solidFill>
                  <a:srgbClr val="000000"/>
                </a:solidFill>
                <a:latin typeface="Gotham Thin" pitchFamily="50" charset="0"/>
                <a:ea typeface="Times New Roman" panose="02020603050405020304" pitchFamily="18" charset="0"/>
              </a:rPr>
              <a:t>Wolpe</a:t>
            </a:r>
            <a:r>
              <a:rPr lang="en-US" sz="1800">
                <a:solidFill>
                  <a:srgbClr val="000000"/>
                </a:solidFill>
                <a:latin typeface="Gotham Thin" pitchFamily="50" charset="0"/>
                <a:ea typeface="Times New Roman" panose="02020603050405020304" pitchFamily="18" charset="0"/>
              </a:rPr>
              <a:t>, J. (1969). Basic principles and practices of behavior therapy of neuroses. The American Journal of Psychiatry, 125(9), 1242-1247. </a:t>
            </a:r>
            <a:r>
              <a:rPr lang="en-US" sz="1800">
                <a:solidFill>
                  <a:srgbClr val="000000"/>
                </a:solidFill>
                <a:latin typeface="Gotham Thin" pitchFamily="50" charset="0"/>
                <a:ea typeface="Times New Roman" panose="02020603050405020304" pitchFamily="18" charset="0"/>
                <a:hlinkClick r:id="rId7"/>
              </a:rPr>
              <a:t>https://doi.org/10.1176/ajp.125.9.1242</a:t>
            </a:r>
            <a:r>
              <a:rPr lang="en-US" sz="1800">
                <a:solidFill>
                  <a:srgbClr val="000000"/>
                </a:solidFill>
                <a:latin typeface="Gotham Thin" pitchFamily="50" charset="0"/>
                <a:ea typeface="Times New Roman" panose="02020603050405020304" pitchFamily="18" charset="0"/>
              </a:rPr>
              <a:t> </a:t>
            </a:r>
          </a:p>
        </p:txBody>
      </p:sp>
      <p:pic>
        <p:nvPicPr>
          <p:cNvPr id="7" name="Picture 6">
            <a:extLst>
              <a:ext uri="{FF2B5EF4-FFF2-40B4-BE49-F238E27FC236}">
                <a16:creationId xmlns:a16="http://schemas.microsoft.com/office/drawing/2014/main" id="{E33EC11B-0865-7113-3F77-CE7009315BD0}"/>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10745057" y="114300"/>
            <a:ext cx="1300100" cy="1129195"/>
          </a:xfrm>
          <a:prstGeom prst="rect">
            <a:avLst/>
          </a:prstGeom>
        </p:spPr>
      </p:pic>
      <p:sp>
        <p:nvSpPr>
          <p:cNvPr id="15" name="Footer Placeholder 7">
            <a:extLst>
              <a:ext uri="{FF2B5EF4-FFF2-40B4-BE49-F238E27FC236}">
                <a16:creationId xmlns:a16="http://schemas.microsoft.com/office/drawing/2014/main" id="{BBBA919F-C336-FCC1-B90F-F487DB61A3F8}"/>
              </a:ext>
            </a:extLst>
          </p:cNvPr>
          <p:cNvSpPr>
            <a:spLocks noGrp="1"/>
          </p:cNvSpPr>
          <p:nvPr>
            <p:ph type="ftr" sz="quarter" idx="11"/>
          </p:nvPr>
        </p:nvSpPr>
        <p:spPr>
          <a:xfrm>
            <a:off x="4580831" y="6482351"/>
            <a:ext cx="3086100" cy="365125"/>
          </a:xfrm>
        </p:spPr>
        <p:txBody>
          <a:bodyPr/>
          <a:lstStyle/>
          <a:p>
            <a:r>
              <a:rPr lang="en-US"/>
              <a:t>© University of Central Florida</a:t>
            </a:r>
          </a:p>
        </p:txBody>
      </p:sp>
    </p:spTree>
    <p:extLst>
      <p:ext uri="{BB962C8B-B14F-4D97-AF65-F5344CB8AC3E}">
        <p14:creationId xmlns:p14="http://schemas.microsoft.com/office/powerpoint/2010/main" val="142180407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solidFill>
          <a:srgbClr val="004F71"/>
        </a:solidFill>
        <a:effectLst/>
      </p:bgPr>
    </p:bg>
    <p:spTree>
      <p:nvGrpSpPr>
        <p:cNvPr id="1" name=""/>
        <p:cNvGrpSpPr/>
        <p:nvPr/>
      </p:nvGrpSpPr>
      <p:grpSpPr>
        <a:xfrm>
          <a:off x="0" y="0"/>
          <a:ext cx="0" cy="0"/>
          <a:chOff x="0" y="0"/>
          <a:chExt cx="0" cy="0"/>
        </a:xfrm>
      </p:grpSpPr>
      <p:sp>
        <p:nvSpPr>
          <p:cNvPr id="4" name="Oval 3">
            <a:extLst>
              <a:ext uri="{FF2B5EF4-FFF2-40B4-BE49-F238E27FC236}">
                <a16:creationId xmlns:a16="http://schemas.microsoft.com/office/drawing/2014/main" id="{D08467D7-B9EB-BB53-FC9F-B73A16F4CBD3}"/>
              </a:ext>
            </a:extLst>
          </p:cNvPr>
          <p:cNvSpPr/>
          <p:nvPr/>
        </p:nvSpPr>
        <p:spPr>
          <a:xfrm>
            <a:off x="2956205" y="365760"/>
            <a:ext cx="6492240" cy="6492240"/>
          </a:xfrm>
          <a:prstGeom prst="ellipse">
            <a:avLst/>
          </a:prstGeom>
          <a:solidFill>
            <a:schemeClr val="bg1"/>
          </a:solidFill>
          <a:ln>
            <a:solidFill>
              <a:srgbClr val="00968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D6740026-9AC6-78D1-9B01-F02833EDE829}"/>
              </a:ext>
            </a:extLst>
          </p:cNvPr>
          <p:cNvSpPr>
            <a:spLocks noGrp="1"/>
          </p:cNvSpPr>
          <p:nvPr>
            <p:ph type="title"/>
          </p:nvPr>
        </p:nvSpPr>
        <p:spPr>
          <a:xfrm>
            <a:off x="2258975" y="609922"/>
            <a:ext cx="7886700" cy="1668132"/>
          </a:xfrm>
        </p:spPr>
        <p:txBody>
          <a:bodyPr>
            <a:normAutofit/>
          </a:bodyPr>
          <a:lstStyle/>
          <a:p>
            <a:pPr algn="ctr"/>
            <a:r>
              <a:rPr lang="en-US" sz="3200">
                <a:latin typeface="Gotham Bold" pitchFamily="50" charset="0"/>
              </a:rPr>
              <a:t>Please Complete</a:t>
            </a:r>
            <a:br>
              <a:rPr lang="en-US" sz="3200">
                <a:latin typeface="Gotham Bold" pitchFamily="50" charset="0"/>
              </a:rPr>
            </a:br>
            <a:r>
              <a:rPr lang="en-US" sz="3200">
                <a:latin typeface="Gotham Bold" pitchFamily="50" charset="0"/>
              </a:rPr>
              <a:t>the Post-session Survey</a:t>
            </a:r>
          </a:p>
        </p:txBody>
      </p:sp>
      <p:sp>
        <p:nvSpPr>
          <p:cNvPr id="3" name="Content Placeholder 2">
            <a:extLst>
              <a:ext uri="{FF2B5EF4-FFF2-40B4-BE49-F238E27FC236}">
                <a16:creationId xmlns:a16="http://schemas.microsoft.com/office/drawing/2014/main" id="{1FA2D690-239E-B314-8AEE-C5F7FB076437}"/>
              </a:ext>
            </a:extLst>
          </p:cNvPr>
          <p:cNvSpPr>
            <a:spLocks noGrp="1"/>
          </p:cNvSpPr>
          <p:nvPr>
            <p:ph idx="1"/>
          </p:nvPr>
        </p:nvSpPr>
        <p:spPr>
          <a:xfrm>
            <a:off x="3153125" y="1993398"/>
            <a:ext cx="6098400" cy="1809233"/>
          </a:xfrm>
        </p:spPr>
        <p:txBody>
          <a:bodyPr anchor="t">
            <a:normAutofit/>
          </a:bodyPr>
          <a:lstStyle/>
          <a:p>
            <a:pPr marL="0" indent="0" algn="ctr">
              <a:buNone/>
            </a:pPr>
            <a:r>
              <a:rPr lang="en-US" sz="2400">
                <a:latin typeface="Gotham Medium" pitchFamily="50" charset="0"/>
              </a:rPr>
              <a:t>Register to gain access to other </a:t>
            </a:r>
            <a:r>
              <a:rPr lang="en-US" sz="2400" err="1">
                <a:latin typeface="Gotham Medium" pitchFamily="50" charset="0"/>
              </a:rPr>
              <a:t>RenewU</a:t>
            </a:r>
            <a:r>
              <a:rPr lang="en-US" sz="2400">
                <a:latin typeface="Gotham Medium" pitchFamily="50" charset="0"/>
              </a:rPr>
              <a:t> resources &amp; complete a brief post-session survey!</a:t>
            </a:r>
          </a:p>
          <a:p>
            <a:pPr marL="0" indent="0" algn="ctr">
              <a:lnSpc>
                <a:spcPct val="150000"/>
              </a:lnSpc>
              <a:buNone/>
            </a:pPr>
            <a:r>
              <a:rPr lang="en-US" sz="2400">
                <a:latin typeface="Gotham Medium" pitchFamily="50" charset="0"/>
              </a:rPr>
              <a:t>Post-session survey link:</a:t>
            </a:r>
          </a:p>
        </p:txBody>
      </p:sp>
      <p:pic>
        <p:nvPicPr>
          <p:cNvPr id="5" name="Picture 4">
            <a:extLst>
              <a:ext uri="{FF2B5EF4-FFF2-40B4-BE49-F238E27FC236}">
                <a16:creationId xmlns:a16="http://schemas.microsoft.com/office/drawing/2014/main" id="{435DAE4C-ACF1-AA95-7B27-3327AC12C6B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969941" y="4753684"/>
            <a:ext cx="2736655" cy="1809233"/>
          </a:xfrm>
          <a:prstGeom prst="rect">
            <a:avLst/>
          </a:prstGeom>
        </p:spPr>
      </p:pic>
      <p:sp>
        <p:nvSpPr>
          <p:cNvPr id="9" name="TextBox 8">
            <a:extLst>
              <a:ext uri="{FF2B5EF4-FFF2-40B4-BE49-F238E27FC236}">
                <a16:creationId xmlns:a16="http://schemas.microsoft.com/office/drawing/2014/main" id="{A7B9E099-BA61-38D0-90AD-6F73B2EB0A62}"/>
              </a:ext>
            </a:extLst>
          </p:cNvPr>
          <p:cNvSpPr txBox="1"/>
          <p:nvPr/>
        </p:nvSpPr>
        <p:spPr>
          <a:xfrm>
            <a:off x="3153125" y="6316696"/>
            <a:ext cx="6098400" cy="246221"/>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a:ln>
                  <a:noFill/>
                </a:ln>
                <a:solidFill>
                  <a:srgbClr val="898989"/>
                </a:solidFill>
                <a:effectLst/>
                <a:uLnTx/>
                <a:uFillTx/>
                <a:latin typeface="Calibri" panose="020F0502020204030204" pitchFamily="34" charset="0"/>
                <a:ea typeface="+mn-ea"/>
                <a:cs typeface="+mn-cs"/>
              </a:rPr>
              <a:t>© University of Central Florida​</a:t>
            </a:r>
            <a:endParaRPr kumimoji="0" lang="en-US" sz="1000" b="0" i="0" u="none" strike="noStrike" kern="1200" cap="none" spc="0" normalizeH="0" baseline="0" noProof="0">
              <a:ln>
                <a:noFill/>
              </a:ln>
              <a:solidFill>
                <a:prstClr val="black"/>
              </a:solidFill>
              <a:effectLst/>
              <a:uLnTx/>
              <a:uFillTx/>
              <a:latin typeface="Calibri" panose="020F0502020204030204"/>
              <a:ea typeface="+mn-ea"/>
              <a:cs typeface="+mn-cs"/>
            </a:endParaRPr>
          </a:p>
        </p:txBody>
      </p:sp>
      <p:pic>
        <p:nvPicPr>
          <p:cNvPr id="11" name="Picture 10">
            <a:extLst>
              <a:ext uri="{FF2B5EF4-FFF2-40B4-BE49-F238E27FC236}">
                <a16:creationId xmlns:a16="http://schemas.microsoft.com/office/drawing/2014/main" id="{CCAA4286-57B7-B27E-EBD5-71EBE9D63314}"/>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585965" y="3686112"/>
            <a:ext cx="1232719" cy="1232719"/>
          </a:xfrm>
          <a:prstGeom prst="rect">
            <a:avLst/>
          </a:prstGeom>
        </p:spPr>
      </p:pic>
    </p:spTree>
    <p:extLst>
      <p:ext uri="{BB962C8B-B14F-4D97-AF65-F5344CB8AC3E}">
        <p14:creationId xmlns:p14="http://schemas.microsoft.com/office/powerpoint/2010/main" val="14312566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solidFill>
          <a:srgbClr val="004F71"/>
        </a:solidFill>
        <a:effectLst/>
      </p:bgPr>
    </p:bg>
    <p:spTree>
      <p:nvGrpSpPr>
        <p:cNvPr id="1" name=""/>
        <p:cNvGrpSpPr/>
        <p:nvPr/>
      </p:nvGrpSpPr>
      <p:grpSpPr>
        <a:xfrm>
          <a:off x="0" y="0"/>
          <a:ext cx="0" cy="0"/>
          <a:chOff x="0" y="0"/>
          <a:chExt cx="0" cy="0"/>
        </a:xfrm>
      </p:grpSpPr>
      <p:sp>
        <p:nvSpPr>
          <p:cNvPr id="4" name="Oval 3">
            <a:extLst>
              <a:ext uri="{FF2B5EF4-FFF2-40B4-BE49-F238E27FC236}">
                <a16:creationId xmlns:a16="http://schemas.microsoft.com/office/drawing/2014/main" id="{D08467D7-B9EB-BB53-FC9F-B73A16F4CBD3}"/>
              </a:ext>
            </a:extLst>
          </p:cNvPr>
          <p:cNvSpPr/>
          <p:nvPr/>
        </p:nvSpPr>
        <p:spPr>
          <a:xfrm>
            <a:off x="2880316" y="105156"/>
            <a:ext cx="6492240" cy="6492240"/>
          </a:xfrm>
          <a:prstGeom prst="ellipse">
            <a:avLst/>
          </a:prstGeom>
          <a:solidFill>
            <a:schemeClr val="bg1"/>
          </a:solidFill>
          <a:ln>
            <a:solidFill>
              <a:srgbClr val="004F7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D6740026-9AC6-78D1-9B01-F02833EDE829}"/>
              </a:ext>
            </a:extLst>
          </p:cNvPr>
          <p:cNvSpPr>
            <a:spLocks noGrp="1"/>
          </p:cNvSpPr>
          <p:nvPr>
            <p:ph type="title"/>
          </p:nvPr>
        </p:nvSpPr>
        <p:spPr>
          <a:xfrm>
            <a:off x="838200" y="443781"/>
            <a:ext cx="10515600" cy="1325563"/>
          </a:xfrm>
        </p:spPr>
        <p:txBody>
          <a:bodyPr anchor="t">
            <a:normAutofit/>
          </a:bodyPr>
          <a:lstStyle/>
          <a:p>
            <a:pPr algn="ctr"/>
            <a:r>
              <a:rPr lang="en-US" sz="3600">
                <a:latin typeface="Gotham Bold" pitchFamily="50" charset="0"/>
              </a:rPr>
              <a:t>Disclosure</a:t>
            </a:r>
          </a:p>
        </p:txBody>
      </p:sp>
      <p:sp>
        <p:nvSpPr>
          <p:cNvPr id="3" name="Content Placeholder 2">
            <a:extLst>
              <a:ext uri="{FF2B5EF4-FFF2-40B4-BE49-F238E27FC236}">
                <a16:creationId xmlns:a16="http://schemas.microsoft.com/office/drawing/2014/main" id="{1FA2D690-239E-B314-8AEE-C5F7FB076437}"/>
              </a:ext>
            </a:extLst>
          </p:cNvPr>
          <p:cNvSpPr>
            <a:spLocks noGrp="1"/>
          </p:cNvSpPr>
          <p:nvPr>
            <p:ph idx="1"/>
          </p:nvPr>
        </p:nvSpPr>
        <p:spPr>
          <a:xfrm>
            <a:off x="3372603" y="1108145"/>
            <a:ext cx="5507665" cy="5263115"/>
          </a:xfrm>
        </p:spPr>
        <p:txBody>
          <a:bodyPr anchor="ctr">
            <a:normAutofit/>
          </a:bodyPr>
          <a:lstStyle/>
          <a:p>
            <a:pPr marL="0" indent="0" algn="ctr">
              <a:buNone/>
            </a:pPr>
            <a:r>
              <a:rPr lang="en-US" sz="2200">
                <a:latin typeface="Gotham Medium" pitchFamily="50" charset="0"/>
              </a:rPr>
              <a:t>This project was supported by the Health Resources and Services Administration (HRSA) of the U.S. Department of Health and Human Services (HHS) under grant number  6 U3NHP45418 of the Health and Public Safety Workforce Resiliency Training Program for $1,496,128. This information or content and conclusions are those of the author and should not be construed as the official position or policy of, nor should any endorsements be inferred by HRSA, HHS or the U.S. Government.</a:t>
            </a:r>
          </a:p>
        </p:txBody>
      </p:sp>
      <p:sp>
        <p:nvSpPr>
          <p:cNvPr id="5" name="TextBox 4">
            <a:extLst>
              <a:ext uri="{FF2B5EF4-FFF2-40B4-BE49-F238E27FC236}">
                <a16:creationId xmlns:a16="http://schemas.microsoft.com/office/drawing/2014/main" id="{8D549DD3-CB69-7EBC-5793-F8C60A062FF3}"/>
              </a:ext>
            </a:extLst>
          </p:cNvPr>
          <p:cNvSpPr txBox="1"/>
          <p:nvPr/>
        </p:nvSpPr>
        <p:spPr>
          <a:xfrm>
            <a:off x="3076054" y="6167998"/>
            <a:ext cx="6100762" cy="246221"/>
          </a:xfrm>
          <a:prstGeom prst="rect">
            <a:avLst/>
          </a:prstGeom>
          <a:noFill/>
        </p:spPr>
        <p:txBody>
          <a:bodyPr wrap="square">
            <a:spAutoFit/>
          </a:bodyPr>
          <a:lstStyle/>
          <a:p>
            <a:pPr algn="ctr"/>
            <a:r>
              <a:rPr lang="en-US" sz="1000" b="0" i="0" u="none" strike="noStrike">
                <a:solidFill>
                  <a:srgbClr val="898989"/>
                </a:solidFill>
                <a:effectLst/>
                <a:latin typeface="Calibri" panose="020F0502020204030204" pitchFamily="34" charset="0"/>
              </a:rPr>
              <a:t>© University of Central Florida​</a:t>
            </a:r>
            <a:endParaRPr lang="en-US" sz="1000"/>
          </a:p>
        </p:txBody>
      </p:sp>
    </p:spTree>
    <p:extLst>
      <p:ext uri="{BB962C8B-B14F-4D97-AF65-F5344CB8AC3E}">
        <p14:creationId xmlns:p14="http://schemas.microsoft.com/office/powerpoint/2010/main" val="367387614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004F71"/>
        </a:solidFill>
        <a:effectLst/>
      </p:bgPr>
    </p:bg>
    <p:spTree>
      <p:nvGrpSpPr>
        <p:cNvPr id="1" name=""/>
        <p:cNvGrpSpPr/>
        <p:nvPr/>
      </p:nvGrpSpPr>
      <p:grpSpPr>
        <a:xfrm>
          <a:off x="0" y="0"/>
          <a:ext cx="0" cy="0"/>
          <a:chOff x="0" y="0"/>
          <a:chExt cx="0" cy="0"/>
        </a:xfrm>
      </p:grpSpPr>
      <p:sp>
        <p:nvSpPr>
          <p:cNvPr id="4" name="Oval 3">
            <a:extLst>
              <a:ext uri="{FF2B5EF4-FFF2-40B4-BE49-F238E27FC236}">
                <a16:creationId xmlns:a16="http://schemas.microsoft.com/office/drawing/2014/main" id="{D08467D7-B9EB-BB53-FC9F-B73A16F4CBD3}"/>
              </a:ext>
            </a:extLst>
          </p:cNvPr>
          <p:cNvSpPr/>
          <p:nvPr/>
        </p:nvSpPr>
        <p:spPr>
          <a:xfrm>
            <a:off x="2956205" y="182880"/>
            <a:ext cx="6492240" cy="6492240"/>
          </a:xfrm>
          <a:prstGeom prst="ellipse">
            <a:avLst/>
          </a:prstGeom>
          <a:solidFill>
            <a:schemeClr val="bg1"/>
          </a:solidFill>
          <a:ln>
            <a:solidFill>
              <a:srgbClr val="00968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D6740026-9AC6-78D1-9B01-F02833EDE829}"/>
              </a:ext>
            </a:extLst>
          </p:cNvPr>
          <p:cNvSpPr>
            <a:spLocks noGrp="1"/>
          </p:cNvSpPr>
          <p:nvPr>
            <p:ph type="title"/>
          </p:nvPr>
        </p:nvSpPr>
        <p:spPr>
          <a:xfrm>
            <a:off x="2258975" y="596097"/>
            <a:ext cx="7886700" cy="1325563"/>
          </a:xfrm>
        </p:spPr>
        <p:txBody>
          <a:bodyPr>
            <a:normAutofit/>
          </a:bodyPr>
          <a:lstStyle/>
          <a:p>
            <a:pPr algn="ctr"/>
            <a:r>
              <a:rPr lang="en-US" sz="3600">
                <a:latin typeface="Gotham Bold" pitchFamily="50" charset="0"/>
              </a:rPr>
              <a:t>Are you signed </a:t>
            </a:r>
            <a:br>
              <a:rPr lang="en-US" sz="3600">
                <a:latin typeface="Gotham Bold" pitchFamily="50" charset="0"/>
              </a:rPr>
            </a:br>
            <a:r>
              <a:rPr lang="en-US" sz="3600">
                <a:latin typeface="Gotham Bold" pitchFamily="50" charset="0"/>
              </a:rPr>
              <a:t>up to </a:t>
            </a:r>
            <a:r>
              <a:rPr lang="en-US" sz="3600" err="1">
                <a:latin typeface="Gotham Bold" pitchFamily="50" charset="0"/>
              </a:rPr>
              <a:t>RenewU</a:t>
            </a:r>
            <a:r>
              <a:rPr lang="en-US" sz="3600">
                <a:latin typeface="Gotham Bold" pitchFamily="50" charset="0"/>
              </a:rPr>
              <a:t>?</a:t>
            </a:r>
          </a:p>
        </p:txBody>
      </p:sp>
      <p:sp>
        <p:nvSpPr>
          <p:cNvPr id="3" name="Content Placeholder 2">
            <a:extLst>
              <a:ext uri="{FF2B5EF4-FFF2-40B4-BE49-F238E27FC236}">
                <a16:creationId xmlns:a16="http://schemas.microsoft.com/office/drawing/2014/main" id="{1FA2D690-239E-B314-8AEE-C5F7FB076437}"/>
              </a:ext>
            </a:extLst>
          </p:cNvPr>
          <p:cNvSpPr>
            <a:spLocks noGrp="1"/>
          </p:cNvSpPr>
          <p:nvPr>
            <p:ph idx="1"/>
          </p:nvPr>
        </p:nvSpPr>
        <p:spPr>
          <a:xfrm>
            <a:off x="3448494" y="2048720"/>
            <a:ext cx="5507665" cy="1458410"/>
          </a:xfrm>
        </p:spPr>
        <p:txBody>
          <a:bodyPr anchor="t">
            <a:normAutofit/>
          </a:bodyPr>
          <a:lstStyle/>
          <a:p>
            <a:pPr marL="0" indent="0" algn="ctr">
              <a:buNone/>
            </a:pPr>
            <a:r>
              <a:rPr lang="en-US" sz="2400">
                <a:latin typeface="Gotham Medium" pitchFamily="50" charset="0"/>
              </a:rPr>
              <a:t>Register here to gain access to other </a:t>
            </a:r>
            <a:r>
              <a:rPr lang="en-US" sz="2400" err="1">
                <a:latin typeface="Gotham Medium" pitchFamily="50" charset="0"/>
              </a:rPr>
              <a:t>RenewU</a:t>
            </a:r>
            <a:r>
              <a:rPr lang="en-US" sz="2400">
                <a:latin typeface="Gotham Medium" pitchFamily="50" charset="0"/>
              </a:rPr>
              <a:t> resources and complete a brief post-session survey!</a:t>
            </a:r>
          </a:p>
        </p:txBody>
      </p:sp>
      <p:pic>
        <p:nvPicPr>
          <p:cNvPr id="5" name="Picture 4">
            <a:extLst>
              <a:ext uri="{FF2B5EF4-FFF2-40B4-BE49-F238E27FC236}">
                <a16:creationId xmlns:a16="http://schemas.microsoft.com/office/drawing/2014/main" id="{435DAE4C-ACF1-AA95-7B27-3327AC12C6B6}"/>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997236" y="4695741"/>
            <a:ext cx="2736655" cy="1809233"/>
          </a:xfrm>
          <a:prstGeom prst="rect">
            <a:avLst/>
          </a:prstGeom>
        </p:spPr>
      </p:pic>
      <p:sp>
        <p:nvSpPr>
          <p:cNvPr id="7" name="TextBox 6">
            <a:extLst>
              <a:ext uri="{FF2B5EF4-FFF2-40B4-BE49-F238E27FC236}">
                <a16:creationId xmlns:a16="http://schemas.microsoft.com/office/drawing/2014/main" id="{4170C7FD-4778-F7BD-A6FE-A67A94223147}"/>
              </a:ext>
            </a:extLst>
          </p:cNvPr>
          <p:cNvSpPr txBox="1"/>
          <p:nvPr/>
        </p:nvSpPr>
        <p:spPr>
          <a:xfrm>
            <a:off x="3151944" y="6343826"/>
            <a:ext cx="6100762" cy="246221"/>
          </a:xfrm>
          <a:prstGeom prst="rect">
            <a:avLst/>
          </a:prstGeom>
          <a:noFill/>
        </p:spPr>
        <p:txBody>
          <a:bodyPr wrap="square">
            <a:spAutoFit/>
          </a:bodyPr>
          <a:lstStyle/>
          <a:p>
            <a:pPr algn="ctr"/>
            <a:r>
              <a:rPr lang="en-US" sz="1000" b="0" i="0" u="none" strike="noStrike">
                <a:solidFill>
                  <a:srgbClr val="898989"/>
                </a:solidFill>
                <a:effectLst/>
                <a:latin typeface="Calibri" panose="020F0502020204030204" pitchFamily="34" charset="0"/>
              </a:rPr>
              <a:t>© University of Central Florida​</a:t>
            </a:r>
            <a:endParaRPr lang="en-US" sz="1000"/>
          </a:p>
        </p:txBody>
      </p:sp>
      <p:pic>
        <p:nvPicPr>
          <p:cNvPr id="9" name="Picture 8">
            <a:extLst>
              <a:ext uri="{FF2B5EF4-FFF2-40B4-BE49-F238E27FC236}">
                <a16:creationId xmlns:a16="http://schemas.microsoft.com/office/drawing/2014/main" id="{21750700-7DA0-BE51-1F51-07847C5DB866}"/>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5504849" y="3429000"/>
            <a:ext cx="1394952" cy="1394952"/>
          </a:xfrm>
          <a:prstGeom prst="rect">
            <a:avLst/>
          </a:prstGeom>
        </p:spPr>
      </p:pic>
    </p:spTree>
    <p:extLst>
      <p:ext uri="{BB962C8B-B14F-4D97-AF65-F5344CB8AC3E}">
        <p14:creationId xmlns:p14="http://schemas.microsoft.com/office/powerpoint/2010/main" val="3375858740"/>
      </p:ext>
    </p:extLst>
  </p:cSld>
  <p:clrMapOvr>
    <a:masterClrMapping/>
  </p:clrMapOvr>
  <p:extLst>
    <p:ext uri="{6950BFC3-D8DA-4A85-94F7-54DA5524770B}">
      <p188:commentRel xmlns:p188="http://schemas.microsoft.com/office/powerpoint/2018/8/main" r:id="rId3"/>
    </p:ext>
  </p:extLs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77BD5B46-7023-8A5D-039D-D3ABA206E32C}"/>
              </a:ext>
            </a:extLst>
          </p:cNvPr>
          <p:cNvPicPr>
            <a:picLocks noChangeAspect="1"/>
          </p:cNvPicPr>
          <p:nvPr/>
        </p:nvPicPr>
        <p:blipFill>
          <a:blip r:embed="rId2">
            <a:extLst>
              <a:ext uri="{BEBA8EAE-BF5A-486C-A8C5-ECC9F3942E4B}">
                <a14:imgProps xmlns:a14="http://schemas.microsoft.com/office/drawing/2010/main">
                  <a14:imgLayer r:embed="rId3">
                    <a14:imgEffect>
                      <a14:sharpenSoften amount="-50000"/>
                    </a14:imgEffect>
                  </a14:imgLayer>
                </a14:imgProps>
              </a:ext>
              <a:ext uri="{28A0092B-C50C-407E-A947-70E740481C1C}">
                <a14:useLocalDpi xmlns:a14="http://schemas.microsoft.com/office/drawing/2010/main" val="0"/>
              </a:ext>
            </a:extLst>
          </a:blip>
          <a:stretch>
            <a:fillRect/>
          </a:stretch>
        </p:blipFill>
        <p:spPr>
          <a:xfrm>
            <a:off x="8190642" y="135419"/>
            <a:ext cx="3189767" cy="2770455"/>
          </a:xfrm>
          <a:prstGeom prst="rect">
            <a:avLst/>
          </a:prstGeom>
        </p:spPr>
      </p:pic>
      <p:sp>
        <p:nvSpPr>
          <p:cNvPr id="2" name="Title 1">
            <a:extLst>
              <a:ext uri="{FF2B5EF4-FFF2-40B4-BE49-F238E27FC236}">
                <a16:creationId xmlns:a16="http://schemas.microsoft.com/office/drawing/2014/main" id="{5BA1C248-BC9F-B667-69F9-B5DF1646D6FD}"/>
              </a:ext>
            </a:extLst>
          </p:cNvPr>
          <p:cNvSpPr>
            <a:spLocks noGrp="1"/>
          </p:cNvSpPr>
          <p:nvPr>
            <p:ph type="title"/>
          </p:nvPr>
        </p:nvSpPr>
        <p:spPr/>
        <p:txBody>
          <a:bodyPr>
            <a:normAutofit/>
          </a:bodyPr>
          <a:lstStyle/>
          <a:p>
            <a:r>
              <a:rPr lang="en-US" sz="3600">
                <a:latin typeface="Gotham Bold" pitchFamily="50" charset="0"/>
              </a:rPr>
              <a:t>Objectives</a:t>
            </a:r>
          </a:p>
        </p:txBody>
      </p:sp>
      <p:sp>
        <p:nvSpPr>
          <p:cNvPr id="3" name="Content Placeholder 2">
            <a:extLst>
              <a:ext uri="{FF2B5EF4-FFF2-40B4-BE49-F238E27FC236}">
                <a16:creationId xmlns:a16="http://schemas.microsoft.com/office/drawing/2014/main" id="{11E87FB0-23C4-6253-5219-5E40E5B9651F}"/>
              </a:ext>
            </a:extLst>
          </p:cNvPr>
          <p:cNvSpPr>
            <a:spLocks noGrp="1"/>
          </p:cNvSpPr>
          <p:nvPr>
            <p:ph idx="1"/>
          </p:nvPr>
        </p:nvSpPr>
        <p:spPr>
          <a:xfrm>
            <a:off x="1171808" y="1825625"/>
            <a:ext cx="8876759" cy="4351338"/>
          </a:xfrm>
        </p:spPr>
        <p:txBody>
          <a:bodyPr>
            <a:normAutofit/>
          </a:bodyPr>
          <a:lstStyle/>
          <a:p>
            <a:pPr marL="342900" lvl="1" indent="0">
              <a:lnSpc>
                <a:spcPct val="100000"/>
              </a:lnSpc>
              <a:spcAft>
                <a:spcPts val="1200"/>
              </a:spcAft>
              <a:buNone/>
            </a:pPr>
            <a:r>
              <a:rPr lang="en-US" b="1" i="1">
                <a:latin typeface="Gotham Medium" pitchFamily="50" charset="0"/>
              </a:rPr>
              <a:t>Define EFT/tapping​</a:t>
            </a:r>
          </a:p>
          <a:p>
            <a:pPr marL="342900" lvl="1" indent="0">
              <a:lnSpc>
                <a:spcPct val="100000"/>
              </a:lnSpc>
              <a:spcAft>
                <a:spcPts val="1200"/>
              </a:spcAft>
              <a:buNone/>
            </a:pPr>
            <a:r>
              <a:rPr lang="en-US" b="1" i="1">
                <a:latin typeface="Gotham Medium" pitchFamily="50" charset="0"/>
              </a:rPr>
              <a:t>Discuss why EFT is important to health promotion​</a:t>
            </a:r>
          </a:p>
          <a:p>
            <a:pPr marL="342900" lvl="1" indent="0">
              <a:lnSpc>
                <a:spcPct val="100000"/>
              </a:lnSpc>
              <a:spcAft>
                <a:spcPts val="1200"/>
              </a:spcAft>
              <a:buNone/>
            </a:pPr>
            <a:r>
              <a:rPr lang="en-US" b="1" i="1">
                <a:latin typeface="Gotham Medium" pitchFamily="50" charset="0"/>
              </a:rPr>
              <a:t>Identify EFT tapping points​</a:t>
            </a:r>
          </a:p>
          <a:p>
            <a:pPr marL="342900" lvl="1" indent="0">
              <a:lnSpc>
                <a:spcPct val="100000"/>
              </a:lnSpc>
              <a:spcAft>
                <a:spcPts val="1200"/>
              </a:spcAft>
              <a:buNone/>
            </a:pPr>
            <a:r>
              <a:rPr lang="en-US" b="1" i="1">
                <a:latin typeface="Gotham Medium" pitchFamily="50" charset="0"/>
              </a:rPr>
              <a:t>Implement EFT practice activity for your health promotion​</a:t>
            </a:r>
          </a:p>
          <a:p>
            <a:pPr marL="342900" lvl="1" indent="0">
              <a:lnSpc>
                <a:spcPct val="100000"/>
              </a:lnSpc>
              <a:spcAft>
                <a:spcPts val="1200"/>
              </a:spcAft>
              <a:buNone/>
            </a:pPr>
            <a:r>
              <a:rPr lang="en-US" b="1" i="1">
                <a:latin typeface="Gotham Medium" pitchFamily="50" charset="0"/>
              </a:rPr>
              <a:t>Reflect on experience with applying EFT techniques </a:t>
            </a:r>
            <a:endParaRPr lang="en-US">
              <a:latin typeface="Gotham Medium" pitchFamily="50" charset="0"/>
              <a:cs typeface="Calibri"/>
            </a:endParaRPr>
          </a:p>
        </p:txBody>
      </p:sp>
      <p:pic>
        <p:nvPicPr>
          <p:cNvPr id="6" name="Picture 5">
            <a:extLst>
              <a:ext uri="{FF2B5EF4-FFF2-40B4-BE49-F238E27FC236}">
                <a16:creationId xmlns:a16="http://schemas.microsoft.com/office/drawing/2014/main" id="{F32A7F58-A2A3-6A7B-B82F-49A2F768E18E}"/>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98417" y="1935634"/>
            <a:ext cx="231562" cy="231562"/>
          </a:xfrm>
          <a:prstGeom prst="rect">
            <a:avLst/>
          </a:prstGeom>
        </p:spPr>
      </p:pic>
      <p:pic>
        <p:nvPicPr>
          <p:cNvPr id="7" name="Picture 6">
            <a:extLst>
              <a:ext uri="{FF2B5EF4-FFF2-40B4-BE49-F238E27FC236}">
                <a16:creationId xmlns:a16="http://schemas.microsoft.com/office/drawing/2014/main" id="{172C64A9-A79C-31D8-2229-932913FFDE95}"/>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98417" y="2471976"/>
            <a:ext cx="231562" cy="231562"/>
          </a:xfrm>
          <a:prstGeom prst="rect">
            <a:avLst/>
          </a:prstGeom>
        </p:spPr>
      </p:pic>
      <p:pic>
        <p:nvPicPr>
          <p:cNvPr id="8" name="Picture 7">
            <a:extLst>
              <a:ext uri="{FF2B5EF4-FFF2-40B4-BE49-F238E27FC236}">
                <a16:creationId xmlns:a16="http://schemas.microsoft.com/office/drawing/2014/main" id="{6638C2D2-FA41-D4AD-B2F1-4A61C80FCCD4}"/>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98417" y="3135107"/>
            <a:ext cx="231562" cy="231562"/>
          </a:xfrm>
          <a:prstGeom prst="rect">
            <a:avLst/>
          </a:prstGeom>
        </p:spPr>
      </p:pic>
      <p:pic>
        <p:nvPicPr>
          <p:cNvPr id="9" name="Picture 8">
            <a:extLst>
              <a:ext uri="{FF2B5EF4-FFF2-40B4-BE49-F238E27FC236}">
                <a16:creationId xmlns:a16="http://schemas.microsoft.com/office/drawing/2014/main" id="{0FBFF7D0-09CC-93A5-3B81-3ECDAA741516}"/>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99013" y="3682457"/>
            <a:ext cx="231562" cy="231562"/>
          </a:xfrm>
          <a:prstGeom prst="rect">
            <a:avLst/>
          </a:prstGeom>
        </p:spPr>
      </p:pic>
      <p:pic>
        <p:nvPicPr>
          <p:cNvPr id="10" name="Picture 9">
            <a:extLst>
              <a:ext uri="{FF2B5EF4-FFF2-40B4-BE49-F238E27FC236}">
                <a16:creationId xmlns:a16="http://schemas.microsoft.com/office/drawing/2014/main" id="{43DB71E4-79A5-40E2-5165-5131834D50CA}"/>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98417" y="4575024"/>
            <a:ext cx="231562" cy="231562"/>
          </a:xfrm>
          <a:prstGeom prst="rect">
            <a:avLst/>
          </a:prstGeom>
        </p:spPr>
      </p:pic>
      <p:sp>
        <p:nvSpPr>
          <p:cNvPr id="5" name="TextBox 4">
            <a:extLst>
              <a:ext uri="{FF2B5EF4-FFF2-40B4-BE49-F238E27FC236}">
                <a16:creationId xmlns:a16="http://schemas.microsoft.com/office/drawing/2014/main" id="{CB66BF54-4EE2-9D46-A236-49ABB05175B8}"/>
              </a:ext>
            </a:extLst>
          </p:cNvPr>
          <p:cNvSpPr txBox="1"/>
          <p:nvPr/>
        </p:nvSpPr>
        <p:spPr>
          <a:xfrm>
            <a:off x="2667000" y="6359346"/>
            <a:ext cx="6858000" cy="276999"/>
          </a:xfrm>
          <a:prstGeom prst="rect">
            <a:avLst/>
          </a:prstGeom>
          <a:noFill/>
        </p:spPr>
        <p:txBody>
          <a:bodyPr wrap="square">
            <a:spAutoFit/>
          </a:bodyPr>
          <a:lstStyle/>
          <a:p>
            <a:pPr algn="ctr"/>
            <a:r>
              <a:rPr lang="en-US" sz="1200" b="0" i="0">
                <a:solidFill>
                  <a:srgbClr val="000000"/>
                </a:solidFill>
                <a:effectLst/>
                <a:latin typeface="Calibri" panose="020F0502020204030204" pitchFamily="34" charset="0"/>
              </a:rPr>
              <a:t>© University of Central Florida</a:t>
            </a:r>
            <a:endParaRPr lang="en-US" sz="1200"/>
          </a:p>
        </p:txBody>
      </p:sp>
    </p:spTree>
    <p:extLst>
      <p:ext uri="{BB962C8B-B14F-4D97-AF65-F5344CB8AC3E}">
        <p14:creationId xmlns:p14="http://schemas.microsoft.com/office/powerpoint/2010/main" val="262034933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A86964-178E-6F44-0067-22DFBC5FF09C}"/>
              </a:ext>
            </a:extLst>
          </p:cNvPr>
          <p:cNvSpPr>
            <a:spLocks noGrp="1"/>
          </p:cNvSpPr>
          <p:nvPr>
            <p:ph type="title"/>
          </p:nvPr>
        </p:nvSpPr>
        <p:spPr/>
        <p:txBody>
          <a:bodyPr>
            <a:normAutofit/>
          </a:bodyPr>
          <a:lstStyle/>
          <a:p>
            <a:r>
              <a:rPr lang="en-US" sz="3600" b="1">
                <a:latin typeface="Gotham Bold" pitchFamily="2" charset="0"/>
              </a:rPr>
              <a:t>What is EFT/Tapping?</a:t>
            </a:r>
          </a:p>
        </p:txBody>
      </p:sp>
      <p:pic>
        <p:nvPicPr>
          <p:cNvPr id="3" name="Picture 2">
            <a:extLst>
              <a:ext uri="{FF2B5EF4-FFF2-40B4-BE49-F238E27FC236}">
                <a16:creationId xmlns:a16="http://schemas.microsoft.com/office/drawing/2014/main" id="{F5BAEFAA-8360-F5B0-7DE4-A8843A14837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72440" y="1952759"/>
            <a:ext cx="3549516" cy="3549516"/>
          </a:xfrm>
          <a:prstGeom prst="rect">
            <a:avLst/>
          </a:prstGeom>
        </p:spPr>
      </p:pic>
      <p:sp>
        <p:nvSpPr>
          <p:cNvPr id="5" name="TextBox 4">
            <a:extLst>
              <a:ext uri="{FF2B5EF4-FFF2-40B4-BE49-F238E27FC236}">
                <a16:creationId xmlns:a16="http://schemas.microsoft.com/office/drawing/2014/main" id="{329D83FC-119F-EBC8-A581-2626B20AEE49}"/>
              </a:ext>
            </a:extLst>
          </p:cNvPr>
          <p:cNvSpPr txBox="1"/>
          <p:nvPr/>
        </p:nvSpPr>
        <p:spPr>
          <a:xfrm>
            <a:off x="812784" y="2573355"/>
            <a:ext cx="2868827" cy="2308324"/>
          </a:xfrm>
          <a:prstGeom prst="rect">
            <a:avLst/>
          </a:prstGeom>
          <a:noFill/>
        </p:spPr>
        <p:txBody>
          <a:bodyPr wrap="square" rtlCol="0">
            <a:spAutoFit/>
          </a:bodyPr>
          <a:lstStyle/>
          <a:p>
            <a:pPr algn="ctr"/>
            <a:r>
              <a:rPr lang="en-US" sz="2400" u="none" strike="noStrike">
                <a:solidFill>
                  <a:srgbClr val="000000"/>
                </a:solidFill>
                <a:effectLst/>
                <a:latin typeface="Gotham Medium" pitchFamily="2" charset="0"/>
              </a:rPr>
              <a:t>A method</a:t>
            </a:r>
          </a:p>
          <a:p>
            <a:pPr algn="ctr"/>
            <a:r>
              <a:rPr lang="en-US" sz="2400" u="none" strike="noStrike">
                <a:solidFill>
                  <a:srgbClr val="000000"/>
                </a:solidFill>
                <a:effectLst/>
                <a:latin typeface="Gotham Medium" pitchFamily="2" charset="0"/>
              </a:rPr>
              <a:t> to link physical contact (tapping) with purposeful thought</a:t>
            </a:r>
            <a:endParaRPr lang="en-US" sz="2400">
              <a:latin typeface="Gotham Medium" pitchFamily="2" charset="0"/>
            </a:endParaRPr>
          </a:p>
        </p:txBody>
      </p:sp>
      <p:pic>
        <p:nvPicPr>
          <p:cNvPr id="6" name="Picture 5">
            <a:extLst>
              <a:ext uri="{FF2B5EF4-FFF2-40B4-BE49-F238E27FC236}">
                <a16:creationId xmlns:a16="http://schemas.microsoft.com/office/drawing/2014/main" id="{6B145491-F8A7-8C20-10D4-27E8B374F10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328160" y="1952759"/>
            <a:ext cx="3549516" cy="3549516"/>
          </a:xfrm>
          <a:prstGeom prst="rect">
            <a:avLst/>
          </a:prstGeom>
        </p:spPr>
      </p:pic>
      <p:sp>
        <p:nvSpPr>
          <p:cNvPr id="8" name="TextBox 7">
            <a:extLst>
              <a:ext uri="{FF2B5EF4-FFF2-40B4-BE49-F238E27FC236}">
                <a16:creationId xmlns:a16="http://schemas.microsoft.com/office/drawing/2014/main" id="{EE651BD8-079D-7B36-24A3-48D9149CB2E1}"/>
              </a:ext>
            </a:extLst>
          </p:cNvPr>
          <p:cNvSpPr txBox="1"/>
          <p:nvPr/>
        </p:nvSpPr>
        <p:spPr>
          <a:xfrm>
            <a:off x="4633783" y="2886606"/>
            <a:ext cx="2953265" cy="1938992"/>
          </a:xfrm>
          <a:prstGeom prst="rect">
            <a:avLst/>
          </a:prstGeom>
          <a:noFill/>
        </p:spPr>
        <p:txBody>
          <a:bodyPr wrap="square">
            <a:spAutoFit/>
          </a:bodyPr>
          <a:lstStyle/>
          <a:p>
            <a:pPr algn="ctr"/>
            <a:r>
              <a:rPr lang="en-US" sz="2400" u="none" strike="noStrike">
                <a:solidFill>
                  <a:srgbClr val="000000"/>
                </a:solidFill>
                <a:effectLst/>
                <a:latin typeface="Gotham Medium" pitchFamily="2" charset="0"/>
              </a:rPr>
              <a:t>Lightly tapping areas on your body to change nerve patterns</a:t>
            </a:r>
            <a:endParaRPr lang="en-US" sz="2400">
              <a:latin typeface="Gotham Medium" pitchFamily="2" charset="0"/>
            </a:endParaRPr>
          </a:p>
        </p:txBody>
      </p:sp>
      <p:pic>
        <p:nvPicPr>
          <p:cNvPr id="9" name="Picture 8">
            <a:extLst>
              <a:ext uri="{FF2B5EF4-FFF2-40B4-BE49-F238E27FC236}">
                <a16:creationId xmlns:a16="http://schemas.microsoft.com/office/drawing/2014/main" id="{64B10DC4-8EF5-6E70-D2CC-340BE7DE8D4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183880" y="1952759"/>
            <a:ext cx="3549516" cy="3549516"/>
          </a:xfrm>
          <a:prstGeom prst="rect">
            <a:avLst/>
          </a:prstGeom>
        </p:spPr>
      </p:pic>
      <p:sp>
        <p:nvSpPr>
          <p:cNvPr id="11" name="TextBox 10">
            <a:extLst>
              <a:ext uri="{FF2B5EF4-FFF2-40B4-BE49-F238E27FC236}">
                <a16:creationId xmlns:a16="http://schemas.microsoft.com/office/drawing/2014/main" id="{7CF2AE53-D6E3-478E-E57A-FFC593373A58}"/>
              </a:ext>
            </a:extLst>
          </p:cNvPr>
          <p:cNvSpPr txBox="1"/>
          <p:nvPr/>
        </p:nvSpPr>
        <p:spPr>
          <a:xfrm>
            <a:off x="8539896" y="2886606"/>
            <a:ext cx="2813904" cy="1938992"/>
          </a:xfrm>
          <a:prstGeom prst="rect">
            <a:avLst/>
          </a:prstGeom>
          <a:noFill/>
        </p:spPr>
        <p:txBody>
          <a:bodyPr wrap="square">
            <a:spAutoFit/>
          </a:bodyPr>
          <a:lstStyle/>
          <a:p>
            <a:pPr algn="ctr" rtl="0" fontAlgn="base"/>
            <a:r>
              <a:rPr lang="en-US" sz="2400" u="none" strike="noStrike">
                <a:solidFill>
                  <a:srgbClr val="000000"/>
                </a:solidFill>
                <a:effectLst/>
                <a:latin typeface="Gotham Medium" pitchFamily="2" charset="0"/>
              </a:rPr>
              <a:t>Acknowledging stressors while lightly tapping on specific areas of the body</a:t>
            </a:r>
            <a:r>
              <a:rPr lang="en-US" sz="2400">
                <a:solidFill>
                  <a:srgbClr val="000000"/>
                </a:solidFill>
                <a:effectLst/>
                <a:latin typeface="Gotham Medium" pitchFamily="2" charset="0"/>
              </a:rPr>
              <a:t>​</a:t>
            </a:r>
          </a:p>
        </p:txBody>
      </p:sp>
      <p:sp>
        <p:nvSpPr>
          <p:cNvPr id="12" name="TextBox 11">
            <a:extLst>
              <a:ext uri="{FF2B5EF4-FFF2-40B4-BE49-F238E27FC236}">
                <a16:creationId xmlns:a16="http://schemas.microsoft.com/office/drawing/2014/main" id="{572327C1-1D4F-9082-B081-B487973883BF}"/>
              </a:ext>
            </a:extLst>
          </p:cNvPr>
          <p:cNvSpPr txBox="1"/>
          <p:nvPr/>
        </p:nvSpPr>
        <p:spPr>
          <a:xfrm>
            <a:off x="2667000" y="6359346"/>
            <a:ext cx="6858000" cy="276999"/>
          </a:xfrm>
          <a:prstGeom prst="rect">
            <a:avLst/>
          </a:prstGeom>
          <a:noFill/>
        </p:spPr>
        <p:txBody>
          <a:bodyPr wrap="square">
            <a:spAutoFit/>
          </a:bodyPr>
          <a:lstStyle/>
          <a:p>
            <a:pPr algn="ctr"/>
            <a:r>
              <a:rPr lang="en-US" sz="1200" b="0" i="0">
                <a:solidFill>
                  <a:srgbClr val="000000"/>
                </a:solidFill>
                <a:effectLst/>
                <a:latin typeface="Calibri" panose="020F0502020204030204" pitchFamily="34" charset="0"/>
              </a:rPr>
              <a:t>© University of Central Florida</a:t>
            </a:r>
            <a:endParaRPr lang="en-US" sz="1200"/>
          </a:p>
        </p:txBody>
      </p:sp>
    </p:spTree>
    <p:extLst>
      <p:ext uri="{BB962C8B-B14F-4D97-AF65-F5344CB8AC3E}">
        <p14:creationId xmlns:p14="http://schemas.microsoft.com/office/powerpoint/2010/main" val="19233811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CE1E7B2-0F18-1F0F-A3A0-BE97530B5331}"/>
              </a:ext>
            </a:extLst>
          </p:cNvPr>
          <p:cNvSpPr>
            <a:spLocks noGrp="1"/>
          </p:cNvSpPr>
          <p:nvPr>
            <p:ph idx="1"/>
          </p:nvPr>
        </p:nvSpPr>
        <p:spPr>
          <a:xfrm>
            <a:off x="5674196" y="1524689"/>
            <a:ext cx="5593572" cy="901950"/>
          </a:xfrm>
        </p:spPr>
        <p:txBody>
          <a:bodyPr>
            <a:normAutofit/>
          </a:bodyPr>
          <a:lstStyle/>
          <a:p>
            <a:pPr marL="342900" indent="-342900">
              <a:spcBef>
                <a:spcPts val="0"/>
              </a:spcBef>
              <a:buFont typeface="Calibri" panose="020F0502020204030204" pitchFamily="34" charset="0"/>
              <a:buChar char="-"/>
            </a:pPr>
            <a:r>
              <a:rPr lang="en-US" sz="2400">
                <a:latin typeface="Gotham Medium" pitchFamily="50" charset="0"/>
                <a:ea typeface="Calibri" panose="020F0502020204030204" pitchFamily="34" charset="0"/>
                <a:cs typeface="Calibri"/>
              </a:rPr>
              <a:t>EFT has been linked in the reduction of stress and anxiety</a:t>
            </a:r>
          </a:p>
        </p:txBody>
      </p:sp>
      <p:sp>
        <p:nvSpPr>
          <p:cNvPr id="6" name="Oval 5">
            <a:extLst>
              <a:ext uri="{FF2B5EF4-FFF2-40B4-BE49-F238E27FC236}">
                <a16:creationId xmlns:a16="http://schemas.microsoft.com/office/drawing/2014/main" id="{22DA058F-D6F5-5FDA-E841-59C00D11DC09}"/>
              </a:ext>
            </a:extLst>
          </p:cNvPr>
          <p:cNvSpPr/>
          <p:nvPr/>
        </p:nvSpPr>
        <p:spPr>
          <a:xfrm>
            <a:off x="924232" y="246389"/>
            <a:ext cx="4389120" cy="4389120"/>
          </a:xfrm>
          <a:prstGeom prst="ellipse">
            <a:avLst/>
          </a:prstGeom>
          <a:solidFill>
            <a:srgbClr val="004F71"/>
          </a:solidFill>
          <a:ln>
            <a:solidFill>
              <a:srgbClr val="00968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a:extLst>
              <a:ext uri="{FF2B5EF4-FFF2-40B4-BE49-F238E27FC236}">
                <a16:creationId xmlns:a16="http://schemas.microsoft.com/office/drawing/2014/main" id="{90B5B4D0-7D3B-0A8B-B74A-A205A366FCD4}"/>
              </a:ext>
            </a:extLst>
          </p:cNvPr>
          <p:cNvSpPr txBox="1"/>
          <p:nvPr/>
        </p:nvSpPr>
        <p:spPr>
          <a:xfrm>
            <a:off x="1285076" y="1150005"/>
            <a:ext cx="3667432" cy="2308324"/>
          </a:xfrm>
          <a:prstGeom prst="rect">
            <a:avLst/>
          </a:prstGeom>
          <a:noFill/>
        </p:spPr>
        <p:txBody>
          <a:bodyPr wrap="square">
            <a:spAutoFit/>
          </a:bodyPr>
          <a:lstStyle/>
          <a:p>
            <a:pPr algn="ctr"/>
            <a:r>
              <a:rPr lang="en-US" sz="3600" b="1">
                <a:solidFill>
                  <a:schemeClr val="bg1"/>
                </a:solidFill>
                <a:latin typeface="Gotham Bold" pitchFamily="50" charset="0"/>
                <a:ea typeface="Calibri" panose="020F0502020204030204" pitchFamily="34" charset="0"/>
                <a:cs typeface="Calibri"/>
              </a:rPr>
              <a:t>Why EFT is Important for Health Promotion?</a:t>
            </a:r>
            <a:endParaRPr lang="en-US" sz="3600">
              <a:solidFill>
                <a:schemeClr val="bg1"/>
              </a:solidFill>
              <a:latin typeface="Gotham Bold" pitchFamily="50" charset="0"/>
              <a:ea typeface="Calibri" panose="020F0502020204030204" pitchFamily="34" charset="0"/>
              <a:cs typeface="Calibri" panose="020F0502020204030204" pitchFamily="34" charset="0"/>
            </a:endParaRPr>
          </a:p>
        </p:txBody>
      </p:sp>
      <p:sp>
        <p:nvSpPr>
          <p:cNvPr id="8" name="Content Placeholder 2">
            <a:extLst>
              <a:ext uri="{FF2B5EF4-FFF2-40B4-BE49-F238E27FC236}">
                <a16:creationId xmlns:a16="http://schemas.microsoft.com/office/drawing/2014/main" id="{173190D4-4B9D-3083-3FE1-91579BB1AE48}"/>
              </a:ext>
            </a:extLst>
          </p:cNvPr>
          <p:cNvSpPr txBox="1">
            <a:spLocks/>
          </p:cNvSpPr>
          <p:nvPr/>
        </p:nvSpPr>
        <p:spPr>
          <a:xfrm>
            <a:off x="5313352" y="3194768"/>
            <a:ext cx="6210094" cy="1185316"/>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342900" indent="-342900">
              <a:spcBef>
                <a:spcPts val="0"/>
              </a:spcBef>
              <a:buFont typeface="Calibri" panose="020F0502020204030204" pitchFamily="34" charset="0"/>
              <a:buChar char="-"/>
            </a:pPr>
            <a:r>
              <a:rPr lang="en-US" sz="2400">
                <a:latin typeface="Gotham Medium" pitchFamily="50" charset="0"/>
                <a:ea typeface="Calibri" panose="020F0502020204030204" pitchFamily="34" charset="0"/>
                <a:cs typeface="Calibri"/>
              </a:rPr>
              <a:t>EFT has shown improvement in burnout​</a:t>
            </a:r>
          </a:p>
          <a:p>
            <a:pPr marL="0" indent="0">
              <a:buNone/>
            </a:pPr>
            <a:endParaRPr lang="en-US"/>
          </a:p>
        </p:txBody>
      </p:sp>
      <p:pic>
        <p:nvPicPr>
          <p:cNvPr id="9" name="Picture 8">
            <a:extLst>
              <a:ext uri="{FF2B5EF4-FFF2-40B4-BE49-F238E27FC236}">
                <a16:creationId xmlns:a16="http://schemas.microsoft.com/office/drawing/2014/main" id="{5FDECEE0-119D-8C5A-ACAD-FE17A405BB0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81" y="3915971"/>
            <a:ext cx="1336831" cy="1364114"/>
          </a:xfrm>
          <a:prstGeom prst="rect">
            <a:avLst/>
          </a:prstGeom>
        </p:spPr>
      </p:pic>
      <p:pic>
        <p:nvPicPr>
          <p:cNvPr id="10" name="Picture 9">
            <a:extLst>
              <a:ext uri="{FF2B5EF4-FFF2-40B4-BE49-F238E27FC236}">
                <a16:creationId xmlns:a16="http://schemas.microsoft.com/office/drawing/2014/main" id="{F0B8D6A7-156D-B66B-613F-07810AA19D2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277259" y="5562162"/>
            <a:ext cx="1050673" cy="1072115"/>
          </a:xfrm>
          <a:prstGeom prst="rect">
            <a:avLst/>
          </a:prstGeom>
        </p:spPr>
      </p:pic>
      <p:pic>
        <p:nvPicPr>
          <p:cNvPr id="11" name="Picture 10">
            <a:extLst>
              <a:ext uri="{FF2B5EF4-FFF2-40B4-BE49-F238E27FC236}">
                <a16:creationId xmlns:a16="http://schemas.microsoft.com/office/drawing/2014/main" id="{3A242E19-95DD-4E37-4268-EBE4C62EC732}"/>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4487" y="5717839"/>
            <a:ext cx="1728489" cy="1763765"/>
          </a:xfrm>
          <a:prstGeom prst="rect">
            <a:avLst/>
          </a:prstGeom>
        </p:spPr>
      </p:pic>
      <p:pic>
        <p:nvPicPr>
          <p:cNvPr id="12" name="Picture 11">
            <a:extLst>
              <a:ext uri="{FF2B5EF4-FFF2-40B4-BE49-F238E27FC236}">
                <a16:creationId xmlns:a16="http://schemas.microsoft.com/office/drawing/2014/main" id="{1FC9B6CE-726D-0ADA-8D4D-51E01054E49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058035" y="5148213"/>
            <a:ext cx="2411858" cy="2461080"/>
          </a:xfrm>
          <a:prstGeom prst="rect">
            <a:avLst/>
          </a:prstGeom>
        </p:spPr>
      </p:pic>
      <p:pic>
        <p:nvPicPr>
          <p:cNvPr id="13" name="Picture 12">
            <a:extLst>
              <a:ext uri="{FF2B5EF4-FFF2-40B4-BE49-F238E27FC236}">
                <a16:creationId xmlns:a16="http://schemas.microsoft.com/office/drawing/2014/main" id="{4EA86F0B-9330-2D75-1D0C-2110C539C83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837507" y="5705690"/>
            <a:ext cx="1050673" cy="1072115"/>
          </a:xfrm>
          <a:prstGeom prst="rect">
            <a:avLst/>
          </a:prstGeom>
        </p:spPr>
      </p:pic>
      <p:pic>
        <p:nvPicPr>
          <p:cNvPr id="14" name="Picture 13">
            <a:extLst>
              <a:ext uri="{FF2B5EF4-FFF2-40B4-BE49-F238E27FC236}">
                <a16:creationId xmlns:a16="http://schemas.microsoft.com/office/drawing/2014/main" id="{44A55FDE-5B9D-4A82-6E66-6179B3BB57E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276377" y="4915943"/>
            <a:ext cx="1601796" cy="1634487"/>
          </a:xfrm>
          <a:prstGeom prst="rect">
            <a:avLst/>
          </a:prstGeom>
        </p:spPr>
      </p:pic>
      <p:pic>
        <p:nvPicPr>
          <p:cNvPr id="15" name="Picture 14">
            <a:extLst>
              <a:ext uri="{FF2B5EF4-FFF2-40B4-BE49-F238E27FC236}">
                <a16:creationId xmlns:a16="http://schemas.microsoft.com/office/drawing/2014/main" id="{E7E94D71-09C5-E280-A8BF-79E858A15915}"/>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07710" y="-277550"/>
            <a:ext cx="1050673" cy="1072115"/>
          </a:xfrm>
          <a:prstGeom prst="rect">
            <a:avLst/>
          </a:prstGeom>
        </p:spPr>
      </p:pic>
      <p:pic>
        <p:nvPicPr>
          <p:cNvPr id="16" name="Picture 15">
            <a:extLst>
              <a:ext uri="{FF2B5EF4-FFF2-40B4-BE49-F238E27FC236}">
                <a16:creationId xmlns:a16="http://schemas.microsoft.com/office/drawing/2014/main" id="{70358C64-62B6-DDC2-34DE-0323B4B5CC1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155801" y="-751292"/>
            <a:ext cx="1728489" cy="1763765"/>
          </a:xfrm>
          <a:prstGeom prst="rect">
            <a:avLst/>
          </a:prstGeom>
        </p:spPr>
      </p:pic>
      <p:sp>
        <p:nvSpPr>
          <p:cNvPr id="2" name="TextBox 1">
            <a:extLst>
              <a:ext uri="{FF2B5EF4-FFF2-40B4-BE49-F238E27FC236}">
                <a16:creationId xmlns:a16="http://schemas.microsoft.com/office/drawing/2014/main" id="{8AF7BB40-B495-8C68-A3C7-5FE01229DB8C}"/>
              </a:ext>
            </a:extLst>
          </p:cNvPr>
          <p:cNvSpPr txBox="1"/>
          <p:nvPr/>
        </p:nvSpPr>
        <p:spPr>
          <a:xfrm>
            <a:off x="2667000" y="6359346"/>
            <a:ext cx="6858000" cy="276999"/>
          </a:xfrm>
          <a:prstGeom prst="rect">
            <a:avLst/>
          </a:prstGeom>
          <a:noFill/>
        </p:spPr>
        <p:txBody>
          <a:bodyPr wrap="square">
            <a:spAutoFit/>
          </a:bodyPr>
          <a:lstStyle/>
          <a:p>
            <a:pPr algn="ctr"/>
            <a:r>
              <a:rPr lang="en-US" sz="1200" b="0" i="0">
                <a:solidFill>
                  <a:srgbClr val="000000"/>
                </a:solidFill>
                <a:effectLst/>
                <a:latin typeface="Calibri" panose="020F0502020204030204" pitchFamily="34" charset="0"/>
              </a:rPr>
              <a:t>© University of Central Florida</a:t>
            </a:r>
            <a:endParaRPr lang="en-US" sz="1200"/>
          </a:p>
        </p:txBody>
      </p:sp>
    </p:spTree>
    <p:extLst>
      <p:ext uri="{BB962C8B-B14F-4D97-AF65-F5344CB8AC3E}">
        <p14:creationId xmlns:p14="http://schemas.microsoft.com/office/powerpoint/2010/main" val="33426777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7E1CC649-14EA-6661-1AB6-19751F29B0F1}"/>
              </a:ext>
            </a:extLst>
          </p:cNvPr>
          <p:cNvPicPr>
            <a:picLocks noChangeAspect="1"/>
          </p:cNvPicPr>
          <p:nvPr/>
        </p:nvPicPr>
        <p:blipFill rotWithShape="1">
          <a:blip r:embed="rId3">
            <a:extLst>
              <a:ext uri="{28A0092B-C50C-407E-A947-70E740481C1C}">
                <a14:useLocalDpi xmlns:a14="http://schemas.microsoft.com/office/drawing/2010/main" val="0"/>
              </a:ext>
            </a:extLst>
          </a:blip>
          <a:srcRect l="56381"/>
          <a:stretch/>
        </p:blipFill>
        <p:spPr>
          <a:xfrm>
            <a:off x="0" y="-88899"/>
            <a:ext cx="2921000" cy="6984114"/>
          </a:xfrm>
          <a:prstGeom prst="rect">
            <a:avLst/>
          </a:prstGeom>
        </p:spPr>
      </p:pic>
      <p:sp>
        <p:nvSpPr>
          <p:cNvPr id="2" name="Title 1">
            <a:extLst>
              <a:ext uri="{FF2B5EF4-FFF2-40B4-BE49-F238E27FC236}">
                <a16:creationId xmlns:a16="http://schemas.microsoft.com/office/drawing/2014/main" id="{167FC240-EA80-D602-2CE3-0735A7A3A7F4}"/>
              </a:ext>
            </a:extLst>
          </p:cNvPr>
          <p:cNvSpPr>
            <a:spLocks noGrp="1"/>
          </p:cNvSpPr>
          <p:nvPr>
            <p:ph type="title"/>
          </p:nvPr>
        </p:nvSpPr>
        <p:spPr>
          <a:xfrm rot="16200000">
            <a:off x="-930582" y="2931914"/>
            <a:ext cx="3724037" cy="994172"/>
          </a:xfrm>
        </p:spPr>
        <p:txBody>
          <a:bodyPr>
            <a:noAutofit/>
          </a:bodyPr>
          <a:lstStyle/>
          <a:p>
            <a:pPr algn="ctr"/>
            <a:r>
              <a:rPr lang="en-US" sz="3000">
                <a:latin typeface="Gotham Bold" pitchFamily="50" charset="0"/>
              </a:rPr>
              <a:t>Nelms &amp; Castel, 2016.</a:t>
            </a:r>
          </a:p>
        </p:txBody>
      </p:sp>
      <p:sp>
        <p:nvSpPr>
          <p:cNvPr id="4" name="Content Placeholder 3">
            <a:extLst>
              <a:ext uri="{FF2B5EF4-FFF2-40B4-BE49-F238E27FC236}">
                <a16:creationId xmlns:a16="http://schemas.microsoft.com/office/drawing/2014/main" id="{932184D3-4D8B-3FD3-B46A-512F5B4CA80D}"/>
              </a:ext>
            </a:extLst>
          </p:cNvPr>
          <p:cNvSpPr>
            <a:spLocks noGrp="1"/>
          </p:cNvSpPr>
          <p:nvPr>
            <p:ph sz="half" idx="2"/>
          </p:nvPr>
        </p:nvSpPr>
        <p:spPr>
          <a:xfrm>
            <a:off x="4166948" y="2615587"/>
            <a:ext cx="6266594" cy="1599927"/>
          </a:xfrm>
        </p:spPr>
        <p:txBody>
          <a:bodyPr>
            <a:noAutofit/>
          </a:bodyPr>
          <a:lstStyle/>
          <a:p>
            <a:pPr marL="0" indent="0" algn="ctr">
              <a:lnSpc>
                <a:spcPct val="100000"/>
              </a:lnSpc>
              <a:buNone/>
            </a:pPr>
            <a:r>
              <a:rPr lang="en-US" sz="2400">
                <a:solidFill>
                  <a:srgbClr val="000000"/>
                </a:solidFill>
                <a:latin typeface="Gotham Medium" pitchFamily="50" charset="0"/>
              </a:rPr>
              <a:t>A meta-analysis found emotional freedom therapy is effective in decreasing stress, anxiety and burnout in nurses.</a:t>
            </a:r>
            <a:endParaRPr lang="en-US" sz="2400">
              <a:latin typeface="Gotham Medium" pitchFamily="50" charset="0"/>
              <a:ea typeface="Calibri" panose="020F0502020204030204" pitchFamily="34" charset="0"/>
              <a:cs typeface="Times New Roman" panose="02020603050405020304" pitchFamily="18" charset="0"/>
            </a:endParaRPr>
          </a:p>
        </p:txBody>
      </p:sp>
      <p:sp>
        <p:nvSpPr>
          <p:cNvPr id="3" name="Footer Placeholder 7">
            <a:extLst>
              <a:ext uri="{FF2B5EF4-FFF2-40B4-BE49-F238E27FC236}">
                <a16:creationId xmlns:a16="http://schemas.microsoft.com/office/drawing/2014/main" id="{4EDB5A28-C797-C3FD-542D-E40A7F2D23D9}"/>
              </a:ext>
            </a:extLst>
          </p:cNvPr>
          <p:cNvSpPr>
            <a:spLocks noGrp="1"/>
          </p:cNvSpPr>
          <p:nvPr>
            <p:ph type="ftr" sz="quarter" idx="11"/>
          </p:nvPr>
        </p:nvSpPr>
        <p:spPr>
          <a:xfrm>
            <a:off x="4552950" y="6356352"/>
            <a:ext cx="3086100" cy="365125"/>
          </a:xfrm>
        </p:spPr>
        <p:txBody>
          <a:bodyPr/>
          <a:lstStyle/>
          <a:p>
            <a:r>
              <a:rPr lang="en-US"/>
              <a:t>© University of Central Florida</a:t>
            </a:r>
          </a:p>
        </p:txBody>
      </p:sp>
      <p:sp>
        <p:nvSpPr>
          <p:cNvPr id="5" name="Title 1">
            <a:extLst>
              <a:ext uri="{FF2B5EF4-FFF2-40B4-BE49-F238E27FC236}">
                <a16:creationId xmlns:a16="http://schemas.microsoft.com/office/drawing/2014/main" id="{9D12D502-A002-85FE-7C40-C16F8827FEDE}"/>
              </a:ext>
            </a:extLst>
          </p:cNvPr>
          <p:cNvSpPr txBox="1">
            <a:spLocks/>
          </p:cNvSpPr>
          <p:nvPr/>
        </p:nvSpPr>
        <p:spPr>
          <a:xfrm>
            <a:off x="3991032" y="1426782"/>
            <a:ext cx="6442510" cy="994172"/>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3600">
                <a:latin typeface="Gotham Bold" pitchFamily="50" charset="0"/>
              </a:rPr>
              <a:t>Article Summary:</a:t>
            </a:r>
          </a:p>
        </p:txBody>
      </p:sp>
      <p:pic>
        <p:nvPicPr>
          <p:cNvPr id="7" name="Picture 6">
            <a:extLst>
              <a:ext uri="{FF2B5EF4-FFF2-40B4-BE49-F238E27FC236}">
                <a16:creationId xmlns:a16="http://schemas.microsoft.com/office/drawing/2014/main" id="{80679D20-C8CA-917E-9333-F473131D2645}"/>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310824" y="4325014"/>
            <a:ext cx="1336831" cy="1364114"/>
          </a:xfrm>
          <a:prstGeom prst="rect">
            <a:avLst/>
          </a:prstGeom>
        </p:spPr>
      </p:pic>
      <p:pic>
        <p:nvPicPr>
          <p:cNvPr id="8" name="Picture 7">
            <a:extLst>
              <a:ext uri="{FF2B5EF4-FFF2-40B4-BE49-F238E27FC236}">
                <a16:creationId xmlns:a16="http://schemas.microsoft.com/office/drawing/2014/main" id="{A48FB9B8-57AC-A36A-9EC4-35D6C6D5F640}"/>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634255" y="5903461"/>
            <a:ext cx="1728489" cy="1763765"/>
          </a:xfrm>
          <a:prstGeom prst="rect">
            <a:avLst/>
          </a:prstGeom>
        </p:spPr>
      </p:pic>
      <p:pic>
        <p:nvPicPr>
          <p:cNvPr id="9" name="Picture 8">
            <a:extLst>
              <a:ext uri="{FF2B5EF4-FFF2-40B4-BE49-F238E27FC236}">
                <a16:creationId xmlns:a16="http://schemas.microsoft.com/office/drawing/2014/main" id="{8887C2AD-5148-69CC-B8C0-8340CB0C63BD}"/>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642860" y="5574705"/>
            <a:ext cx="1123835" cy="1146771"/>
          </a:xfrm>
          <a:prstGeom prst="rect">
            <a:avLst/>
          </a:prstGeom>
        </p:spPr>
      </p:pic>
      <p:pic>
        <p:nvPicPr>
          <p:cNvPr id="10" name="Picture 9">
            <a:extLst>
              <a:ext uri="{FF2B5EF4-FFF2-40B4-BE49-F238E27FC236}">
                <a16:creationId xmlns:a16="http://schemas.microsoft.com/office/drawing/2014/main" id="{8D9E0C17-099E-A8C8-986A-3CDBF026B40A}"/>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9074124" y="72656"/>
            <a:ext cx="1728489" cy="1763765"/>
          </a:xfrm>
          <a:prstGeom prst="rect">
            <a:avLst/>
          </a:prstGeom>
        </p:spPr>
      </p:pic>
      <p:pic>
        <p:nvPicPr>
          <p:cNvPr id="11" name="Picture 10">
            <a:extLst>
              <a:ext uri="{FF2B5EF4-FFF2-40B4-BE49-F238E27FC236}">
                <a16:creationId xmlns:a16="http://schemas.microsoft.com/office/drawing/2014/main" id="{033B9905-2C74-468D-1254-716B20DDE8E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622058" y="-1144143"/>
            <a:ext cx="2510104" cy="2561332"/>
          </a:xfrm>
          <a:prstGeom prst="rect">
            <a:avLst/>
          </a:prstGeom>
        </p:spPr>
      </p:pic>
      <p:pic>
        <p:nvPicPr>
          <p:cNvPr id="12" name="Picture 11">
            <a:extLst>
              <a:ext uri="{FF2B5EF4-FFF2-40B4-BE49-F238E27FC236}">
                <a16:creationId xmlns:a16="http://schemas.microsoft.com/office/drawing/2014/main" id="{D040CF6A-A8BA-F8A8-7967-4BB650F365C6}"/>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861363" y="4775149"/>
            <a:ext cx="1728489" cy="1763765"/>
          </a:xfrm>
          <a:prstGeom prst="rect">
            <a:avLst/>
          </a:prstGeom>
        </p:spPr>
      </p:pic>
      <p:pic>
        <p:nvPicPr>
          <p:cNvPr id="13" name="Picture 12">
            <a:extLst>
              <a:ext uri="{FF2B5EF4-FFF2-40B4-BE49-F238E27FC236}">
                <a16:creationId xmlns:a16="http://schemas.microsoft.com/office/drawing/2014/main" id="{CCFA368E-4DF5-FB68-41FA-7089C592FDD4}"/>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388420" y="5007071"/>
            <a:ext cx="1123835" cy="1146771"/>
          </a:xfrm>
          <a:prstGeom prst="rect">
            <a:avLst/>
          </a:prstGeom>
        </p:spPr>
      </p:pic>
      <p:pic>
        <p:nvPicPr>
          <p:cNvPr id="14" name="Picture 13">
            <a:extLst>
              <a:ext uri="{FF2B5EF4-FFF2-40B4-BE49-F238E27FC236}">
                <a16:creationId xmlns:a16="http://schemas.microsoft.com/office/drawing/2014/main" id="{0521FB1B-B8CA-7748-5E79-CFB48E1498D7}"/>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991032" y="432185"/>
            <a:ext cx="1123835" cy="1146771"/>
          </a:xfrm>
          <a:prstGeom prst="rect">
            <a:avLst/>
          </a:prstGeom>
        </p:spPr>
      </p:pic>
    </p:spTree>
    <p:extLst>
      <p:ext uri="{BB962C8B-B14F-4D97-AF65-F5344CB8AC3E}">
        <p14:creationId xmlns:p14="http://schemas.microsoft.com/office/powerpoint/2010/main" val="205367232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004F7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7FC240-EA80-D602-2CE3-0735A7A3A7F4}"/>
              </a:ext>
            </a:extLst>
          </p:cNvPr>
          <p:cNvSpPr>
            <a:spLocks noGrp="1"/>
          </p:cNvSpPr>
          <p:nvPr>
            <p:ph type="title"/>
          </p:nvPr>
        </p:nvSpPr>
        <p:spPr>
          <a:xfrm>
            <a:off x="1220635" y="325033"/>
            <a:ext cx="9750729" cy="994172"/>
          </a:xfrm>
        </p:spPr>
        <p:txBody>
          <a:bodyPr>
            <a:noAutofit/>
          </a:bodyPr>
          <a:lstStyle/>
          <a:p>
            <a:pPr algn="ctr"/>
            <a:r>
              <a:rPr lang="en-US" sz="3600">
                <a:solidFill>
                  <a:schemeClr val="bg1"/>
                </a:solidFill>
                <a:latin typeface="Gotham Bold" pitchFamily="50" charset="0"/>
              </a:rPr>
              <a:t>Findings (Nelms &amp; Castel, 2016.)</a:t>
            </a:r>
          </a:p>
        </p:txBody>
      </p:sp>
      <p:sp>
        <p:nvSpPr>
          <p:cNvPr id="4" name="Content Placeholder 3">
            <a:extLst>
              <a:ext uri="{FF2B5EF4-FFF2-40B4-BE49-F238E27FC236}">
                <a16:creationId xmlns:a16="http://schemas.microsoft.com/office/drawing/2014/main" id="{932184D3-4D8B-3FD3-B46A-512F5B4CA80D}"/>
              </a:ext>
            </a:extLst>
          </p:cNvPr>
          <p:cNvSpPr>
            <a:spLocks noGrp="1"/>
          </p:cNvSpPr>
          <p:nvPr>
            <p:ph sz="half" idx="2"/>
          </p:nvPr>
        </p:nvSpPr>
        <p:spPr>
          <a:xfrm>
            <a:off x="1499020" y="1701644"/>
            <a:ext cx="9206107" cy="3372323"/>
          </a:xfrm>
        </p:spPr>
        <p:txBody>
          <a:bodyPr>
            <a:noAutofit/>
          </a:bodyPr>
          <a:lstStyle/>
          <a:p>
            <a:pPr marL="0" indent="0" algn="l" fontAlgn="base">
              <a:lnSpc>
                <a:spcPct val="100000"/>
              </a:lnSpc>
              <a:buNone/>
            </a:pPr>
            <a:r>
              <a:rPr lang="en-US" sz="2400">
                <a:solidFill>
                  <a:schemeClr val="bg1"/>
                </a:solidFill>
                <a:latin typeface="Gotham Medium" pitchFamily="50" charset="0"/>
              </a:rPr>
              <a:t>Meta-analysis of 20 studies: </a:t>
            </a:r>
          </a:p>
          <a:p>
            <a:pPr algn="l" fontAlgn="base">
              <a:lnSpc>
                <a:spcPct val="100000"/>
              </a:lnSpc>
              <a:buFont typeface="Courier New" panose="02070309020205020404" pitchFamily="49" charset="0"/>
              <a:buChar char="o"/>
            </a:pPr>
            <a:r>
              <a:rPr lang="en-US" sz="2400">
                <a:solidFill>
                  <a:schemeClr val="bg1"/>
                </a:solidFill>
                <a:latin typeface="Gotham Medium" pitchFamily="50" charset="0"/>
              </a:rPr>
              <a:t>Randomized Control Trials, N=398 </a:t>
            </a:r>
          </a:p>
          <a:p>
            <a:pPr algn="l" fontAlgn="base">
              <a:lnSpc>
                <a:spcPct val="100000"/>
              </a:lnSpc>
              <a:buFont typeface="Courier New" panose="02070309020205020404" pitchFamily="49" charset="0"/>
              <a:buChar char="o"/>
            </a:pPr>
            <a:r>
              <a:rPr lang="en-US" sz="2400">
                <a:solidFill>
                  <a:schemeClr val="bg1"/>
                </a:solidFill>
                <a:latin typeface="Gotham Medium" pitchFamily="50" charset="0"/>
              </a:rPr>
              <a:t>Outcome Studies, N=461</a:t>
            </a:r>
          </a:p>
          <a:p>
            <a:pPr algn="l" fontAlgn="base">
              <a:lnSpc>
                <a:spcPct val="100000"/>
              </a:lnSpc>
              <a:buFont typeface="Courier New" panose="02070309020205020404" pitchFamily="49" charset="0"/>
              <a:buChar char="o"/>
            </a:pPr>
            <a:r>
              <a:rPr lang="en-US" sz="2400">
                <a:solidFill>
                  <a:schemeClr val="bg1"/>
                </a:solidFill>
                <a:latin typeface="Gotham Medium" pitchFamily="50" charset="0"/>
              </a:rPr>
              <a:t>Impact of one session can last up to and over 90 days.</a:t>
            </a:r>
          </a:p>
          <a:p>
            <a:pPr algn="l" fontAlgn="base">
              <a:lnSpc>
                <a:spcPct val="100000"/>
              </a:lnSpc>
              <a:buFont typeface="Courier New" panose="02070309020205020404" pitchFamily="49" charset="0"/>
              <a:buChar char="o"/>
            </a:pPr>
            <a:r>
              <a:rPr lang="en-US" sz="2400">
                <a:solidFill>
                  <a:schemeClr val="bg1"/>
                </a:solidFill>
                <a:latin typeface="Gotham Medium" pitchFamily="50" charset="0"/>
              </a:rPr>
              <a:t>Large Effect Size was noted whether individual or group.</a:t>
            </a:r>
          </a:p>
          <a:p>
            <a:pPr marL="0" indent="0" algn="l" fontAlgn="base">
              <a:lnSpc>
                <a:spcPct val="100000"/>
              </a:lnSpc>
              <a:buNone/>
            </a:pPr>
            <a:endParaRPr lang="en-US" sz="2400">
              <a:solidFill>
                <a:schemeClr val="bg1"/>
              </a:solidFill>
              <a:latin typeface="Gotham Medium" pitchFamily="50" charset="0"/>
            </a:endParaRPr>
          </a:p>
          <a:p>
            <a:pPr marL="0" indent="0" algn="l" fontAlgn="base">
              <a:lnSpc>
                <a:spcPct val="100000"/>
              </a:lnSpc>
              <a:buNone/>
            </a:pPr>
            <a:endParaRPr lang="en-US" sz="2400">
              <a:solidFill>
                <a:schemeClr val="bg1"/>
              </a:solidFill>
              <a:latin typeface="Gotham Medium" pitchFamily="50" charset="0"/>
            </a:endParaRPr>
          </a:p>
        </p:txBody>
      </p:sp>
      <p:sp>
        <p:nvSpPr>
          <p:cNvPr id="3" name="Footer Placeholder 7">
            <a:extLst>
              <a:ext uri="{FF2B5EF4-FFF2-40B4-BE49-F238E27FC236}">
                <a16:creationId xmlns:a16="http://schemas.microsoft.com/office/drawing/2014/main" id="{4EDB5A28-C797-C3FD-542D-E40A7F2D23D9}"/>
              </a:ext>
            </a:extLst>
          </p:cNvPr>
          <p:cNvSpPr>
            <a:spLocks noGrp="1"/>
          </p:cNvSpPr>
          <p:nvPr>
            <p:ph type="ftr" sz="quarter" idx="11"/>
          </p:nvPr>
        </p:nvSpPr>
        <p:spPr>
          <a:xfrm>
            <a:off x="4552950" y="6356352"/>
            <a:ext cx="3086100" cy="365125"/>
          </a:xfrm>
        </p:spPr>
        <p:txBody>
          <a:bodyPr/>
          <a:lstStyle/>
          <a:p>
            <a:r>
              <a:rPr lang="en-US">
                <a:solidFill>
                  <a:schemeClr val="bg1"/>
                </a:solidFill>
              </a:rPr>
              <a:t>© University of Central Florida</a:t>
            </a:r>
          </a:p>
        </p:txBody>
      </p:sp>
      <p:pic>
        <p:nvPicPr>
          <p:cNvPr id="7" name="Picture 6">
            <a:extLst>
              <a:ext uri="{FF2B5EF4-FFF2-40B4-BE49-F238E27FC236}">
                <a16:creationId xmlns:a16="http://schemas.microsoft.com/office/drawing/2014/main" id="{80679D20-C8CA-917E-9333-F473131D2645}"/>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698314" y="2216311"/>
            <a:ext cx="1336831" cy="1364114"/>
          </a:xfrm>
          <a:prstGeom prst="rect">
            <a:avLst/>
          </a:prstGeom>
        </p:spPr>
      </p:pic>
      <p:pic>
        <p:nvPicPr>
          <p:cNvPr id="8" name="Picture 7">
            <a:extLst>
              <a:ext uri="{FF2B5EF4-FFF2-40B4-BE49-F238E27FC236}">
                <a16:creationId xmlns:a16="http://schemas.microsoft.com/office/drawing/2014/main" id="{A48FB9B8-57AC-A36A-9EC4-35D6C6D5F640}"/>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327755" y="3750809"/>
            <a:ext cx="1728489" cy="1763765"/>
          </a:xfrm>
          <a:prstGeom prst="rect">
            <a:avLst/>
          </a:prstGeom>
        </p:spPr>
      </p:pic>
      <p:pic>
        <p:nvPicPr>
          <p:cNvPr id="9" name="Picture 8">
            <a:extLst>
              <a:ext uri="{FF2B5EF4-FFF2-40B4-BE49-F238E27FC236}">
                <a16:creationId xmlns:a16="http://schemas.microsoft.com/office/drawing/2014/main" id="{8887C2AD-5148-69CC-B8C0-8340CB0C63B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698314" y="5593758"/>
            <a:ext cx="1123835" cy="1146771"/>
          </a:xfrm>
          <a:prstGeom prst="rect">
            <a:avLst/>
          </a:prstGeom>
        </p:spPr>
      </p:pic>
      <p:pic>
        <p:nvPicPr>
          <p:cNvPr id="10" name="Picture 9">
            <a:extLst>
              <a:ext uri="{FF2B5EF4-FFF2-40B4-BE49-F238E27FC236}">
                <a16:creationId xmlns:a16="http://schemas.microsoft.com/office/drawing/2014/main" id="{8D9E0C17-099E-A8C8-986A-3CDBF026B40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251540" y="117471"/>
            <a:ext cx="1728489" cy="1763765"/>
          </a:xfrm>
          <a:prstGeom prst="rect">
            <a:avLst/>
          </a:prstGeom>
        </p:spPr>
      </p:pic>
      <p:pic>
        <p:nvPicPr>
          <p:cNvPr id="11" name="Picture 10">
            <a:extLst>
              <a:ext uri="{FF2B5EF4-FFF2-40B4-BE49-F238E27FC236}">
                <a16:creationId xmlns:a16="http://schemas.microsoft.com/office/drawing/2014/main" id="{033B9905-2C74-468D-1254-716B20DDE8E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98430" y="4867425"/>
            <a:ext cx="2510104" cy="2561332"/>
          </a:xfrm>
          <a:prstGeom prst="rect">
            <a:avLst/>
          </a:prstGeom>
        </p:spPr>
      </p:pic>
      <p:pic>
        <p:nvPicPr>
          <p:cNvPr id="12" name="Picture 11">
            <a:extLst>
              <a:ext uri="{FF2B5EF4-FFF2-40B4-BE49-F238E27FC236}">
                <a16:creationId xmlns:a16="http://schemas.microsoft.com/office/drawing/2014/main" id="{D040CF6A-A8BA-F8A8-7967-4BB650F365C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24637" y="1625336"/>
            <a:ext cx="1401029" cy="1429622"/>
          </a:xfrm>
          <a:prstGeom prst="rect">
            <a:avLst/>
          </a:prstGeom>
        </p:spPr>
      </p:pic>
      <p:pic>
        <p:nvPicPr>
          <p:cNvPr id="13" name="Picture 12">
            <a:extLst>
              <a:ext uri="{FF2B5EF4-FFF2-40B4-BE49-F238E27FC236}">
                <a16:creationId xmlns:a16="http://schemas.microsoft.com/office/drawing/2014/main" id="{CCFA368E-4DF5-FB68-41FA-7089C592FDD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75185" y="3387806"/>
            <a:ext cx="1123835" cy="1146771"/>
          </a:xfrm>
          <a:prstGeom prst="rect">
            <a:avLst/>
          </a:prstGeom>
        </p:spPr>
      </p:pic>
      <p:pic>
        <p:nvPicPr>
          <p:cNvPr id="14" name="Picture 13">
            <a:extLst>
              <a:ext uri="{FF2B5EF4-FFF2-40B4-BE49-F238E27FC236}">
                <a16:creationId xmlns:a16="http://schemas.microsoft.com/office/drawing/2014/main" id="{0521FB1B-B8CA-7748-5E79-CFB48E1498D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6800" y="47602"/>
            <a:ext cx="1123835" cy="1146771"/>
          </a:xfrm>
          <a:prstGeom prst="rect">
            <a:avLst/>
          </a:prstGeom>
        </p:spPr>
      </p:pic>
    </p:spTree>
    <p:extLst>
      <p:ext uri="{BB962C8B-B14F-4D97-AF65-F5344CB8AC3E}">
        <p14:creationId xmlns:p14="http://schemas.microsoft.com/office/powerpoint/2010/main" val="346484190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7E1CC649-14EA-6661-1AB6-19751F29B0F1}"/>
              </a:ext>
            </a:extLst>
          </p:cNvPr>
          <p:cNvPicPr>
            <a:picLocks noChangeAspect="1"/>
          </p:cNvPicPr>
          <p:nvPr/>
        </p:nvPicPr>
        <p:blipFill rotWithShape="1">
          <a:blip r:embed="rId3">
            <a:extLst>
              <a:ext uri="{28A0092B-C50C-407E-A947-70E740481C1C}">
                <a14:useLocalDpi xmlns:a14="http://schemas.microsoft.com/office/drawing/2010/main" val="0"/>
              </a:ext>
            </a:extLst>
          </a:blip>
          <a:srcRect l="56381"/>
          <a:stretch/>
        </p:blipFill>
        <p:spPr>
          <a:xfrm>
            <a:off x="0" y="-88899"/>
            <a:ext cx="2921000" cy="6984114"/>
          </a:xfrm>
          <a:prstGeom prst="rect">
            <a:avLst/>
          </a:prstGeom>
        </p:spPr>
      </p:pic>
      <p:sp>
        <p:nvSpPr>
          <p:cNvPr id="2" name="Title 1">
            <a:extLst>
              <a:ext uri="{FF2B5EF4-FFF2-40B4-BE49-F238E27FC236}">
                <a16:creationId xmlns:a16="http://schemas.microsoft.com/office/drawing/2014/main" id="{167FC240-EA80-D602-2CE3-0735A7A3A7F4}"/>
              </a:ext>
            </a:extLst>
          </p:cNvPr>
          <p:cNvSpPr>
            <a:spLocks noGrp="1"/>
          </p:cNvSpPr>
          <p:nvPr>
            <p:ph type="title"/>
          </p:nvPr>
        </p:nvSpPr>
        <p:spPr>
          <a:xfrm rot="16200000">
            <a:off x="-930582" y="2931914"/>
            <a:ext cx="3724037" cy="994172"/>
          </a:xfrm>
        </p:spPr>
        <p:txBody>
          <a:bodyPr>
            <a:noAutofit/>
          </a:bodyPr>
          <a:lstStyle/>
          <a:p>
            <a:pPr algn="ctr"/>
            <a:r>
              <a:rPr lang="en-US" sz="3000" err="1">
                <a:latin typeface="Gotham Bold" pitchFamily="50" charset="0"/>
              </a:rPr>
              <a:t>Clond</a:t>
            </a:r>
            <a:r>
              <a:rPr lang="en-US" sz="3000">
                <a:latin typeface="Gotham Bold" pitchFamily="50" charset="0"/>
              </a:rPr>
              <a:t>, 2016.</a:t>
            </a:r>
          </a:p>
        </p:txBody>
      </p:sp>
      <p:sp>
        <p:nvSpPr>
          <p:cNvPr id="4" name="Content Placeholder 3">
            <a:extLst>
              <a:ext uri="{FF2B5EF4-FFF2-40B4-BE49-F238E27FC236}">
                <a16:creationId xmlns:a16="http://schemas.microsoft.com/office/drawing/2014/main" id="{932184D3-4D8B-3FD3-B46A-512F5B4CA80D}"/>
              </a:ext>
            </a:extLst>
          </p:cNvPr>
          <p:cNvSpPr>
            <a:spLocks noGrp="1"/>
          </p:cNvSpPr>
          <p:nvPr>
            <p:ph sz="half" idx="2"/>
          </p:nvPr>
        </p:nvSpPr>
        <p:spPr>
          <a:xfrm>
            <a:off x="4166948" y="2615587"/>
            <a:ext cx="6266594" cy="1599927"/>
          </a:xfrm>
        </p:spPr>
        <p:txBody>
          <a:bodyPr>
            <a:noAutofit/>
          </a:bodyPr>
          <a:lstStyle/>
          <a:p>
            <a:pPr marL="0" indent="0" algn="ctr">
              <a:lnSpc>
                <a:spcPct val="100000"/>
              </a:lnSpc>
              <a:buNone/>
            </a:pPr>
            <a:r>
              <a:rPr lang="en-US" sz="2400">
                <a:solidFill>
                  <a:srgbClr val="000000"/>
                </a:solidFill>
                <a:latin typeface="Gotham Medium" pitchFamily="50" charset="0"/>
              </a:rPr>
              <a:t>Meta-analysis found emotional freedom therapy intervention decreases symptoms of anxiety.</a:t>
            </a:r>
            <a:endParaRPr lang="en-US" sz="2400">
              <a:latin typeface="Gotham Medium" pitchFamily="50" charset="0"/>
              <a:ea typeface="Calibri" panose="020F0502020204030204" pitchFamily="34" charset="0"/>
              <a:cs typeface="Times New Roman" panose="02020603050405020304" pitchFamily="18" charset="0"/>
            </a:endParaRPr>
          </a:p>
        </p:txBody>
      </p:sp>
      <p:sp>
        <p:nvSpPr>
          <p:cNvPr id="3" name="Footer Placeholder 7">
            <a:extLst>
              <a:ext uri="{FF2B5EF4-FFF2-40B4-BE49-F238E27FC236}">
                <a16:creationId xmlns:a16="http://schemas.microsoft.com/office/drawing/2014/main" id="{4EDB5A28-C797-C3FD-542D-E40A7F2D23D9}"/>
              </a:ext>
            </a:extLst>
          </p:cNvPr>
          <p:cNvSpPr>
            <a:spLocks noGrp="1"/>
          </p:cNvSpPr>
          <p:nvPr>
            <p:ph type="ftr" sz="quarter" idx="11"/>
          </p:nvPr>
        </p:nvSpPr>
        <p:spPr>
          <a:xfrm>
            <a:off x="4552950" y="6356352"/>
            <a:ext cx="3086100" cy="365125"/>
          </a:xfrm>
        </p:spPr>
        <p:txBody>
          <a:bodyPr/>
          <a:lstStyle/>
          <a:p>
            <a:r>
              <a:rPr lang="en-US"/>
              <a:t>© University of Central Florida</a:t>
            </a:r>
          </a:p>
        </p:txBody>
      </p:sp>
      <p:sp>
        <p:nvSpPr>
          <p:cNvPr id="5" name="Title 1">
            <a:extLst>
              <a:ext uri="{FF2B5EF4-FFF2-40B4-BE49-F238E27FC236}">
                <a16:creationId xmlns:a16="http://schemas.microsoft.com/office/drawing/2014/main" id="{9D12D502-A002-85FE-7C40-C16F8827FEDE}"/>
              </a:ext>
            </a:extLst>
          </p:cNvPr>
          <p:cNvSpPr txBox="1">
            <a:spLocks/>
          </p:cNvSpPr>
          <p:nvPr/>
        </p:nvSpPr>
        <p:spPr>
          <a:xfrm>
            <a:off x="3991032" y="1655203"/>
            <a:ext cx="6442510" cy="994172"/>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3600">
                <a:latin typeface="Gotham Bold" pitchFamily="50" charset="0"/>
              </a:rPr>
              <a:t>Article Summary:</a:t>
            </a:r>
          </a:p>
        </p:txBody>
      </p:sp>
      <p:pic>
        <p:nvPicPr>
          <p:cNvPr id="7" name="Picture 6">
            <a:extLst>
              <a:ext uri="{FF2B5EF4-FFF2-40B4-BE49-F238E27FC236}">
                <a16:creationId xmlns:a16="http://schemas.microsoft.com/office/drawing/2014/main" id="{80679D20-C8CA-917E-9333-F473131D2645}"/>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310824" y="4325014"/>
            <a:ext cx="1336831" cy="1364114"/>
          </a:xfrm>
          <a:prstGeom prst="rect">
            <a:avLst/>
          </a:prstGeom>
        </p:spPr>
      </p:pic>
      <p:pic>
        <p:nvPicPr>
          <p:cNvPr id="8" name="Picture 7">
            <a:extLst>
              <a:ext uri="{FF2B5EF4-FFF2-40B4-BE49-F238E27FC236}">
                <a16:creationId xmlns:a16="http://schemas.microsoft.com/office/drawing/2014/main" id="{A48FB9B8-57AC-A36A-9EC4-35D6C6D5F640}"/>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634255" y="5903461"/>
            <a:ext cx="1728489" cy="1763765"/>
          </a:xfrm>
          <a:prstGeom prst="rect">
            <a:avLst/>
          </a:prstGeom>
        </p:spPr>
      </p:pic>
      <p:pic>
        <p:nvPicPr>
          <p:cNvPr id="9" name="Picture 8">
            <a:extLst>
              <a:ext uri="{FF2B5EF4-FFF2-40B4-BE49-F238E27FC236}">
                <a16:creationId xmlns:a16="http://schemas.microsoft.com/office/drawing/2014/main" id="{8887C2AD-5148-69CC-B8C0-8340CB0C63BD}"/>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642860" y="5574705"/>
            <a:ext cx="1123835" cy="1146771"/>
          </a:xfrm>
          <a:prstGeom prst="rect">
            <a:avLst/>
          </a:prstGeom>
        </p:spPr>
      </p:pic>
      <p:pic>
        <p:nvPicPr>
          <p:cNvPr id="10" name="Picture 9">
            <a:extLst>
              <a:ext uri="{FF2B5EF4-FFF2-40B4-BE49-F238E27FC236}">
                <a16:creationId xmlns:a16="http://schemas.microsoft.com/office/drawing/2014/main" id="{8D9E0C17-099E-A8C8-986A-3CDBF026B40A}"/>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9074124" y="72656"/>
            <a:ext cx="1728489" cy="1763765"/>
          </a:xfrm>
          <a:prstGeom prst="rect">
            <a:avLst/>
          </a:prstGeom>
        </p:spPr>
      </p:pic>
      <p:pic>
        <p:nvPicPr>
          <p:cNvPr id="11" name="Picture 10">
            <a:extLst>
              <a:ext uri="{FF2B5EF4-FFF2-40B4-BE49-F238E27FC236}">
                <a16:creationId xmlns:a16="http://schemas.microsoft.com/office/drawing/2014/main" id="{033B9905-2C74-468D-1254-716B20DDE8E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622058" y="-1144143"/>
            <a:ext cx="2510104" cy="2561332"/>
          </a:xfrm>
          <a:prstGeom prst="rect">
            <a:avLst/>
          </a:prstGeom>
        </p:spPr>
      </p:pic>
      <p:pic>
        <p:nvPicPr>
          <p:cNvPr id="12" name="Picture 11">
            <a:extLst>
              <a:ext uri="{FF2B5EF4-FFF2-40B4-BE49-F238E27FC236}">
                <a16:creationId xmlns:a16="http://schemas.microsoft.com/office/drawing/2014/main" id="{D040CF6A-A8BA-F8A8-7967-4BB650F365C6}"/>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861363" y="4775149"/>
            <a:ext cx="1728489" cy="1763765"/>
          </a:xfrm>
          <a:prstGeom prst="rect">
            <a:avLst/>
          </a:prstGeom>
        </p:spPr>
      </p:pic>
      <p:pic>
        <p:nvPicPr>
          <p:cNvPr id="13" name="Picture 12">
            <a:extLst>
              <a:ext uri="{FF2B5EF4-FFF2-40B4-BE49-F238E27FC236}">
                <a16:creationId xmlns:a16="http://schemas.microsoft.com/office/drawing/2014/main" id="{CCFA368E-4DF5-FB68-41FA-7089C592FDD4}"/>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388420" y="5007071"/>
            <a:ext cx="1123835" cy="1146771"/>
          </a:xfrm>
          <a:prstGeom prst="rect">
            <a:avLst/>
          </a:prstGeom>
        </p:spPr>
      </p:pic>
      <p:pic>
        <p:nvPicPr>
          <p:cNvPr id="14" name="Picture 13">
            <a:extLst>
              <a:ext uri="{FF2B5EF4-FFF2-40B4-BE49-F238E27FC236}">
                <a16:creationId xmlns:a16="http://schemas.microsoft.com/office/drawing/2014/main" id="{0521FB1B-B8CA-7748-5E79-CFB48E1498D7}"/>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991032" y="432185"/>
            <a:ext cx="1123835" cy="1146771"/>
          </a:xfrm>
          <a:prstGeom prst="rect">
            <a:avLst/>
          </a:prstGeom>
        </p:spPr>
      </p:pic>
    </p:spTree>
    <p:extLst>
      <p:ext uri="{BB962C8B-B14F-4D97-AF65-F5344CB8AC3E}">
        <p14:creationId xmlns:p14="http://schemas.microsoft.com/office/powerpoint/2010/main" val="240347132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4B1BD77A659F3D4690DAB5EFAEECA05C" ma:contentTypeVersion="18" ma:contentTypeDescription="Create a new document." ma:contentTypeScope="" ma:versionID="6a6eae1a492bad0c786c8cf4577b03e3">
  <xsd:schema xmlns:xsd="http://www.w3.org/2001/XMLSchema" xmlns:xs="http://www.w3.org/2001/XMLSchema" xmlns:p="http://schemas.microsoft.com/office/2006/metadata/properties" xmlns:ns2="5e3f80e7-3e98-481c-af15-c8743e5934b5" xmlns:ns3="304611c7-b834-4876-a5e6-7499996ddc78" targetNamespace="http://schemas.microsoft.com/office/2006/metadata/properties" ma:root="true" ma:fieldsID="bda20e6cb9dce9580b955bff9826aba6" ns2:_="" ns3:_="">
    <xsd:import namespace="5e3f80e7-3e98-481c-af15-c8743e5934b5"/>
    <xsd:import namespace="304611c7-b834-4876-a5e6-7499996ddc78"/>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3:SharedWithUsers" minOccurs="0"/>
                <xsd:element ref="ns3:SharedWithDetails" minOccurs="0"/>
                <xsd:element ref="ns2:MediaServiceAutoTags" minOccurs="0"/>
                <xsd:element ref="ns2:MediaServiceOCR" minOccurs="0"/>
                <xsd:element ref="ns2:MediaServiceGenerationTime" minOccurs="0"/>
                <xsd:element ref="ns2:MediaServiceEventHashCode" minOccurs="0"/>
                <xsd:element ref="ns2:lcf76f155ced4ddcb4097134ff3c332f" minOccurs="0"/>
                <xsd:element ref="ns3:TaxCatchAll" minOccurs="0"/>
                <xsd:element ref="ns2:MediaServiceDateTaken" minOccurs="0"/>
                <xsd:element ref="ns2:Number" minOccurs="0"/>
                <xsd:element ref="ns2:MediaLengthInSeconds" minOccurs="0"/>
                <xsd:element ref="ns2:MediaServiceLocation" minOccurs="0"/>
                <xsd:element ref="ns2: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e3f80e7-3e98-481c-af15-c8743e5934b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4" nillable="true" ma:displayName="Tags" ma:internalName="MediaServiceAutoTags"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lcf76f155ced4ddcb4097134ff3c332f" ma:index="19" nillable="true" ma:taxonomy="true" ma:internalName="lcf76f155ced4ddcb4097134ff3c332f" ma:taxonomyFieldName="MediaServiceImageTags" ma:displayName="Image Tags" ma:readOnly="false" ma:fieldId="{5cf76f15-5ced-4ddc-b409-7134ff3c332f}" ma:taxonomyMulti="true" ma:sspId="ed757968-b5e0-43bf-af52-13bc706514c3" ma:termSetId="09814cd3-568e-fe90-9814-8d621ff8fb84" ma:anchorId="fba54fb3-c3e1-fe81-a776-ca4b69148c4d" ma:open="true" ma:isKeyword="false">
      <xsd:complexType>
        <xsd:sequence>
          <xsd:element ref="pc:Terms" minOccurs="0" maxOccurs="1"/>
        </xsd:sequence>
      </xsd:complexType>
    </xsd:element>
    <xsd:element name="MediaServiceDateTaken" ma:index="21" nillable="true" ma:displayName="MediaServiceDateTaken" ma:hidden="true" ma:internalName="MediaServiceDateTaken" ma:readOnly="true">
      <xsd:simpleType>
        <xsd:restriction base="dms:Text"/>
      </xsd:simpleType>
    </xsd:element>
    <xsd:element name="Number" ma:index="22" nillable="true" ma:displayName="Number" ma:format="Dropdown" ma:internalName="Number" ma:percentage="FALSE">
      <xsd:simpleType>
        <xsd:restriction base="dms:Number"/>
      </xsd:simpleType>
    </xsd:element>
    <xsd:element name="MediaLengthInSeconds" ma:index="23" nillable="true" ma:displayName="MediaLengthInSeconds" ma:hidden="true" ma:internalName="MediaLengthInSeconds" ma:readOnly="true">
      <xsd:simpleType>
        <xsd:restriction base="dms:Unknown"/>
      </xsd:simpleType>
    </xsd:element>
    <xsd:element name="MediaServiceLocation" ma:index="24" nillable="true" ma:displayName="Location" ma:indexed="true" ma:internalName="MediaServiceLocation" ma:readOnly="true">
      <xsd:simpleType>
        <xsd:restriction base="dms:Text"/>
      </xsd:simpleType>
    </xsd:element>
    <xsd:element name="MediaServiceObjectDetectorVersions" ma:index="25" nillable="true" ma:displayName="MediaServiceObjectDetectorVersions" ma:hidden="true" ma:indexed="true" ma:internalName="MediaServiceObjectDetectorVersion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304611c7-b834-4876-a5e6-7499996ddc78"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element name="TaxCatchAll" ma:index="20" nillable="true" ma:displayName="Taxonomy Catch All Column" ma:hidden="true" ma:list="{9fcb05b3-adcd-4dad-b11d-9be55efcd715}" ma:internalName="TaxCatchAll" ma:showField="CatchAllData" ma:web="304611c7-b834-4876-a5e6-7499996ddc78">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TaxCatchAll xmlns="304611c7-b834-4876-a5e6-7499996ddc78" xsi:nil="true"/>
    <Number xmlns="5e3f80e7-3e98-481c-af15-c8743e5934b5" xsi:nil="true"/>
    <lcf76f155ced4ddcb4097134ff3c332f xmlns="5e3f80e7-3e98-481c-af15-c8743e5934b5">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027D957D-7D13-4D39-AD2B-D6B24368BA01}">
  <ds:schemaRefs>
    <ds:schemaRef ds:uri="http://schemas.microsoft.com/sharepoint/v3/contenttype/forms"/>
  </ds:schemaRefs>
</ds:datastoreItem>
</file>

<file path=customXml/itemProps2.xml><?xml version="1.0" encoding="utf-8"?>
<ds:datastoreItem xmlns:ds="http://schemas.openxmlformats.org/officeDocument/2006/customXml" ds:itemID="{31EC05B4-77C6-4DF3-AE64-DDC171851178}">
  <ds:schemaRefs>
    <ds:schemaRef ds:uri="304611c7-b834-4876-a5e6-7499996ddc78"/>
    <ds:schemaRef ds:uri="5e3f80e7-3e98-481c-af15-c8743e5934b5"/>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3.xml><?xml version="1.0" encoding="utf-8"?>
<ds:datastoreItem xmlns:ds="http://schemas.openxmlformats.org/officeDocument/2006/customXml" ds:itemID="{495B5778-60BE-4403-BD4C-9058F2B46EE6}">
  <ds:schemaRefs>
    <ds:schemaRef ds:uri="304611c7-b834-4876-a5e6-7499996ddc78"/>
    <ds:schemaRef ds:uri="5e3f80e7-3e98-481c-af15-c8743e5934b5"/>
    <ds:schemaRef ds:uri="http://schemas.microsoft.com/office/2006/metadata/properties"/>
    <ds:schemaRef ds:uri="http://schemas.microsoft.com/office/infopath/2007/PartnerControls"/>
  </ds:schemaRefs>
</ds:datastoreItem>
</file>

<file path=docProps/app.xml><?xml version="1.0" encoding="utf-8"?>
<Properties xmlns="http://schemas.openxmlformats.org/officeDocument/2006/extended-properties" xmlns:vt="http://schemas.openxmlformats.org/officeDocument/2006/docPropsVTypes">
  <TotalTime>0</TotalTime>
  <Words>2061</Words>
  <Application>Microsoft Macintosh PowerPoint</Application>
  <PresentationFormat>Widescreen</PresentationFormat>
  <Paragraphs>231</Paragraphs>
  <Slides>26</Slides>
  <Notes>19</Notes>
  <HiddenSlides>0</HiddenSlides>
  <MMClips>1</MMClips>
  <ScaleCrop>false</ScaleCrop>
  <HeadingPairs>
    <vt:vector size="6" baseType="variant">
      <vt:variant>
        <vt:lpstr>Fonts Used</vt:lpstr>
      </vt:variant>
      <vt:variant>
        <vt:i4>10</vt:i4>
      </vt:variant>
      <vt:variant>
        <vt:lpstr>Theme</vt:lpstr>
      </vt:variant>
      <vt:variant>
        <vt:i4>1</vt:i4>
      </vt:variant>
      <vt:variant>
        <vt:lpstr>Slide Titles</vt:lpstr>
      </vt:variant>
      <vt:variant>
        <vt:i4>26</vt:i4>
      </vt:variant>
    </vt:vector>
  </HeadingPairs>
  <TitlesOfParts>
    <vt:vector size="37" baseType="lpstr">
      <vt:lpstr>Arial</vt:lpstr>
      <vt:lpstr>Calibri</vt:lpstr>
      <vt:lpstr>Calibri Light</vt:lpstr>
      <vt:lpstr>Courier New</vt:lpstr>
      <vt:lpstr>Gotham Black</vt:lpstr>
      <vt:lpstr>Gotham Bold</vt:lpstr>
      <vt:lpstr>Gotham Medium</vt:lpstr>
      <vt:lpstr>Gotham Thin</vt:lpstr>
      <vt:lpstr>GothamReg</vt:lpstr>
      <vt:lpstr>merriweather</vt:lpstr>
      <vt:lpstr>Office Theme</vt:lpstr>
      <vt:lpstr>Renew My Mind: Emotional Freedom Technique (EFT)/ Tapping for Health Promotion</vt:lpstr>
      <vt:lpstr>Important  Disclosures</vt:lpstr>
      <vt:lpstr>Are you signed  up to RenewU?</vt:lpstr>
      <vt:lpstr>Objectives</vt:lpstr>
      <vt:lpstr>What is EFT/Tapping?</vt:lpstr>
      <vt:lpstr>PowerPoint Presentation</vt:lpstr>
      <vt:lpstr>Nelms &amp; Castel, 2016.</vt:lpstr>
      <vt:lpstr>Findings (Nelms &amp; Castel, 2016.)</vt:lpstr>
      <vt:lpstr>Clond, 2016.</vt:lpstr>
      <vt:lpstr>Findings (Clond, 2016.)</vt:lpstr>
      <vt:lpstr>Dincer &amp; Inangil, 2021.</vt:lpstr>
      <vt:lpstr>Findings (Dincer &amp; Inangil, 2021.)</vt:lpstr>
      <vt:lpstr>Mechanisms for the Health Effects of EFT</vt:lpstr>
      <vt:lpstr>What are the Steps for Practicing EFT?</vt:lpstr>
      <vt:lpstr>PowerPoint Presentation</vt:lpstr>
      <vt:lpstr>PowerPoint Presentation</vt:lpstr>
      <vt:lpstr>PowerPoint Presentation</vt:lpstr>
      <vt:lpstr>PowerPoint Presentation</vt:lpstr>
      <vt:lpstr>PowerPoint Presentation</vt:lpstr>
      <vt:lpstr>Putting it all together </vt:lpstr>
      <vt:lpstr>EFT/Tapping  Small Group ​Practice</vt:lpstr>
      <vt:lpstr>PowerPoint Presentation</vt:lpstr>
      <vt:lpstr>Summary</vt:lpstr>
      <vt:lpstr>References</vt:lpstr>
      <vt:lpstr>Please Complete the Post-session Survey</vt:lpstr>
      <vt:lpstr>Disclosure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Renew My Mind: Template</dc:title>
  <dc:creator>Monica Bailey</dc:creator>
  <cp:lastModifiedBy>Karla Rosario</cp:lastModifiedBy>
  <cp:revision>2</cp:revision>
  <dcterms:created xsi:type="dcterms:W3CDTF">2023-07-29T19:26:57Z</dcterms:created>
  <dcterms:modified xsi:type="dcterms:W3CDTF">2024-01-11T01:30:53Z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0x0101004B1BD77A659F3D4690DAB5EFAEECA05C</vt:lpwstr>
  </property>
  <property fmtid="{D5CDD505-2E9C-101B-9397-08002B2CF9AE}" pid="3" name="MediaServiceImageTags">
    <vt:lpwstr/>
  </property>
</Properties>
</file>