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62" r:id="rId6"/>
    <p:sldId id="306" r:id="rId7"/>
    <p:sldId id="295" r:id="rId8"/>
    <p:sldId id="267" r:id="rId9"/>
    <p:sldId id="297" r:id="rId10"/>
    <p:sldId id="266" r:id="rId11"/>
    <p:sldId id="301" r:id="rId12"/>
    <p:sldId id="338" r:id="rId13"/>
    <p:sldId id="339" r:id="rId14"/>
    <p:sldId id="309" r:id="rId15"/>
    <p:sldId id="310" r:id="rId16"/>
    <p:sldId id="305" r:id="rId17"/>
    <p:sldId id="311" r:id="rId18"/>
    <p:sldId id="30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476980-C86E-4440-A258-001E1E474F0B}" v="17" dt="2023-11-28T01:48:20.4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56"/>
  </p:normalViewPr>
  <p:slideViewPr>
    <p:cSldViewPr snapToGrid="0">
      <p:cViewPr varScale="1">
        <p:scale>
          <a:sx n="112" d="100"/>
          <a:sy n="112" d="100"/>
        </p:scale>
        <p:origin x="6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003cb3b7-bc10-4f02-a2b7-728ff5158fe3" providerId="ADAL" clId="{7F476980-C86E-4440-A258-001E1E474F0B}"/>
    <pc:docChg chg="undo custSel modSld">
      <pc:chgData name="Karla Rosario" userId="003cb3b7-bc10-4f02-a2b7-728ff5158fe3" providerId="ADAL" clId="{7F476980-C86E-4440-A258-001E1E474F0B}" dt="2023-11-28T01:48:20.409" v="12" actId="1076"/>
      <pc:docMkLst>
        <pc:docMk/>
      </pc:docMkLst>
      <pc:sldChg chg="addSp delSp modSp mod">
        <pc:chgData name="Karla Rosario" userId="003cb3b7-bc10-4f02-a2b7-728ff5158fe3" providerId="ADAL" clId="{7F476980-C86E-4440-A258-001E1E474F0B}" dt="2023-11-28T01:47:27.717" v="1" actId="478"/>
        <pc:sldMkLst>
          <pc:docMk/>
          <pc:sldMk cId="1754924535" sldId="256"/>
        </pc:sldMkLst>
        <pc:picChg chg="add del mod">
          <ac:chgData name="Karla Rosario" userId="003cb3b7-bc10-4f02-a2b7-728ff5158fe3" providerId="ADAL" clId="{7F476980-C86E-4440-A258-001E1E474F0B}" dt="2023-11-28T01:47:27.717" v="1" actId="478"/>
          <ac:picMkLst>
            <pc:docMk/>
            <pc:sldMk cId="1754924535" sldId="256"/>
            <ac:picMk id="9" creationId="{E42F0721-C751-E74B-2936-AEFB93BA335D}"/>
          </ac:picMkLst>
        </pc:picChg>
      </pc:sldChg>
      <pc:sldChg chg="addSp modSp mod">
        <pc:chgData name="Karla Rosario" userId="003cb3b7-bc10-4f02-a2b7-728ff5158fe3" providerId="ADAL" clId="{7F476980-C86E-4440-A258-001E1E474F0B}" dt="2023-11-28T01:47:52.589" v="6" actId="1076"/>
        <pc:sldMkLst>
          <pc:docMk/>
          <pc:sldMk cId="3375858740" sldId="306"/>
        </pc:sldMkLst>
        <pc:picChg chg="add mod">
          <ac:chgData name="Karla Rosario" userId="003cb3b7-bc10-4f02-a2b7-728ff5158fe3" providerId="ADAL" clId="{7F476980-C86E-4440-A258-001E1E474F0B}" dt="2023-11-28T01:47:52.589" v="6" actId="1076"/>
          <ac:picMkLst>
            <pc:docMk/>
            <pc:sldMk cId="3375858740" sldId="306"/>
            <ac:picMk id="8" creationId="{8ADD73F2-126F-4A16-50E0-B9B2E56EB601}"/>
          </ac:picMkLst>
        </pc:picChg>
      </pc:sldChg>
      <pc:sldChg chg="addSp delSp modSp mod">
        <pc:chgData name="Karla Rosario" userId="003cb3b7-bc10-4f02-a2b7-728ff5158fe3" providerId="ADAL" clId="{7F476980-C86E-4440-A258-001E1E474F0B}" dt="2023-11-28T01:48:20.409" v="12" actId="1076"/>
        <pc:sldMkLst>
          <pc:docMk/>
          <pc:sldMk cId="143125660" sldId="311"/>
        </pc:sldMkLst>
        <pc:spChg chg="mod">
          <ac:chgData name="Karla Rosario" userId="003cb3b7-bc10-4f02-a2b7-728ff5158fe3" providerId="ADAL" clId="{7F476980-C86E-4440-A258-001E1E474F0B}" dt="2023-11-28T01:48:20.409" v="12" actId="1076"/>
          <ac:spMkLst>
            <pc:docMk/>
            <pc:sldMk cId="143125660" sldId="311"/>
            <ac:spMk id="4" creationId="{D08467D7-B9EB-BB53-FC9F-B73A16F4CBD3}"/>
          </ac:spMkLst>
        </pc:spChg>
        <pc:picChg chg="add mod">
          <ac:chgData name="Karla Rosario" userId="003cb3b7-bc10-4f02-a2b7-728ff5158fe3" providerId="ADAL" clId="{7F476980-C86E-4440-A258-001E1E474F0B}" dt="2023-11-28T01:48:17.782" v="10" actId="1076"/>
          <ac:picMkLst>
            <pc:docMk/>
            <pc:sldMk cId="143125660" sldId="311"/>
            <ac:picMk id="7" creationId="{382457D9-D9C1-080B-0D66-721E0150223E}"/>
          </ac:picMkLst>
        </pc:picChg>
        <pc:picChg chg="del">
          <ac:chgData name="Karla Rosario" userId="003cb3b7-bc10-4f02-a2b7-728ff5158fe3" providerId="ADAL" clId="{7F476980-C86E-4440-A258-001E1E474F0B}" dt="2023-11-28T01:48:01.412" v="7" actId="478"/>
          <ac:picMkLst>
            <pc:docMk/>
            <pc:sldMk cId="143125660" sldId="311"/>
            <ac:picMk id="8" creationId="{039F6664-C3CD-AFF7-3569-8AB669D744C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12/13/23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As you can see both CBT and mindfulness empower people to have greater control over their thoughts which helps people manage their stress, improve emotion regulation and how they respond to situations, and just generally choose thoughts that support their wellbeing. For example, choosing to identify things you are grateful for is a positive shift in mindset that improves one's well-being. Or, choosing not to focus on things outside of one's control can lead to less worry.</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12</a:t>
            </a:fld>
            <a:endParaRPr lang="en-US"/>
          </a:p>
        </p:txBody>
      </p:sp>
    </p:spTree>
    <p:extLst>
      <p:ext uri="{BB962C8B-B14F-4D97-AF65-F5344CB8AC3E}">
        <p14:creationId xmlns:p14="http://schemas.microsoft.com/office/powerpoint/2010/main" val="1395526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14</a:t>
            </a:fld>
            <a:endParaRPr lang="en-US"/>
          </a:p>
        </p:txBody>
      </p:sp>
    </p:spTree>
    <p:extLst>
      <p:ext uri="{BB962C8B-B14F-4D97-AF65-F5344CB8AC3E}">
        <p14:creationId xmlns:p14="http://schemas.microsoft.com/office/powerpoint/2010/main" val="1142851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15</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objectives for today's presentation are to define, discuss, identify and implement both CBT and mindfulness practices. Then, we will reflect on this experience.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1038607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CBT stands for cognitive-behavioral therapy. It is an evidence-based therapy approach that focuses on thoughts/cognitions as the root of mental distress. Emotions and behaviors are less emphasized in this approach as it espouses that when changes and alters their thought patterns to a healthier way of thinking they will feel and act differently. CBT I traditionally administered by a licensed mental health professional. It is one of the most-manualized and structured therapy approaches so it lends itself to have tools that can be self-administered. However, if you are experiencing significant mental health distress or are in crisis please seek professional services. Mindfulness is awareness of one's thoughts. It is not therapy, but it is complementary to CBT and helps people gain awareness of their thoughts so that they can identify those thoughts and experience them non-judgmentally.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1690603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As you can see both CBT and mindfulness empower people to have greater control over their thoughts which helps people manage their stress, improve emotion regulation and how they respond to situations, and just generally choose thoughts that support their wellbeing. For example, choosing to identify things you are grateful for is a positive shift in mindset that improves one's well-being. Or, choosing not to focus on things outside of one's control can lead to less worry.</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2493133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For CBT intervention practices, we will learn about common automatic thoughts people struggle with as well as how to reframe and refute these thoughts. The ABC model is when you identify an activating event "A", and underlying belief "B", and the emotional or behavioral consequence "C". Then, you encourage the person to examine B, the underlying belief, and find evidence that challenges and refutes this belief leading to a different outcome. Techniques such as journaling or keeping a thought log can be helpful as can focusing on gratitude. Lastly, when worrisome thoughts arise scheduling "worry time" and using "thought-stopping" can help people not feel overwhelmed by their thoughts knowing that they've set aside 5 minutes to focus on the thoughts versus ruminating endlessly. </a:t>
            </a:r>
            <a:r>
              <a:rPr lang="en-US" b="0" i="0">
                <a:solidFill>
                  <a:srgbClr val="000000"/>
                </a:solidFill>
                <a:effectLst/>
                <a:latin typeface="Calibri" panose="020F0502020204030204" pitchFamily="34" charset="0"/>
              </a:rPr>
              <a:t>​</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2474354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following chart highlights how you can apply a technique, here specifically cognitive reframing. Let's go through this chart together. Note to presenter: you may want to encourage folks to try this with an automatic thought they struggle with that is more meaningful for them. </a:t>
            </a:r>
          </a:p>
          <a:p>
            <a:endParaRPr lang="en-US" sz="1800" b="0" i="0">
              <a:solidFill>
                <a:srgbClr val="000000"/>
              </a:solidFill>
              <a:effectLst/>
              <a:latin typeface="Calibri" panose="020F0502020204030204" pitchFamily="34" charset="0"/>
            </a:endParaRPr>
          </a:p>
          <a:p>
            <a:endParaRPr lang="en-US" sz="1800" b="0" i="0">
              <a:solidFill>
                <a:srgbClr val="000000"/>
              </a:solidFill>
              <a:effectLst/>
              <a:latin typeface="Calibri" panose="020F0502020204030204" pitchFamily="34" charset="0"/>
            </a:endParaRPr>
          </a:p>
          <a:p>
            <a:r>
              <a:rPr lang="en-US" sz="1800" b="0" i="0">
                <a:solidFill>
                  <a:srgbClr val="000000"/>
                </a:solidFill>
                <a:effectLst/>
                <a:latin typeface="Calibri" panose="020F0502020204030204" pitchFamily="34" charset="0"/>
              </a:rPr>
              <a:t>It is a good idea to keep a journal of when you use reframing to shift an automatic thought, or any other CBT techniques. This could be a journal you record in nightly or weekly and this gives a way to track progress with using these techniques.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8</a:t>
            </a:fld>
            <a:endParaRPr lang="en-US"/>
          </a:p>
        </p:txBody>
      </p:sp>
    </p:spTree>
    <p:extLst>
      <p:ext uri="{BB962C8B-B14F-4D97-AF65-F5344CB8AC3E}">
        <p14:creationId xmlns:p14="http://schemas.microsoft.com/office/powerpoint/2010/main" val="1079124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Mindfulness complements CBT as it is an approach that allows people to gain awareness of their thoughts. This slide covers a few common types of mindfulness. </a:t>
            </a:r>
            <a:r>
              <a:rPr lang="en-US" b="1" i="0" u="none" strike="noStrike">
                <a:solidFill>
                  <a:srgbClr val="000000"/>
                </a:solidFill>
                <a:effectLst/>
                <a:latin typeface="Calibri" panose="020F0502020204030204" pitchFamily="34" charset="0"/>
              </a:rPr>
              <a:t>Note presenter</a:t>
            </a:r>
            <a:r>
              <a:rPr lang="en-US" b="0" i="0" u="none" strike="noStrike">
                <a:solidFill>
                  <a:srgbClr val="000000"/>
                </a:solidFill>
                <a:effectLst/>
                <a:latin typeface="Calibri" panose="020F0502020204030204" pitchFamily="34" charset="0"/>
              </a:rPr>
              <a:t>: This is a good place to briefly demonstrate guided relaxation as an example of a brief mindfulness exercise.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9</a:t>
            </a:fld>
            <a:endParaRPr lang="en-US"/>
          </a:p>
        </p:txBody>
      </p:sp>
    </p:spTree>
    <p:extLst>
      <p:ext uri="{BB962C8B-B14F-4D97-AF65-F5344CB8AC3E}">
        <p14:creationId xmlns:p14="http://schemas.microsoft.com/office/powerpoint/2010/main" val="3717767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following chart highlights how you can apply a technique, here specifically cognitive reframing. Let's go through this chart together. Note to presenter: you may want to encourage folks to try this with an automatic thought they struggle with that is more meaningful for them. </a:t>
            </a:r>
          </a:p>
          <a:p>
            <a:endParaRPr lang="en-US" sz="1800" b="0" i="0">
              <a:solidFill>
                <a:srgbClr val="000000"/>
              </a:solidFill>
              <a:effectLst/>
              <a:latin typeface="Calibri" panose="020F0502020204030204" pitchFamily="34" charset="0"/>
            </a:endParaRPr>
          </a:p>
          <a:p>
            <a:endParaRPr lang="en-US" sz="1800" b="0" i="0">
              <a:solidFill>
                <a:srgbClr val="000000"/>
              </a:solidFill>
              <a:effectLst/>
              <a:latin typeface="Calibri" panose="020F0502020204030204" pitchFamily="34" charset="0"/>
            </a:endParaRPr>
          </a:p>
          <a:p>
            <a:r>
              <a:rPr lang="en-US" sz="1800" b="0" i="0">
                <a:solidFill>
                  <a:srgbClr val="000000"/>
                </a:solidFill>
                <a:effectLst/>
                <a:latin typeface="Calibri" panose="020F0502020204030204" pitchFamily="34" charset="0"/>
              </a:rPr>
              <a:t>It is a good idea to keep a journal of when you use reframing to shift an automatic thought, or any other CBT techniques. This could be a journal you record in nightly or weekly and this gives a way to track progress with using these techniques.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10</a:t>
            </a:fld>
            <a:endParaRPr lang="en-US"/>
          </a:p>
        </p:txBody>
      </p:sp>
    </p:spTree>
    <p:extLst>
      <p:ext uri="{BB962C8B-B14F-4D97-AF65-F5344CB8AC3E}">
        <p14:creationId xmlns:p14="http://schemas.microsoft.com/office/powerpoint/2010/main" val="37707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2800" b="0" i="0" u="none" strike="noStrike">
                <a:solidFill>
                  <a:srgbClr val="000000"/>
                </a:solidFill>
                <a:effectLst/>
                <a:latin typeface="Calibri" panose="020F0502020204030204" pitchFamily="34" charset="0"/>
              </a:rPr>
              <a:t>Presenter notes: </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u="none" strike="noStrike">
                <a:solidFill>
                  <a:srgbClr val="000000"/>
                </a:solidFill>
                <a:effectLst/>
                <a:latin typeface="Calibri" panose="020F0502020204030204" pitchFamily="34" charset="0"/>
              </a:rPr>
              <a:t>First, we will begin with breathing. Sit in a comfortable, relaxed position, and close your eyes if comfortable. Imagine a triangle, and inhale for one length of the triangle, hold your breath for the second length of the triangle, and exhale for the third length of the triangle. As a group, let’s “triangle” breath for about one minute. </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Next, imagine you are walking down a beautiful nature path. Notice the sounds, sights, feelings, scents. Using all of your senses, transport yourself by imagining a beautiful nature scene.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Lastly, imagine small petals blowing in the wind. This could be from a crepe myrtle tree or even smaller, such as the feather-like particles from a dandelion. As you notice these petals blowing in the wind, imagine your thoughts becoming petals. Notice the thought without judgment and watch it gently blow with the breeze. Do this with all thoughts that come to mind until your mind feels quiet.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B31FD384-D7BA-4C21-9991-735B5AC3640D}" type="slidenum">
              <a:rPr lang="en-US" smtClean="0"/>
              <a:t>11</a:t>
            </a:fld>
            <a:endParaRPr lang="en-US"/>
          </a:p>
        </p:txBody>
      </p:sp>
    </p:spTree>
    <p:extLst>
      <p:ext uri="{BB962C8B-B14F-4D97-AF65-F5344CB8AC3E}">
        <p14:creationId xmlns:p14="http://schemas.microsoft.com/office/powerpoint/2010/main" val="2650904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394653" y="2402050"/>
            <a:ext cx="9749104" cy="2232717"/>
          </a:xfrm>
        </p:spPr>
        <p:txBody>
          <a:bodyPr anchor="ctr">
            <a:noAutofit/>
          </a:bodyPr>
          <a:lstStyle/>
          <a:p>
            <a:pPr algn="l"/>
            <a:r>
              <a:rPr lang="en-US" sz="4400">
                <a:latin typeface="Gotham Bold" pitchFamily="50" charset="0"/>
              </a:rPr>
              <a:t>Renew My Mind: </a:t>
            </a:r>
            <a:br>
              <a:rPr lang="en-US" sz="4400">
                <a:latin typeface="Gotham Bold" pitchFamily="50" charset="0"/>
              </a:rPr>
            </a:br>
            <a:r>
              <a:rPr lang="en-US" sz="4400">
                <a:latin typeface="Gotham Bold" pitchFamily="50" charset="0"/>
              </a:rPr>
              <a:t>Cognitive Behavioral Therapy &amp; Mindfulness for Health Promotion</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394653" y="4545358"/>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8" name="TextBox 7">
            <a:extLst>
              <a:ext uri="{FF2B5EF4-FFF2-40B4-BE49-F238E27FC236}">
                <a16:creationId xmlns:a16="http://schemas.microsoft.com/office/drawing/2014/main" id="{2CC1DFE3-D331-0367-A4CB-D43EF1847A64}"/>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8A060BC8-DD4B-3BCD-F018-CA5804B7D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9019" y="2807022"/>
            <a:ext cx="3171940" cy="323667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rot="16200000">
            <a:off x="-2731592" y="2830714"/>
            <a:ext cx="6825773" cy="1335564"/>
          </a:xfrm>
        </p:spPr>
        <p:txBody>
          <a:bodyPr anchor="ctr">
            <a:noAutofit/>
          </a:bodyPr>
          <a:lstStyle/>
          <a:p>
            <a:pPr algn="ctr"/>
            <a:r>
              <a:rPr lang="en-US" sz="3600" b="1">
                <a:latin typeface="Gotham Bold" pitchFamily="50" charset="0"/>
                <a:ea typeface="Calibri" panose="020F0502020204030204" pitchFamily="34" charset="0"/>
                <a:cs typeface="Calibri"/>
              </a:rPr>
              <a:t>Strategies for Implementing Mindfulness</a:t>
            </a:r>
            <a:endParaRPr lang="en-US" sz="3600">
              <a:latin typeface="Gotham Bold" pitchFamily="50" charset="0"/>
            </a:endParaRPr>
          </a:p>
        </p:txBody>
      </p:sp>
      <p:pic>
        <p:nvPicPr>
          <p:cNvPr id="12" name="Picture 11">
            <a:extLst>
              <a:ext uri="{FF2B5EF4-FFF2-40B4-BE49-F238E27FC236}">
                <a16:creationId xmlns:a16="http://schemas.microsoft.com/office/drawing/2014/main" id="{94E9CE2C-BD14-D8DF-4FE5-B0FF38F6DF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90296" y="85609"/>
            <a:ext cx="2921038" cy="2921038"/>
          </a:xfrm>
          <a:prstGeom prst="rect">
            <a:avLst/>
          </a:prstGeom>
        </p:spPr>
      </p:pic>
      <p:sp>
        <p:nvSpPr>
          <p:cNvPr id="13" name="TextBox 12">
            <a:extLst>
              <a:ext uri="{FF2B5EF4-FFF2-40B4-BE49-F238E27FC236}">
                <a16:creationId xmlns:a16="http://schemas.microsoft.com/office/drawing/2014/main" id="{41188530-D7B3-80C0-EFA7-277F5EC28073}"/>
              </a:ext>
            </a:extLst>
          </p:cNvPr>
          <p:cNvSpPr txBox="1"/>
          <p:nvPr/>
        </p:nvSpPr>
        <p:spPr>
          <a:xfrm>
            <a:off x="3668869" y="694198"/>
            <a:ext cx="3363893" cy="1938992"/>
          </a:xfrm>
          <a:prstGeom prst="rect">
            <a:avLst/>
          </a:prstGeom>
          <a:noFill/>
        </p:spPr>
        <p:txBody>
          <a:bodyPr wrap="square" rtlCol="0">
            <a:spAutoFit/>
          </a:bodyPr>
          <a:lstStyle/>
          <a:p>
            <a:pPr algn="ctr"/>
            <a:r>
              <a:rPr lang="en-US" sz="2000">
                <a:solidFill>
                  <a:srgbClr val="000000"/>
                </a:solidFill>
                <a:latin typeface="Gotham Medium" pitchFamily="2" charset="0"/>
              </a:rPr>
              <a:t>Start with just </a:t>
            </a:r>
          </a:p>
          <a:p>
            <a:pPr algn="ctr"/>
            <a:r>
              <a:rPr lang="en-US" sz="2000">
                <a:solidFill>
                  <a:srgbClr val="000000"/>
                </a:solidFill>
                <a:latin typeface="Gotham Medium" pitchFamily="2" charset="0"/>
              </a:rPr>
              <a:t>a few minutes </a:t>
            </a:r>
          </a:p>
          <a:p>
            <a:pPr algn="ctr"/>
            <a:r>
              <a:rPr lang="en-US" sz="2000">
                <a:solidFill>
                  <a:srgbClr val="000000"/>
                </a:solidFill>
                <a:latin typeface="Gotham Medium" pitchFamily="2" charset="0"/>
              </a:rPr>
              <a:t>and gradually </a:t>
            </a:r>
          </a:p>
          <a:p>
            <a:pPr algn="ctr"/>
            <a:r>
              <a:rPr lang="en-US" sz="2000">
                <a:solidFill>
                  <a:srgbClr val="000000"/>
                </a:solidFill>
                <a:latin typeface="Gotham Medium" pitchFamily="2" charset="0"/>
              </a:rPr>
              <a:t>work up to a </a:t>
            </a:r>
          </a:p>
          <a:p>
            <a:pPr algn="ctr"/>
            <a:r>
              <a:rPr lang="en-US" sz="2000">
                <a:solidFill>
                  <a:srgbClr val="000000"/>
                </a:solidFill>
                <a:latin typeface="Gotham Medium" pitchFamily="2" charset="0"/>
              </a:rPr>
              <a:t>longer time </a:t>
            </a:r>
          </a:p>
          <a:p>
            <a:pPr algn="ctr"/>
            <a:r>
              <a:rPr lang="en-US" sz="2000">
                <a:solidFill>
                  <a:srgbClr val="000000"/>
                </a:solidFill>
                <a:latin typeface="Gotham Medium" pitchFamily="2" charset="0"/>
              </a:rPr>
              <a:t>period  </a:t>
            </a:r>
          </a:p>
        </p:txBody>
      </p:sp>
      <p:pic>
        <p:nvPicPr>
          <p:cNvPr id="16" name="Picture 15">
            <a:extLst>
              <a:ext uri="{FF2B5EF4-FFF2-40B4-BE49-F238E27FC236}">
                <a16:creationId xmlns:a16="http://schemas.microsoft.com/office/drawing/2014/main" id="{28F64758-3578-6F8C-F395-F1970A9415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70867" y="2642773"/>
            <a:ext cx="3050631" cy="3050631"/>
          </a:xfrm>
          <a:prstGeom prst="rect">
            <a:avLst/>
          </a:prstGeom>
        </p:spPr>
      </p:pic>
      <p:sp>
        <p:nvSpPr>
          <p:cNvPr id="20" name="TextBox 19">
            <a:extLst>
              <a:ext uri="{FF2B5EF4-FFF2-40B4-BE49-F238E27FC236}">
                <a16:creationId xmlns:a16="http://schemas.microsoft.com/office/drawing/2014/main" id="{93786806-101B-4921-279A-E4E6162820B4}"/>
              </a:ext>
            </a:extLst>
          </p:cNvPr>
          <p:cNvSpPr txBox="1"/>
          <p:nvPr/>
        </p:nvSpPr>
        <p:spPr>
          <a:xfrm>
            <a:off x="8560985" y="3351694"/>
            <a:ext cx="3470397" cy="1785104"/>
          </a:xfrm>
          <a:prstGeom prst="rect">
            <a:avLst/>
          </a:prstGeom>
          <a:noFill/>
        </p:spPr>
        <p:txBody>
          <a:bodyPr wrap="square">
            <a:spAutoFit/>
          </a:bodyPr>
          <a:lstStyle/>
          <a:p>
            <a:pPr algn="ctr"/>
            <a:r>
              <a:rPr lang="en-US" sz="2200">
                <a:solidFill>
                  <a:srgbClr val="000000"/>
                </a:solidFill>
                <a:latin typeface="Gotham Medium" pitchFamily="2" charset="0"/>
              </a:rPr>
              <a:t>Be kind to</a:t>
            </a:r>
          </a:p>
          <a:p>
            <a:pPr algn="ctr"/>
            <a:r>
              <a:rPr lang="en-US" sz="2200">
                <a:solidFill>
                  <a:srgbClr val="000000"/>
                </a:solidFill>
                <a:latin typeface="Gotham Medium" pitchFamily="2" charset="0"/>
              </a:rPr>
              <a:t> yourself</a:t>
            </a:r>
          </a:p>
          <a:p>
            <a:pPr algn="ctr"/>
            <a:r>
              <a:rPr lang="en-US" sz="2200">
                <a:solidFill>
                  <a:srgbClr val="000000"/>
                </a:solidFill>
                <a:latin typeface="Gotham Medium" pitchFamily="2" charset="0"/>
              </a:rPr>
              <a:t> and practice </a:t>
            </a:r>
          </a:p>
          <a:p>
            <a:pPr algn="ctr"/>
            <a:r>
              <a:rPr lang="en-US" sz="2200">
                <a:solidFill>
                  <a:srgbClr val="000000"/>
                </a:solidFill>
                <a:latin typeface="Gotham Medium" pitchFamily="2" charset="0"/>
              </a:rPr>
              <a:t>without </a:t>
            </a:r>
          </a:p>
          <a:p>
            <a:pPr algn="ctr"/>
            <a:r>
              <a:rPr lang="en-US" sz="2200">
                <a:solidFill>
                  <a:srgbClr val="000000"/>
                </a:solidFill>
                <a:latin typeface="Gotham Medium" pitchFamily="2" charset="0"/>
              </a:rPr>
              <a:t>judgment​</a:t>
            </a:r>
          </a:p>
        </p:txBody>
      </p:sp>
      <p:pic>
        <p:nvPicPr>
          <p:cNvPr id="21" name="Picture 20">
            <a:extLst>
              <a:ext uri="{FF2B5EF4-FFF2-40B4-BE49-F238E27FC236}">
                <a16:creationId xmlns:a16="http://schemas.microsoft.com/office/drawing/2014/main" id="{03378F12-C624-AD9D-DEA2-0BDD5B2E71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69757" y="2969698"/>
            <a:ext cx="3301290" cy="3301290"/>
          </a:xfrm>
          <a:prstGeom prst="rect">
            <a:avLst/>
          </a:prstGeom>
        </p:spPr>
      </p:pic>
      <p:sp>
        <p:nvSpPr>
          <p:cNvPr id="22" name="TextBox 21">
            <a:extLst>
              <a:ext uri="{FF2B5EF4-FFF2-40B4-BE49-F238E27FC236}">
                <a16:creationId xmlns:a16="http://schemas.microsoft.com/office/drawing/2014/main" id="{8DBD8F31-9ACF-2190-C939-89800007634A}"/>
              </a:ext>
            </a:extLst>
          </p:cNvPr>
          <p:cNvSpPr txBox="1"/>
          <p:nvPr/>
        </p:nvSpPr>
        <p:spPr>
          <a:xfrm>
            <a:off x="5414427" y="3774250"/>
            <a:ext cx="2627774" cy="2246769"/>
          </a:xfrm>
          <a:prstGeom prst="rect">
            <a:avLst/>
          </a:prstGeom>
          <a:noFill/>
        </p:spPr>
        <p:txBody>
          <a:bodyPr wrap="square" rtlCol="0">
            <a:spAutoFit/>
          </a:bodyPr>
          <a:lstStyle/>
          <a:p>
            <a:pPr algn="ctr"/>
            <a:r>
              <a:rPr lang="en-US" sz="2000">
                <a:solidFill>
                  <a:srgbClr val="000000"/>
                </a:solidFill>
                <a:latin typeface="Gotham Medium" pitchFamily="2" charset="0"/>
              </a:rPr>
              <a:t>Choose a type of meditation that resonates with you </a:t>
            </a:r>
          </a:p>
          <a:p>
            <a:pPr algn="ctr"/>
            <a:r>
              <a:rPr lang="en-US" sz="2000">
                <a:solidFill>
                  <a:srgbClr val="000000"/>
                </a:solidFill>
                <a:latin typeface="Gotham Medium" pitchFamily="2" charset="0"/>
              </a:rPr>
              <a:t>(ex: breathing, loving-kindness, etc.)</a:t>
            </a:r>
          </a:p>
          <a:p>
            <a:pPr algn="ctr"/>
            <a:endParaRPr lang="en-US" sz="2000">
              <a:solidFill>
                <a:srgbClr val="000000"/>
              </a:solidFill>
              <a:latin typeface="Gotham Medium" pitchFamily="2" charset="0"/>
            </a:endParaRPr>
          </a:p>
        </p:txBody>
      </p:sp>
      <p:sp>
        <p:nvSpPr>
          <p:cNvPr id="24" name="TextBox 23">
            <a:extLst>
              <a:ext uri="{FF2B5EF4-FFF2-40B4-BE49-F238E27FC236}">
                <a16:creationId xmlns:a16="http://schemas.microsoft.com/office/drawing/2014/main" id="{9A0ECD16-1970-6C31-46E5-60A00BA767D7}"/>
              </a:ext>
            </a:extLst>
          </p:cNvPr>
          <p:cNvSpPr txBox="1"/>
          <p:nvPr/>
        </p:nvSpPr>
        <p:spPr>
          <a:xfrm>
            <a:off x="1794017" y="3830944"/>
            <a:ext cx="2421944" cy="1015663"/>
          </a:xfrm>
          <a:prstGeom prst="rect">
            <a:avLst/>
          </a:prstGeom>
          <a:noFill/>
        </p:spPr>
        <p:txBody>
          <a:bodyPr wrap="square">
            <a:spAutoFit/>
          </a:bodyPr>
          <a:lstStyle/>
          <a:p>
            <a:pPr algn="ctr"/>
            <a:r>
              <a:rPr lang="en-US" sz="2000">
                <a:solidFill>
                  <a:srgbClr val="000000"/>
                </a:solidFill>
                <a:latin typeface="Gotham Medium" pitchFamily="2" charset="0"/>
              </a:rPr>
              <a:t>Commit to a regular time of day for practice ​</a:t>
            </a:r>
          </a:p>
        </p:txBody>
      </p:sp>
      <p:sp>
        <p:nvSpPr>
          <p:cNvPr id="25" name="TextBox 24">
            <a:extLst>
              <a:ext uri="{FF2B5EF4-FFF2-40B4-BE49-F238E27FC236}">
                <a16:creationId xmlns:a16="http://schemas.microsoft.com/office/drawing/2014/main" id="{E28F0B04-B4F7-9B13-1E5A-8E5AFF939F80}"/>
              </a:ext>
            </a:extLst>
          </p:cNvPr>
          <p:cNvSpPr txBox="1"/>
          <p:nvPr/>
        </p:nvSpPr>
        <p:spPr>
          <a:xfrm>
            <a:off x="2668645" y="6479631"/>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pic>
        <p:nvPicPr>
          <p:cNvPr id="3" name="Picture 2">
            <a:extLst>
              <a:ext uri="{FF2B5EF4-FFF2-40B4-BE49-F238E27FC236}">
                <a16:creationId xmlns:a16="http://schemas.microsoft.com/office/drawing/2014/main" id="{F31AA1A0-6328-FF9C-CAF2-00D3E56C46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2582" y="302757"/>
            <a:ext cx="2626925" cy="2680537"/>
          </a:xfrm>
          <a:prstGeom prst="rect">
            <a:avLst/>
          </a:prstGeom>
        </p:spPr>
      </p:pic>
      <p:sp>
        <p:nvSpPr>
          <p:cNvPr id="4" name="TextBox 3">
            <a:extLst>
              <a:ext uri="{FF2B5EF4-FFF2-40B4-BE49-F238E27FC236}">
                <a16:creationId xmlns:a16="http://schemas.microsoft.com/office/drawing/2014/main" id="{214E10C2-6124-0EFA-63B2-CFC5DEE6ABC4}"/>
              </a:ext>
            </a:extLst>
          </p:cNvPr>
          <p:cNvSpPr txBox="1"/>
          <p:nvPr/>
        </p:nvSpPr>
        <p:spPr>
          <a:xfrm>
            <a:off x="7640342" y="1164596"/>
            <a:ext cx="2324239" cy="1015663"/>
          </a:xfrm>
          <a:prstGeom prst="rect">
            <a:avLst/>
          </a:prstGeom>
          <a:noFill/>
        </p:spPr>
        <p:txBody>
          <a:bodyPr wrap="square" rtlCol="0">
            <a:spAutoFit/>
          </a:bodyPr>
          <a:lstStyle/>
          <a:p>
            <a:pPr algn="ctr"/>
            <a:r>
              <a:rPr lang="en-US" sz="2000">
                <a:solidFill>
                  <a:srgbClr val="000000"/>
                </a:solidFill>
                <a:latin typeface="Gotham Medium" pitchFamily="2" charset="0"/>
              </a:rPr>
              <a:t>Find a quiet, undisturbed location </a:t>
            </a:r>
          </a:p>
        </p:txBody>
      </p:sp>
    </p:spTree>
    <p:extLst>
      <p:ext uri="{BB962C8B-B14F-4D97-AF65-F5344CB8AC3E}">
        <p14:creationId xmlns:p14="http://schemas.microsoft.com/office/powerpoint/2010/main" val="125552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499"/>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499"/>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499"/>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499"/>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0" grpId="0"/>
      <p:bldP spid="22" grpId="0"/>
      <p:bldP spid="24"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22DA058F-D6F5-5FDA-E841-59C00D11DC09}"/>
              </a:ext>
            </a:extLst>
          </p:cNvPr>
          <p:cNvSpPr/>
          <p:nvPr/>
        </p:nvSpPr>
        <p:spPr>
          <a:xfrm>
            <a:off x="2928310" y="368959"/>
            <a:ext cx="5919737" cy="5511106"/>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4054465" y="1628492"/>
            <a:ext cx="3667432" cy="1754326"/>
          </a:xfrm>
          <a:prstGeom prst="rect">
            <a:avLst/>
          </a:prstGeom>
          <a:noFill/>
        </p:spPr>
        <p:txBody>
          <a:bodyPr wrap="square">
            <a:spAutoFit/>
          </a:bodyPr>
          <a:lstStyle/>
          <a:p>
            <a:pPr algn="ctr"/>
            <a:r>
              <a:rPr lang="en-US" sz="3600" b="1">
                <a:solidFill>
                  <a:sysClr val="windowText" lastClr="000000"/>
                </a:solidFill>
                <a:latin typeface="Gotham Bold" pitchFamily="50" charset="0"/>
                <a:ea typeface="Calibri" panose="020F0502020204030204" pitchFamily="34" charset="0"/>
                <a:cs typeface="Calibri"/>
              </a:rPr>
              <a:t>CBT and Mindfulness Activity </a:t>
            </a:r>
            <a:endParaRPr lang="en-US" sz="3600">
              <a:solidFill>
                <a:sysClr val="windowText" lastClr="000000"/>
              </a:solidFill>
              <a:latin typeface="Gotham Bold" pitchFamily="50" charset="0"/>
              <a:ea typeface="Calibri" panose="020F050202020403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89134" y="3685138"/>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17" name="TextBox 16">
            <a:extLst>
              <a:ext uri="{FF2B5EF4-FFF2-40B4-BE49-F238E27FC236}">
                <a16:creationId xmlns:a16="http://schemas.microsoft.com/office/drawing/2014/main" id="{F5260FBA-9AE6-6403-F8BA-4B9765E78D74}"/>
              </a:ext>
            </a:extLst>
          </p:cNvPr>
          <p:cNvSpPr txBox="1"/>
          <p:nvPr/>
        </p:nvSpPr>
        <p:spPr>
          <a:xfrm>
            <a:off x="3907651" y="3685138"/>
            <a:ext cx="3961057" cy="461665"/>
          </a:xfrm>
          <a:prstGeom prst="rect">
            <a:avLst/>
          </a:prstGeom>
          <a:noFill/>
        </p:spPr>
        <p:txBody>
          <a:bodyPr wrap="square">
            <a:spAutoFit/>
          </a:bodyPr>
          <a:lstStyle/>
          <a:p>
            <a:pPr algn="ctr"/>
            <a:r>
              <a:rPr lang="en-US" sz="2400">
                <a:solidFill>
                  <a:sysClr val="windowText" lastClr="000000"/>
                </a:solidFill>
                <a:latin typeface="Gotham Medium" pitchFamily="2" charset="0"/>
                <a:ea typeface="Calibri" panose="020F0502020204030204" pitchFamily="34" charset="0"/>
                <a:cs typeface="Calibri"/>
              </a:rPr>
              <a:t>Mindfulness Meditation</a:t>
            </a:r>
            <a:endParaRPr lang="en-US" sz="2400">
              <a:solidFill>
                <a:sysClr val="windowText" lastClr="000000"/>
              </a:solidFill>
              <a:latin typeface="Gotham Medium" pitchFamily="2" charset="0"/>
              <a:ea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7CBF482E-CF56-D472-7EDE-70C6096CA0CD}"/>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599750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401590" y="1808264"/>
            <a:ext cx="6353144" cy="790319"/>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Share what the mindfulness experience was like for you? </a:t>
            </a:r>
          </a:p>
        </p:txBody>
      </p:sp>
      <p:sp>
        <p:nvSpPr>
          <p:cNvPr id="6" name="Oval 5">
            <a:extLst>
              <a:ext uri="{FF2B5EF4-FFF2-40B4-BE49-F238E27FC236}">
                <a16:creationId xmlns:a16="http://schemas.microsoft.com/office/drawing/2014/main" id="{22DA058F-D6F5-5FDA-E841-59C00D11DC09}"/>
              </a:ext>
            </a:extLst>
          </p:cNvPr>
          <p:cNvSpPr/>
          <p:nvPr/>
        </p:nvSpPr>
        <p:spPr>
          <a:xfrm>
            <a:off x="916509" y="502808"/>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77353" y="1748690"/>
            <a:ext cx="3667432" cy="1754326"/>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CBT and Mindfulness </a:t>
            </a:r>
          </a:p>
          <a:p>
            <a:pPr algn="ctr"/>
            <a:r>
              <a:rPr lang="en-US" sz="3600" b="1">
                <a:solidFill>
                  <a:schemeClr val="bg1"/>
                </a:solidFill>
                <a:latin typeface="Gotham Bold" pitchFamily="50" charset="0"/>
                <a:ea typeface="Calibri" panose="020F0502020204030204" pitchFamily="34" charset="0"/>
                <a:cs typeface="Calibri"/>
              </a:rPr>
              <a:t>Debrief</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4944785" y="4108986"/>
            <a:ext cx="6998702" cy="6513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When might it fit into your routine?</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17B1A1A5-3D7A-06A4-A453-0E6C379386E3}"/>
              </a:ext>
            </a:extLst>
          </p:cNvPr>
          <p:cNvSpPr txBox="1">
            <a:spLocks/>
          </p:cNvSpPr>
          <p:nvPr/>
        </p:nvSpPr>
        <p:spPr>
          <a:xfrm>
            <a:off x="5510474" y="2947093"/>
            <a:ext cx="6353144" cy="7903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How might this be used in one’s daily life?</a:t>
            </a:r>
          </a:p>
        </p:txBody>
      </p:sp>
      <p:sp>
        <p:nvSpPr>
          <p:cNvPr id="4" name="TextBox 3">
            <a:extLst>
              <a:ext uri="{FF2B5EF4-FFF2-40B4-BE49-F238E27FC236}">
                <a16:creationId xmlns:a16="http://schemas.microsoft.com/office/drawing/2014/main" id="{7FC8F51C-8825-2E3B-3A94-C900098CE072}"/>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663279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3682" y="276191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4482" y="-113551"/>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1769" y="695641"/>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103" y="1690688"/>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3355" y="5458095"/>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858" y="589170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1681163"/>
            <a:ext cx="10512424" cy="570464"/>
          </a:xfrm>
        </p:spPr>
        <p:txBody>
          <a:bodyPr/>
          <a:lstStyle/>
          <a:p>
            <a:r>
              <a:rPr lang="en-US">
                <a:latin typeface="Gotham Medium" pitchFamily="2" charset="0"/>
              </a:rPr>
              <a:t>Take Home Points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839788" y="2505075"/>
            <a:ext cx="10512424" cy="3684588"/>
          </a:xfrm>
        </p:spPr>
        <p:txBody>
          <a:bodyPr>
            <a:normAutofit/>
          </a:bodyPr>
          <a:lstStyle/>
          <a:p>
            <a:pPr fontAlgn="base"/>
            <a:r>
              <a:rPr lang="en-US" sz="2400" u="none" strike="noStrike">
                <a:solidFill>
                  <a:srgbClr val="000000"/>
                </a:solidFill>
                <a:effectLst/>
                <a:latin typeface="Gotham Medium" pitchFamily="2" charset="0"/>
              </a:rPr>
              <a:t>CBT techniques and Mindfulness can be successfully self-applied</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Try to gain awareness of your thought patterns, especially those that are automatic and irrational</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When you find yourself caught in a pattern of automatic thoughts, apply a CBT technique such as thought stopping, reframing, and refuting the irrational thought.</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Start a daily mindfulness practice, even if only for a few minutes a day, to learn how to acknowledge your thoughts without judgment and improve your wellness. </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023" y="179246"/>
            <a:ext cx="1050673" cy="1072115"/>
          </a:xfrm>
          <a:prstGeom prst="rect">
            <a:avLst/>
          </a:prstGeom>
        </p:spPr>
      </p:pic>
      <p:sp>
        <p:nvSpPr>
          <p:cNvPr id="5" name="TextBox 4">
            <a:extLst>
              <a:ext uri="{FF2B5EF4-FFF2-40B4-BE49-F238E27FC236}">
                <a16:creationId xmlns:a16="http://schemas.microsoft.com/office/drawing/2014/main" id="{6A522D4D-5F7F-CC32-186D-BCAC303940B0}"/>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077451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416717"/>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869331"/>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7845" y="4863246"/>
            <a:ext cx="2676310" cy="1769338"/>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3826"/>
            <a:ext cx="6098400"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r>
              <a:rPr lang="en-US" sz="1000" b="0" i="0">
                <a:solidFill>
                  <a:srgbClr val="898989"/>
                </a:solidFill>
                <a:effectLst/>
                <a:latin typeface="Calibri" panose="020F0502020204030204" pitchFamily="34" charset="0"/>
              </a:rPr>
              <a:t>​</a:t>
            </a:r>
            <a:endParaRPr lang="en-US" sz="1000"/>
          </a:p>
        </p:txBody>
      </p:sp>
      <p:pic>
        <p:nvPicPr>
          <p:cNvPr id="7" name="Picture 6">
            <a:extLst>
              <a:ext uri="{FF2B5EF4-FFF2-40B4-BE49-F238E27FC236}">
                <a16:creationId xmlns:a16="http://schemas.microsoft.com/office/drawing/2014/main" id="{382457D9-D9C1-080B-0D66-721E01502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46519" y="3484069"/>
            <a:ext cx="1511611" cy="1511611"/>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a:p>
        </p:txBody>
      </p:sp>
      <p:sp>
        <p:nvSpPr>
          <p:cNvPr id="5" name="TextBox 4">
            <a:extLst>
              <a:ext uri="{FF2B5EF4-FFF2-40B4-BE49-F238E27FC236}">
                <a16:creationId xmlns:a16="http://schemas.microsoft.com/office/drawing/2014/main" id="{36A3A4CE-BB06-BE29-4C0D-5DF1D96BB2F6}"/>
              </a:ext>
            </a:extLst>
          </p:cNvPr>
          <p:cNvSpPr txBox="1"/>
          <p:nvPr/>
        </p:nvSpPr>
        <p:spPr>
          <a:xfrm>
            <a:off x="3077339" y="6003029"/>
            <a:ext cx="6098192"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endParaRPr lang="en-US" sz="100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9D48F583-5A0D-B760-3611-E67B6CAD2D5F}"/>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pic>
        <p:nvPicPr>
          <p:cNvPr id="5" name="Picture 2" descr="A logo with blue circles&#10;&#10;Description automatically generated">
            <a:extLst>
              <a:ext uri="{FF2B5EF4-FFF2-40B4-BE49-F238E27FC236}">
                <a16:creationId xmlns:a16="http://schemas.microsoft.com/office/drawing/2014/main" id="{A208F1F5-A159-745F-BA65-5EC7950627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53DF0DC-7452-1933-0885-D3AF0354A604}"/>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C8DDBEC6-7906-0DCB-C93C-D4B948F0FECD}"/>
              </a:ext>
            </a:extLst>
          </p:cNvPr>
          <p:cNvSpPr txBox="1"/>
          <p:nvPr/>
        </p:nvSpPr>
        <p:spPr>
          <a:xfrm>
            <a:off x="3239871" y="6292479"/>
            <a:ext cx="6098192"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endParaRPr lang="en-US" sz="1000"/>
          </a:p>
        </p:txBody>
      </p:sp>
      <p:pic>
        <p:nvPicPr>
          <p:cNvPr id="9" name="Picture 8">
            <a:extLst>
              <a:ext uri="{FF2B5EF4-FFF2-40B4-BE49-F238E27FC236}">
                <a16:creationId xmlns:a16="http://schemas.microsoft.com/office/drawing/2014/main" id="{52E630B9-1865-3395-9997-ECC5137367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3769" y="3507130"/>
            <a:ext cx="1310396" cy="1310396"/>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7382540" y="120179"/>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a:latin typeface="Gotham Medium" pitchFamily="50" charset="0"/>
              </a:rPr>
              <a:t>Define </a:t>
            </a:r>
            <a:r>
              <a:rPr lang="en-US">
                <a:latin typeface="Gotham Medium" pitchFamily="50" charset="0"/>
              </a:rPr>
              <a:t>CBT and Mindfulness</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Discuss </a:t>
            </a:r>
            <a:r>
              <a:rPr lang="en-US">
                <a:latin typeface="Gotham Medium" pitchFamily="50" charset="0"/>
              </a:rPr>
              <a:t>why CBT techniques and mindfulness are important for health promotion</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Identify </a:t>
            </a:r>
            <a:r>
              <a:rPr lang="en-US">
                <a:latin typeface="Gotham Medium" pitchFamily="50" charset="0"/>
              </a:rPr>
              <a:t>CBT techniques and mindfulness practices</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Implement </a:t>
            </a:r>
            <a:r>
              <a:rPr lang="en-US">
                <a:latin typeface="Gotham Medium" pitchFamily="50" charset="0"/>
              </a:rPr>
              <a:t>CBT techniques and mindfulness practices for your health promotion</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Reflect </a:t>
            </a:r>
            <a:r>
              <a:rPr lang="en-US">
                <a:latin typeface="Gotham Medium" pitchFamily="50" charset="0"/>
              </a:rPr>
              <a:t>on experience with CBT techniques and mindfulness </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1935634"/>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2467551"/>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3440379"/>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4002528"/>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4973964"/>
            <a:ext cx="231562" cy="231562"/>
          </a:xfrm>
          <a:prstGeom prst="rect">
            <a:avLst/>
          </a:prstGeom>
        </p:spPr>
      </p:pic>
      <p:sp>
        <p:nvSpPr>
          <p:cNvPr id="5" name="TextBox 4">
            <a:extLst>
              <a:ext uri="{FF2B5EF4-FFF2-40B4-BE49-F238E27FC236}">
                <a16:creationId xmlns:a16="http://schemas.microsoft.com/office/drawing/2014/main" id="{D5A0B77A-33F2-AA3B-64CD-844BC326C8DA}"/>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10497" y="135272"/>
            <a:ext cx="10515600" cy="1177729"/>
          </a:xfrm>
        </p:spPr>
        <p:txBody>
          <a:bodyPr>
            <a:normAutofit/>
          </a:bodyPr>
          <a:lstStyle/>
          <a:p>
            <a:r>
              <a:rPr lang="en-US" sz="3600" b="1" u="none" strike="noStrike">
                <a:solidFill>
                  <a:srgbClr val="000000"/>
                </a:solidFill>
                <a:effectLst/>
                <a:latin typeface="Gotham Bold" pitchFamily="2" charset="0"/>
              </a:rPr>
              <a:t>What is CBT and Mindfulness?</a:t>
            </a:r>
            <a:endParaRPr lang="en-US" sz="3600" b="1">
              <a:latin typeface="Gotham Bold" pitchFamily="2" charset="0"/>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137" y="1107864"/>
            <a:ext cx="5614863" cy="5614863"/>
          </a:xfrm>
          <a:prstGeom prst="rect">
            <a:avLst/>
          </a:prstGeom>
        </p:spPr>
      </p:pic>
      <p:sp>
        <p:nvSpPr>
          <p:cNvPr id="5" name="TextBox 4">
            <a:extLst>
              <a:ext uri="{FF2B5EF4-FFF2-40B4-BE49-F238E27FC236}">
                <a16:creationId xmlns:a16="http://schemas.microsoft.com/office/drawing/2014/main" id="{5FD77B94-60A7-00EB-790D-3262EB7F8A61}"/>
              </a:ext>
            </a:extLst>
          </p:cNvPr>
          <p:cNvSpPr txBox="1"/>
          <p:nvPr/>
        </p:nvSpPr>
        <p:spPr>
          <a:xfrm>
            <a:off x="907613" y="2286212"/>
            <a:ext cx="4760684" cy="3477875"/>
          </a:xfrm>
          <a:prstGeom prst="rect">
            <a:avLst/>
          </a:prstGeom>
          <a:noFill/>
        </p:spPr>
        <p:txBody>
          <a:bodyPr wrap="square" rtlCol="0">
            <a:spAutoFit/>
          </a:bodyPr>
          <a:lstStyle/>
          <a:p>
            <a:pPr algn="ctr"/>
            <a:r>
              <a:rPr lang="en-US" sz="2000" u="none" strike="noStrike">
                <a:solidFill>
                  <a:srgbClr val="000000"/>
                </a:solidFill>
                <a:effectLst/>
                <a:latin typeface="Gotham Medium" pitchFamily="2" charset="0"/>
              </a:rPr>
              <a:t>Cognitive Behavior Therapy is an evidence-based therapy </a:t>
            </a:r>
          </a:p>
          <a:p>
            <a:pPr algn="ctr"/>
            <a:r>
              <a:rPr lang="en-US" sz="2000" u="none" strike="noStrike">
                <a:solidFill>
                  <a:srgbClr val="000000"/>
                </a:solidFill>
                <a:effectLst/>
                <a:latin typeface="Gotham Medium" pitchFamily="2" charset="0"/>
              </a:rPr>
              <a:t>approach founded by theorists Drs. Aaron Beck and Albert Ellis that emphasizes </a:t>
            </a:r>
          </a:p>
          <a:p>
            <a:pPr algn="ctr"/>
            <a:r>
              <a:rPr lang="en-US" sz="2000" u="none" strike="noStrike">
                <a:solidFill>
                  <a:srgbClr val="000000"/>
                </a:solidFill>
                <a:effectLst/>
                <a:latin typeface="Gotham Medium" pitchFamily="2" charset="0"/>
              </a:rPr>
              <a:t>thoughts or cognitions.</a:t>
            </a:r>
          </a:p>
          <a:p>
            <a:pPr algn="ctr"/>
            <a:r>
              <a:rPr lang="en-US" sz="2000" u="none" strike="noStrike">
                <a:solidFill>
                  <a:srgbClr val="000000"/>
                </a:solidFill>
                <a:effectLst/>
                <a:latin typeface="Gotham Medium" pitchFamily="2" charset="0"/>
              </a:rPr>
              <a:t> By recognizing and adapting one's thoughts/cognitions, it is believed that mood and behavior </a:t>
            </a:r>
          </a:p>
          <a:p>
            <a:pPr algn="ctr"/>
            <a:r>
              <a:rPr lang="en-US" sz="2000" u="none" strike="noStrike">
                <a:solidFill>
                  <a:srgbClr val="000000"/>
                </a:solidFill>
                <a:effectLst/>
                <a:latin typeface="Gotham Medium" pitchFamily="2" charset="0"/>
              </a:rPr>
              <a:t>will change </a:t>
            </a:r>
          </a:p>
          <a:p>
            <a:pPr algn="ctr"/>
            <a:r>
              <a:rPr lang="en-US" sz="2000" u="none" strike="noStrike">
                <a:solidFill>
                  <a:srgbClr val="000000"/>
                </a:solidFill>
                <a:effectLst/>
                <a:latin typeface="Gotham Medium" pitchFamily="2" charset="0"/>
              </a:rPr>
              <a:t>(Corey, G., 2016).</a:t>
            </a:r>
            <a:endParaRPr lang="en-US" sz="2000">
              <a:latin typeface="Gotham Medium" pitchFamily="2" charset="0"/>
            </a:endParaRPr>
          </a:p>
        </p:txBody>
      </p:sp>
      <p:pic>
        <p:nvPicPr>
          <p:cNvPr id="6" name="Picture 5">
            <a:extLst>
              <a:ext uri="{FF2B5EF4-FFF2-40B4-BE49-F238E27FC236}">
                <a16:creationId xmlns:a16="http://schemas.microsoft.com/office/drawing/2014/main" id="{8F2D4684-4B8A-844C-4106-0E14428A36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1171" y="1181856"/>
            <a:ext cx="5614863" cy="5614863"/>
          </a:xfrm>
          <a:prstGeom prst="rect">
            <a:avLst/>
          </a:prstGeom>
        </p:spPr>
      </p:pic>
      <p:sp>
        <p:nvSpPr>
          <p:cNvPr id="8" name="TextBox 7">
            <a:extLst>
              <a:ext uri="{FF2B5EF4-FFF2-40B4-BE49-F238E27FC236}">
                <a16:creationId xmlns:a16="http://schemas.microsoft.com/office/drawing/2014/main" id="{1D8B5BD0-138D-FB01-5F4E-77A54C6604F5}"/>
              </a:ext>
            </a:extLst>
          </p:cNvPr>
          <p:cNvSpPr txBox="1"/>
          <p:nvPr/>
        </p:nvSpPr>
        <p:spPr>
          <a:xfrm>
            <a:off x="6836230" y="2279167"/>
            <a:ext cx="4448157" cy="3785652"/>
          </a:xfrm>
          <a:prstGeom prst="rect">
            <a:avLst/>
          </a:prstGeom>
          <a:noFill/>
        </p:spPr>
        <p:txBody>
          <a:bodyPr wrap="square" rtlCol="0">
            <a:spAutoFit/>
          </a:bodyPr>
          <a:lstStyle/>
          <a:p>
            <a:pPr algn="ctr"/>
            <a:r>
              <a:rPr lang="en-US" sz="2000" u="none" strike="noStrike">
                <a:solidFill>
                  <a:srgbClr val="000000"/>
                </a:solidFill>
                <a:effectLst/>
                <a:latin typeface="Gotham Medium" pitchFamily="2" charset="0"/>
              </a:rPr>
              <a:t>Mindfulness is informed by cognitive behavioral therapy. Like CBT, mindfulness focuses on awareness of one's thoughts. It is not a therapy approach, but it has a strong empirical basis for improving mental health and overall well-being in psychiatric and psychological practice (</a:t>
            </a:r>
            <a:r>
              <a:rPr lang="en-US" sz="2000" u="none" strike="noStrike" err="1">
                <a:solidFill>
                  <a:srgbClr val="000000"/>
                </a:solidFill>
                <a:effectLst/>
                <a:latin typeface="Gotham Medium" pitchFamily="2" charset="0"/>
              </a:rPr>
              <a:t>Zerbo</a:t>
            </a:r>
            <a:r>
              <a:rPr lang="en-US" sz="2000" u="none" strike="noStrike">
                <a:solidFill>
                  <a:srgbClr val="000000"/>
                </a:solidFill>
                <a:effectLst/>
                <a:latin typeface="Gotham Medium" pitchFamily="2" charset="0"/>
              </a:rPr>
              <a:t> et al., 2016) and in professional settings </a:t>
            </a:r>
          </a:p>
          <a:p>
            <a:pPr algn="ctr"/>
            <a:r>
              <a:rPr lang="en-US" sz="2000" u="none" strike="noStrike">
                <a:solidFill>
                  <a:srgbClr val="000000"/>
                </a:solidFill>
                <a:effectLst/>
                <a:latin typeface="Gotham Medium" pitchFamily="2" charset="0"/>
              </a:rPr>
              <a:t>(Kabat-Zinn, 1994).</a:t>
            </a:r>
            <a:endParaRPr lang="en-US" sz="2000">
              <a:latin typeface="Gotham Medium" pitchFamily="2" charset="0"/>
            </a:endParaRPr>
          </a:p>
        </p:txBody>
      </p:sp>
      <p:sp>
        <p:nvSpPr>
          <p:cNvPr id="9" name="TextBox 8">
            <a:extLst>
              <a:ext uri="{FF2B5EF4-FFF2-40B4-BE49-F238E27FC236}">
                <a16:creationId xmlns:a16="http://schemas.microsoft.com/office/drawing/2014/main" id="{122D7D7A-46EF-EB93-8EC0-AC83A00A95E6}"/>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401590" y="1808264"/>
            <a:ext cx="6353144" cy="1275232"/>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Both CBT and mindfulness give people greater mastery and control over their thought processes.</a:t>
            </a:r>
          </a:p>
        </p:txBody>
      </p:sp>
      <p:sp>
        <p:nvSpPr>
          <p:cNvPr id="6" name="Oval 5">
            <a:extLst>
              <a:ext uri="{FF2B5EF4-FFF2-40B4-BE49-F238E27FC236}">
                <a16:creationId xmlns:a16="http://schemas.microsoft.com/office/drawing/2014/main" id="{22DA058F-D6F5-5FDA-E841-59C00D11DC09}"/>
              </a:ext>
            </a:extLst>
          </p:cNvPr>
          <p:cNvSpPr/>
          <p:nvPr/>
        </p:nvSpPr>
        <p:spPr>
          <a:xfrm>
            <a:off x="916509" y="502808"/>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77353" y="1297143"/>
            <a:ext cx="3667432" cy="2862322"/>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Why CBT and Mindfulness  Important for Health Promotion?</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078811" y="3608071"/>
            <a:ext cx="6998702" cy="201671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By having greater control over thoughts, one is able to experience improved emotion regulation, stress management, and guide their thought processes in ways that support their emotional wellbeing. </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4" name="TextBox 3">
            <a:extLst>
              <a:ext uri="{FF2B5EF4-FFF2-40B4-BE49-F238E27FC236}">
                <a16:creationId xmlns:a16="http://schemas.microsoft.com/office/drawing/2014/main" id="{77E5AB19-C35B-FEAF-053F-6231E88DCA17}"/>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4E056AD-48D1-7877-5A0D-4716AC8409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7485" y="6024207"/>
            <a:ext cx="1786515" cy="1822975"/>
          </a:xfrm>
          <a:prstGeom prst="rect">
            <a:avLst/>
          </a:prstGeom>
        </p:spPr>
      </p:pic>
      <p:pic>
        <p:nvPicPr>
          <p:cNvPr id="10" name="Picture 9">
            <a:extLst>
              <a:ext uri="{FF2B5EF4-FFF2-40B4-BE49-F238E27FC236}">
                <a16:creationId xmlns:a16="http://schemas.microsoft.com/office/drawing/2014/main" id="{894404C1-F091-8A8B-1839-B033C561C9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80225" y="3656417"/>
            <a:ext cx="2810105" cy="2867455"/>
          </a:xfrm>
          <a:prstGeom prst="rect">
            <a:avLst/>
          </a:prstGeom>
        </p:spPr>
      </p:pic>
      <p:pic>
        <p:nvPicPr>
          <p:cNvPr id="11" name="Picture 10">
            <a:extLst>
              <a:ext uri="{FF2B5EF4-FFF2-40B4-BE49-F238E27FC236}">
                <a16:creationId xmlns:a16="http://schemas.microsoft.com/office/drawing/2014/main" id="{26AB4305-E977-EBD2-0A95-0B66A2B455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4324" y="-202455"/>
            <a:ext cx="2216704" cy="2261943"/>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839323" y="752578"/>
            <a:ext cx="3909286" cy="4848900"/>
          </a:xfrm>
        </p:spPr>
        <p:txBody>
          <a:bodyPr>
            <a:normAutofit/>
          </a:bodyPr>
          <a:lstStyle/>
          <a:p>
            <a:r>
              <a:rPr lang="en-US" sz="3600" b="1" u="none" strike="noStrike">
                <a:effectLst/>
                <a:latin typeface="Gotham Bold" pitchFamily="2" charset="0"/>
              </a:rPr>
              <a:t>What are CBT</a:t>
            </a:r>
            <a:br>
              <a:rPr lang="en-US" sz="3600" b="1" u="none" strike="noStrike">
                <a:effectLst/>
                <a:latin typeface="Gotham Bold" pitchFamily="2" charset="0"/>
              </a:rPr>
            </a:br>
            <a:r>
              <a:rPr lang="en-US" sz="3600" b="1" u="none" strike="noStrike">
                <a:effectLst/>
                <a:latin typeface="Gotham Bold" pitchFamily="2" charset="0"/>
              </a:rPr>
              <a:t>Intervention </a:t>
            </a:r>
            <a:br>
              <a:rPr lang="en-US" sz="3600" b="1" u="none" strike="noStrike">
                <a:effectLst/>
                <a:latin typeface="Gotham Bold" pitchFamily="2" charset="0"/>
              </a:rPr>
            </a:br>
            <a:r>
              <a:rPr lang="en-US" sz="3600" b="1" u="none" strike="noStrike">
                <a:effectLst/>
                <a:latin typeface="Gotham Bold" pitchFamily="2" charset="0"/>
              </a:rPr>
              <a:t>Practices?</a:t>
            </a: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endParaRPr lang="en-US" sz="3600" b="1">
              <a:latin typeface="Gotham Bold" pitchFamily="2" charset="0"/>
            </a:endParaRPr>
          </a:p>
        </p:txBody>
      </p:sp>
      <p:pic>
        <p:nvPicPr>
          <p:cNvPr id="5" name="Content Placeholder 4">
            <a:extLst>
              <a:ext uri="{FF2B5EF4-FFF2-40B4-BE49-F238E27FC236}">
                <a16:creationId xmlns:a16="http://schemas.microsoft.com/office/drawing/2014/main" id="{729D90E2-799D-AB46-8FCB-6FDDAD74ECE0}"/>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rot="10800000">
            <a:off x="4748609" y="57129"/>
            <a:ext cx="6014988" cy="6743742"/>
          </a:xfrm>
          <a:prstGeom prst="rect">
            <a:avLst/>
          </a:prstGeom>
        </p:spPr>
      </p:pic>
      <p:sp>
        <p:nvSpPr>
          <p:cNvPr id="3" name="TextBox 2">
            <a:extLst>
              <a:ext uri="{FF2B5EF4-FFF2-40B4-BE49-F238E27FC236}">
                <a16:creationId xmlns:a16="http://schemas.microsoft.com/office/drawing/2014/main" id="{4C4EBF3F-8C98-9265-E04B-1893483BB847}"/>
              </a:ext>
            </a:extLst>
          </p:cNvPr>
          <p:cNvSpPr txBox="1"/>
          <p:nvPr/>
        </p:nvSpPr>
        <p:spPr>
          <a:xfrm>
            <a:off x="6633675" y="877811"/>
            <a:ext cx="2250306" cy="1200329"/>
          </a:xfrm>
          <a:prstGeom prst="rect">
            <a:avLst/>
          </a:prstGeom>
          <a:noFill/>
        </p:spPr>
        <p:txBody>
          <a:bodyPr wrap="square" rtlCol="0">
            <a:spAutoFit/>
          </a:bodyPr>
          <a:lstStyle/>
          <a:p>
            <a:pPr algn="ctr"/>
            <a:r>
              <a:rPr lang="en-US" sz="2400" u="none" strike="noStrike">
                <a:solidFill>
                  <a:srgbClr val="000000"/>
                </a:solidFill>
                <a:effectLst/>
                <a:latin typeface="Gotham Medium" pitchFamily="2" charset="0"/>
              </a:rPr>
              <a:t>CBT intervention practices:</a:t>
            </a:r>
            <a:r>
              <a:rPr lang="en-US" sz="2400">
                <a:solidFill>
                  <a:srgbClr val="000000"/>
                </a:solidFill>
                <a:effectLst/>
                <a:latin typeface="Gotham Medium" pitchFamily="2" charset="0"/>
              </a:rPr>
              <a:t>​</a:t>
            </a:r>
            <a:endParaRPr lang="en-US" sz="2400">
              <a:latin typeface="Gotham Medium" pitchFamily="2" charset="0"/>
            </a:endParaRPr>
          </a:p>
        </p:txBody>
      </p:sp>
      <p:sp>
        <p:nvSpPr>
          <p:cNvPr id="6" name="TextBox 5">
            <a:extLst>
              <a:ext uri="{FF2B5EF4-FFF2-40B4-BE49-F238E27FC236}">
                <a16:creationId xmlns:a16="http://schemas.microsoft.com/office/drawing/2014/main" id="{1DB9AAA3-1FF3-3A90-C3F1-F15ED85815AA}"/>
              </a:ext>
            </a:extLst>
          </p:cNvPr>
          <p:cNvSpPr txBox="1"/>
          <p:nvPr/>
        </p:nvSpPr>
        <p:spPr>
          <a:xfrm>
            <a:off x="5557189" y="3046932"/>
            <a:ext cx="4397828" cy="2554545"/>
          </a:xfrm>
          <a:prstGeom prst="rect">
            <a:avLst/>
          </a:prstGeom>
          <a:noFill/>
        </p:spPr>
        <p:txBody>
          <a:bodyPr wrap="square" rtlCol="0">
            <a:spAutoFit/>
          </a:bodyPr>
          <a:lstStyle/>
          <a:p>
            <a:pPr algn="ctr" rtl="0" fontAlgn="base">
              <a:buFont typeface="Arial" panose="020B0604020202020204" pitchFamily="34" charset="0"/>
              <a:buChar char="•"/>
            </a:pPr>
            <a:r>
              <a:rPr lang="en-US" sz="1950">
                <a:solidFill>
                  <a:srgbClr val="000000"/>
                </a:solidFill>
                <a:latin typeface="Gotham Medium" pitchFamily="2" charset="0"/>
              </a:rPr>
              <a:t> </a:t>
            </a:r>
            <a:r>
              <a:rPr lang="en-US" sz="2000">
                <a:solidFill>
                  <a:srgbClr val="000000"/>
                </a:solidFill>
                <a:latin typeface="Gotham Medium" pitchFamily="2" charset="0"/>
              </a:rPr>
              <a:t>A</a:t>
            </a:r>
            <a:r>
              <a:rPr lang="en-US" sz="2000" u="none" strike="noStrike">
                <a:solidFill>
                  <a:srgbClr val="000000"/>
                </a:solidFill>
                <a:effectLst/>
                <a:latin typeface="Gotham Medium" pitchFamily="2" charset="0"/>
              </a:rPr>
              <a:t>utomatic thoughts</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 Cognitive, restructuring, </a:t>
            </a:r>
          </a:p>
          <a:p>
            <a:pPr algn="ctr" rtl="0" fontAlgn="base"/>
            <a:r>
              <a:rPr lang="en-US" sz="2000">
                <a:solidFill>
                  <a:srgbClr val="000000"/>
                </a:solidFill>
                <a:latin typeface="Gotham Medium" pitchFamily="2" charset="0"/>
              </a:rPr>
              <a:t>r</a:t>
            </a:r>
            <a:r>
              <a:rPr lang="en-US" sz="2000" u="none" strike="noStrike">
                <a:solidFill>
                  <a:srgbClr val="000000"/>
                </a:solidFill>
                <a:effectLst/>
                <a:latin typeface="Gotham Medium" pitchFamily="2" charset="0"/>
              </a:rPr>
              <a:t>eframing, &amp; refuting </a:t>
            </a:r>
            <a:r>
              <a:rPr lang="en-US" sz="2000">
                <a:solidFill>
                  <a:srgbClr val="000000"/>
                </a:solidFill>
                <a:latin typeface="Gotham Medium" pitchFamily="2" charset="0"/>
              </a:rPr>
              <a:t>i</a:t>
            </a:r>
            <a:r>
              <a:rPr lang="en-US" sz="2000" u="none" strike="noStrike">
                <a:solidFill>
                  <a:srgbClr val="000000"/>
                </a:solidFill>
                <a:effectLst/>
                <a:latin typeface="Gotham Medium" pitchFamily="2" charset="0"/>
              </a:rPr>
              <a:t>rrational </a:t>
            </a:r>
            <a:r>
              <a:rPr lang="en-US" sz="2000">
                <a:solidFill>
                  <a:srgbClr val="000000"/>
                </a:solidFill>
                <a:latin typeface="Gotham Medium" pitchFamily="2" charset="0"/>
              </a:rPr>
              <a:t>t</a:t>
            </a:r>
            <a:r>
              <a:rPr lang="en-US" sz="2000" u="none" strike="noStrike">
                <a:solidFill>
                  <a:srgbClr val="000000"/>
                </a:solidFill>
                <a:effectLst/>
                <a:latin typeface="Gotham Medium" pitchFamily="2" charset="0"/>
              </a:rPr>
              <a:t>houghts </a:t>
            </a:r>
            <a:r>
              <a:rPr lang="en-US" sz="2000">
                <a:solidFill>
                  <a:srgbClr val="000000"/>
                </a:solidFill>
                <a:latin typeface="Gotham Medium" pitchFamily="2" charset="0"/>
              </a:rPr>
              <a:t>(</a:t>
            </a:r>
            <a:r>
              <a:rPr lang="en-US" sz="2000" u="none" strike="noStrike">
                <a:solidFill>
                  <a:srgbClr val="000000"/>
                </a:solidFill>
                <a:effectLst/>
                <a:latin typeface="Gotham Medium" pitchFamily="2" charset="0"/>
              </a:rPr>
              <a:t>ABC model</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Journaling </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Containment and thought </a:t>
            </a:r>
          </a:p>
          <a:p>
            <a:pPr algn="ctr" rtl="0" fontAlgn="base"/>
            <a:r>
              <a:rPr lang="en-US" sz="2000" u="none" strike="noStrike">
                <a:solidFill>
                  <a:srgbClr val="000000"/>
                </a:solidFill>
                <a:effectLst/>
                <a:latin typeface="Gotham Medium" pitchFamily="2" charset="0"/>
              </a:rPr>
              <a:t>stopping techniques</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Gratitude</a:t>
            </a:r>
            <a:endParaRPr lang="en-US" sz="2000">
              <a:solidFill>
                <a:srgbClr val="000000"/>
              </a:solidFill>
              <a:effectLst/>
              <a:latin typeface="Gotham Medium" pitchFamily="2" charset="0"/>
            </a:endParaRPr>
          </a:p>
        </p:txBody>
      </p:sp>
      <p:pic>
        <p:nvPicPr>
          <p:cNvPr id="9" name="Picture 8">
            <a:extLst>
              <a:ext uri="{FF2B5EF4-FFF2-40B4-BE49-F238E27FC236}">
                <a16:creationId xmlns:a16="http://schemas.microsoft.com/office/drawing/2014/main" id="{43C75EC3-3A4B-B77C-949A-E8224A4E2F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4569" y="3318591"/>
            <a:ext cx="2520663" cy="2520663"/>
          </a:xfrm>
          <a:prstGeom prst="rect">
            <a:avLst/>
          </a:prstGeom>
        </p:spPr>
      </p:pic>
      <p:sp>
        <p:nvSpPr>
          <p:cNvPr id="13" name="TextBox 12">
            <a:extLst>
              <a:ext uri="{FF2B5EF4-FFF2-40B4-BE49-F238E27FC236}">
                <a16:creationId xmlns:a16="http://schemas.microsoft.com/office/drawing/2014/main" id="{7D7F1DC7-735E-1ADE-6777-BA95E9538DD4}"/>
              </a:ext>
            </a:extLst>
          </p:cNvPr>
          <p:cNvSpPr txBox="1"/>
          <p:nvPr/>
        </p:nvSpPr>
        <p:spPr>
          <a:xfrm>
            <a:off x="-1656960" y="652387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3219569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8A060BC8-DD4B-3BCD-F018-CA5804B7D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4949" y="3416124"/>
            <a:ext cx="3171940" cy="3236675"/>
          </a:xfrm>
          <a:prstGeom prst="rect">
            <a:avLst/>
          </a:prstGeom>
        </p:spPr>
      </p:pic>
      <p:pic>
        <p:nvPicPr>
          <p:cNvPr id="17" name="Picture 16">
            <a:extLst>
              <a:ext uri="{FF2B5EF4-FFF2-40B4-BE49-F238E27FC236}">
                <a16:creationId xmlns:a16="http://schemas.microsoft.com/office/drawing/2014/main" id="{79ECFD96-FD27-BDED-BFC0-E585198D9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7699" y="4490800"/>
            <a:ext cx="3014301" cy="3075819"/>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rot="16200000">
            <a:off x="-2731592" y="2830714"/>
            <a:ext cx="6825773" cy="1335564"/>
          </a:xfrm>
        </p:spPr>
        <p:txBody>
          <a:bodyPr anchor="ctr">
            <a:noAutofit/>
          </a:bodyPr>
          <a:lstStyle/>
          <a:p>
            <a:pPr algn="ctr"/>
            <a:r>
              <a:rPr lang="en-US" sz="3600" b="1">
                <a:latin typeface="Gotham Bold" pitchFamily="50" charset="0"/>
                <a:ea typeface="Calibri" panose="020F0502020204030204" pitchFamily="34" charset="0"/>
                <a:cs typeface="Calibri"/>
              </a:rPr>
              <a:t>Strategies for Implementing CBT</a:t>
            </a:r>
            <a:endParaRPr lang="en-US" sz="3600">
              <a:latin typeface="Gotham Bold" pitchFamily="50" charset="0"/>
            </a:endParaRPr>
          </a:p>
        </p:txBody>
      </p:sp>
      <p:pic>
        <p:nvPicPr>
          <p:cNvPr id="12" name="Picture 11">
            <a:extLst>
              <a:ext uri="{FF2B5EF4-FFF2-40B4-BE49-F238E27FC236}">
                <a16:creationId xmlns:a16="http://schemas.microsoft.com/office/drawing/2014/main" id="{94E9CE2C-BD14-D8DF-4FE5-B0FF38F6DF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8645" y="52231"/>
            <a:ext cx="3363893" cy="3363893"/>
          </a:xfrm>
          <a:prstGeom prst="rect">
            <a:avLst/>
          </a:prstGeom>
        </p:spPr>
      </p:pic>
      <p:sp>
        <p:nvSpPr>
          <p:cNvPr id="13" name="TextBox 12">
            <a:extLst>
              <a:ext uri="{FF2B5EF4-FFF2-40B4-BE49-F238E27FC236}">
                <a16:creationId xmlns:a16="http://schemas.microsoft.com/office/drawing/2014/main" id="{41188530-D7B3-80C0-EFA7-277F5EC28073}"/>
              </a:ext>
            </a:extLst>
          </p:cNvPr>
          <p:cNvSpPr txBox="1"/>
          <p:nvPr/>
        </p:nvSpPr>
        <p:spPr>
          <a:xfrm>
            <a:off x="2668645" y="730219"/>
            <a:ext cx="3363893" cy="1938992"/>
          </a:xfrm>
          <a:prstGeom prst="rect">
            <a:avLst/>
          </a:prstGeom>
          <a:noFill/>
        </p:spPr>
        <p:txBody>
          <a:bodyPr wrap="square" rtlCol="0">
            <a:spAutoFit/>
          </a:bodyPr>
          <a:lstStyle/>
          <a:p>
            <a:pPr algn="ctr"/>
            <a:r>
              <a:rPr lang="en-US" sz="2000">
                <a:solidFill>
                  <a:srgbClr val="000000"/>
                </a:solidFill>
                <a:effectLst/>
                <a:latin typeface="Gotham Medium" pitchFamily="2" charset="0"/>
              </a:rPr>
              <a:t>Learn to </a:t>
            </a:r>
          </a:p>
          <a:p>
            <a:pPr algn="ctr"/>
            <a:r>
              <a:rPr lang="en-US" sz="2000">
                <a:solidFill>
                  <a:srgbClr val="000000"/>
                </a:solidFill>
                <a:effectLst/>
                <a:latin typeface="Gotham Medium" pitchFamily="2" charset="0"/>
              </a:rPr>
              <a:t>identify when </a:t>
            </a:r>
          </a:p>
          <a:p>
            <a:pPr algn="ctr"/>
            <a:r>
              <a:rPr lang="en-US" sz="2000">
                <a:solidFill>
                  <a:srgbClr val="000000"/>
                </a:solidFill>
                <a:effectLst/>
                <a:latin typeface="Gotham Medium" pitchFamily="2" charset="0"/>
              </a:rPr>
              <a:t>you are experiencing </a:t>
            </a:r>
          </a:p>
          <a:p>
            <a:pPr algn="ctr"/>
            <a:r>
              <a:rPr lang="en-US" sz="2000">
                <a:solidFill>
                  <a:srgbClr val="000000"/>
                </a:solidFill>
                <a:effectLst/>
                <a:latin typeface="Gotham Medium" pitchFamily="2" charset="0"/>
              </a:rPr>
              <a:t>a negative, distorted, </a:t>
            </a:r>
          </a:p>
          <a:p>
            <a:pPr algn="ctr"/>
            <a:r>
              <a:rPr lang="en-US" sz="2000">
                <a:solidFill>
                  <a:srgbClr val="000000"/>
                </a:solidFill>
                <a:effectLst/>
                <a:latin typeface="Gotham Medium" pitchFamily="2" charset="0"/>
              </a:rPr>
              <a:t>or irrational thought pattern</a:t>
            </a:r>
            <a:endParaRPr lang="en-US" sz="2000">
              <a:latin typeface="Gotham Medium" pitchFamily="2" charset="0"/>
            </a:endParaRPr>
          </a:p>
        </p:txBody>
      </p:sp>
      <p:pic>
        <p:nvPicPr>
          <p:cNvPr id="16" name="Picture 15">
            <a:extLst>
              <a:ext uri="{FF2B5EF4-FFF2-40B4-BE49-F238E27FC236}">
                <a16:creationId xmlns:a16="http://schemas.microsoft.com/office/drawing/2014/main" id="{28F64758-3578-6F8C-F395-F1970A9415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43399" y="141310"/>
            <a:ext cx="4383730" cy="4383730"/>
          </a:xfrm>
          <a:prstGeom prst="rect">
            <a:avLst/>
          </a:prstGeom>
        </p:spPr>
      </p:pic>
      <p:sp>
        <p:nvSpPr>
          <p:cNvPr id="18" name="TextBox 17">
            <a:extLst>
              <a:ext uri="{FF2B5EF4-FFF2-40B4-BE49-F238E27FC236}">
                <a16:creationId xmlns:a16="http://schemas.microsoft.com/office/drawing/2014/main" id="{68BA3710-0715-8892-0F48-DD8AC8CB2331}"/>
              </a:ext>
            </a:extLst>
          </p:cNvPr>
          <p:cNvSpPr txBox="1"/>
          <p:nvPr/>
        </p:nvSpPr>
        <p:spPr>
          <a:xfrm>
            <a:off x="9485349" y="5435047"/>
            <a:ext cx="2324239" cy="1323439"/>
          </a:xfrm>
          <a:prstGeom prst="rect">
            <a:avLst/>
          </a:prstGeom>
          <a:noFill/>
        </p:spPr>
        <p:txBody>
          <a:bodyPr wrap="square" rtlCol="0">
            <a:spAutoFit/>
          </a:bodyPr>
          <a:lstStyle/>
          <a:p>
            <a:pPr algn="ctr"/>
            <a:r>
              <a:rPr lang="en-US" sz="2000">
                <a:solidFill>
                  <a:srgbClr val="000000"/>
                </a:solidFill>
                <a:effectLst/>
                <a:latin typeface="Gotham Medium" pitchFamily="2" charset="0"/>
              </a:rPr>
              <a:t>Select a CBT technique to apply such as reframing</a:t>
            </a:r>
            <a:endParaRPr lang="en-US" sz="2000">
              <a:latin typeface="Gotham Medium" pitchFamily="2" charset="0"/>
            </a:endParaRPr>
          </a:p>
        </p:txBody>
      </p:sp>
      <p:sp>
        <p:nvSpPr>
          <p:cNvPr id="20" name="TextBox 19">
            <a:extLst>
              <a:ext uri="{FF2B5EF4-FFF2-40B4-BE49-F238E27FC236}">
                <a16:creationId xmlns:a16="http://schemas.microsoft.com/office/drawing/2014/main" id="{93786806-101B-4921-279A-E4E6162820B4}"/>
              </a:ext>
            </a:extLst>
          </p:cNvPr>
          <p:cNvSpPr txBox="1"/>
          <p:nvPr/>
        </p:nvSpPr>
        <p:spPr>
          <a:xfrm>
            <a:off x="8011393" y="933708"/>
            <a:ext cx="3470397" cy="2800767"/>
          </a:xfrm>
          <a:prstGeom prst="rect">
            <a:avLst/>
          </a:prstGeom>
          <a:noFill/>
        </p:spPr>
        <p:txBody>
          <a:bodyPr wrap="square">
            <a:spAutoFit/>
          </a:bodyPr>
          <a:lstStyle/>
          <a:p>
            <a:pPr algn="ctr"/>
            <a:r>
              <a:rPr lang="en-US" sz="2200">
                <a:solidFill>
                  <a:srgbClr val="000000"/>
                </a:solidFill>
                <a:effectLst/>
                <a:latin typeface="Gotham Medium" pitchFamily="2" charset="0"/>
              </a:rPr>
              <a:t>When a negative </a:t>
            </a:r>
          </a:p>
          <a:p>
            <a:pPr algn="ctr"/>
            <a:r>
              <a:rPr lang="en-US" sz="2200">
                <a:solidFill>
                  <a:srgbClr val="000000"/>
                </a:solidFill>
                <a:effectLst/>
                <a:latin typeface="Gotham Medium" pitchFamily="2" charset="0"/>
              </a:rPr>
              <a:t>automatic thought occurs, such as</a:t>
            </a:r>
          </a:p>
          <a:p>
            <a:pPr algn="ctr"/>
            <a:r>
              <a:rPr lang="en-US" sz="2200">
                <a:solidFill>
                  <a:srgbClr val="000000"/>
                </a:solidFill>
                <a:effectLst/>
                <a:latin typeface="Gotham Medium" pitchFamily="2" charset="0"/>
              </a:rPr>
              <a:t> "I'm so stupid" apply reframing such as "It is okay to not know everything." Or "I am </a:t>
            </a:r>
          </a:p>
          <a:p>
            <a:pPr algn="ctr"/>
            <a:r>
              <a:rPr lang="en-US" sz="2200">
                <a:solidFill>
                  <a:srgbClr val="000000"/>
                </a:solidFill>
                <a:effectLst/>
                <a:latin typeface="Gotham Medium" pitchFamily="2" charset="0"/>
              </a:rPr>
              <a:t>still learning"</a:t>
            </a:r>
            <a:endParaRPr lang="en-US" sz="2200">
              <a:latin typeface="Gotham Medium" pitchFamily="2" charset="0"/>
            </a:endParaRPr>
          </a:p>
        </p:txBody>
      </p:sp>
      <p:pic>
        <p:nvPicPr>
          <p:cNvPr id="21" name="Picture 20">
            <a:extLst>
              <a:ext uri="{FF2B5EF4-FFF2-40B4-BE49-F238E27FC236}">
                <a16:creationId xmlns:a16="http://schemas.microsoft.com/office/drawing/2014/main" id="{03378F12-C624-AD9D-DEA2-0BDD5B2E71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6778" y="2887293"/>
            <a:ext cx="3382821" cy="3382821"/>
          </a:xfrm>
          <a:prstGeom prst="rect">
            <a:avLst/>
          </a:prstGeom>
        </p:spPr>
      </p:pic>
      <p:sp>
        <p:nvSpPr>
          <p:cNvPr id="22" name="TextBox 21">
            <a:extLst>
              <a:ext uri="{FF2B5EF4-FFF2-40B4-BE49-F238E27FC236}">
                <a16:creationId xmlns:a16="http://schemas.microsoft.com/office/drawing/2014/main" id="{8DBD8F31-9ACF-2190-C939-89800007634A}"/>
              </a:ext>
            </a:extLst>
          </p:cNvPr>
          <p:cNvSpPr txBox="1"/>
          <p:nvPr/>
        </p:nvSpPr>
        <p:spPr>
          <a:xfrm>
            <a:off x="5074301" y="3455318"/>
            <a:ext cx="2627774" cy="2246769"/>
          </a:xfrm>
          <a:prstGeom prst="rect">
            <a:avLst/>
          </a:prstGeom>
          <a:noFill/>
        </p:spPr>
        <p:txBody>
          <a:bodyPr wrap="square" rtlCol="0">
            <a:spAutoFit/>
          </a:bodyPr>
          <a:lstStyle/>
          <a:p>
            <a:pPr algn="ctr"/>
            <a:r>
              <a:rPr lang="en-US" sz="2000">
                <a:solidFill>
                  <a:srgbClr val="000000"/>
                </a:solidFill>
                <a:effectLst/>
                <a:latin typeface="Gotham Medium" pitchFamily="2" charset="0"/>
              </a:rPr>
              <a:t>Keep a journal </a:t>
            </a:r>
          </a:p>
          <a:p>
            <a:pPr algn="ctr"/>
            <a:r>
              <a:rPr lang="en-US" sz="2000">
                <a:solidFill>
                  <a:srgbClr val="000000"/>
                </a:solidFill>
                <a:effectLst/>
                <a:latin typeface="Gotham Medium" pitchFamily="2" charset="0"/>
              </a:rPr>
              <a:t>to record when you experience automatic </a:t>
            </a:r>
          </a:p>
          <a:p>
            <a:pPr algn="ctr"/>
            <a:r>
              <a:rPr lang="en-US" sz="2000">
                <a:solidFill>
                  <a:srgbClr val="000000"/>
                </a:solidFill>
                <a:effectLst/>
                <a:latin typeface="Gotham Medium" pitchFamily="2" charset="0"/>
              </a:rPr>
              <a:t>thoughts and when you apply CBT techniques</a:t>
            </a:r>
            <a:endParaRPr lang="en-US" sz="2000">
              <a:latin typeface="Gotham Medium" pitchFamily="2" charset="0"/>
            </a:endParaRPr>
          </a:p>
        </p:txBody>
      </p:sp>
      <p:sp>
        <p:nvSpPr>
          <p:cNvPr id="24" name="TextBox 23">
            <a:extLst>
              <a:ext uri="{FF2B5EF4-FFF2-40B4-BE49-F238E27FC236}">
                <a16:creationId xmlns:a16="http://schemas.microsoft.com/office/drawing/2014/main" id="{9A0ECD16-1970-6C31-46E5-60A00BA767D7}"/>
              </a:ext>
            </a:extLst>
          </p:cNvPr>
          <p:cNvSpPr txBox="1"/>
          <p:nvPr/>
        </p:nvSpPr>
        <p:spPr>
          <a:xfrm>
            <a:off x="1726600" y="4094112"/>
            <a:ext cx="2421944" cy="1938992"/>
          </a:xfrm>
          <a:prstGeom prst="rect">
            <a:avLst/>
          </a:prstGeom>
          <a:noFill/>
        </p:spPr>
        <p:txBody>
          <a:bodyPr wrap="square">
            <a:spAutoFit/>
          </a:bodyPr>
          <a:lstStyle/>
          <a:p>
            <a:pPr algn="ctr"/>
            <a:r>
              <a:rPr lang="en-US" sz="2000">
                <a:solidFill>
                  <a:srgbClr val="000000"/>
                </a:solidFill>
                <a:effectLst/>
                <a:latin typeface="Gotham Medium" pitchFamily="2" charset="0"/>
              </a:rPr>
              <a:t>Notice any </a:t>
            </a:r>
          </a:p>
          <a:p>
            <a:pPr algn="ctr"/>
            <a:r>
              <a:rPr lang="en-US" sz="2000">
                <a:solidFill>
                  <a:srgbClr val="000000"/>
                </a:solidFill>
                <a:effectLst/>
                <a:latin typeface="Gotham Medium" pitchFamily="2" charset="0"/>
              </a:rPr>
              <a:t>shifts in feelings and emotions as you learn to shift your thought patterns​</a:t>
            </a:r>
            <a:endParaRPr lang="en-US" sz="2000">
              <a:latin typeface="Gotham Medium" pitchFamily="2" charset="0"/>
            </a:endParaRPr>
          </a:p>
        </p:txBody>
      </p:sp>
      <p:sp>
        <p:nvSpPr>
          <p:cNvPr id="25" name="TextBox 24">
            <a:extLst>
              <a:ext uri="{FF2B5EF4-FFF2-40B4-BE49-F238E27FC236}">
                <a16:creationId xmlns:a16="http://schemas.microsoft.com/office/drawing/2014/main" id="{E28F0B04-B4F7-9B13-1E5A-8E5AFF939F80}"/>
              </a:ext>
            </a:extLst>
          </p:cNvPr>
          <p:cNvSpPr txBox="1"/>
          <p:nvPr/>
        </p:nvSpPr>
        <p:spPr>
          <a:xfrm>
            <a:off x="2668645" y="6479631"/>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4382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499"/>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499"/>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499"/>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499"/>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499"/>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P spid="20" grpId="0"/>
      <p:bldP spid="22" grpId="0"/>
      <p:bldP spid="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4E056AD-48D1-7877-5A0D-4716AC8409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7485" y="6024207"/>
            <a:ext cx="1786515" cy="1822975"/>
          </a:xfrm>
          <a:prstGeom prst="rect">
            <a:avLst/>
          </a:prstGeom>
        </p:spPr>
      </p:pic>
      <p:pic>
        <p:nvPicPr>
          <p:cNvPr id="10" name="Picture 9">
            <a:extLst>
              <a:ext uri="{FF2B5EF4-FFF2-40B4-BE49-F238E27FC236}">
                <a16:creationId xmlns:a16="http://schemas.microsoft.com/office/drawing/2014/main" id="{894404C1-F091-8A8B-1839-B033C561C9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80225" y="3656417"/>
            <a:ext cx="2810105" cy="2867455"/>
          </a:xfrm>
          <a:prstGeom prst="rect">
            <a:avLst/>
          </a:prstGeom>
        </p:spPr>
      </p:pic>
      <p:pic>
        <p:nvPicPr>
          <p:cNvPr id="11" name="Picture 10">
            <a:extLst>
              <a:ext uri="{FF2B5EF4-FFF2-40B4-BE49-F238E27FC236}">
                <a16:creationId xmlns:a16="http://schemas.microsoft.com/office/drawing/2014/main" id="{26AB4305-E977-EBD2-0A95-0B66A2B455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4324" y="-202455"/>
            <a:ext cx="2216704" cy="2261943"/>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705370" y="526269"/>
            <a:ext cx="3909286" cy="2520663"/>
          </a:xfrm>
        </p:spPr>
        <p:txBody>
          <a:bodyPr>
            <a:normAutofit/>
          </a:bodyPr>
          <a:lstStyle/>
          <a:p>
            <a:r>
              <a:rPr lang="en-US" sz="3600" b="1">
                <a:latin typeface="Gotham Bold" pitchFamily="50" charset="0"/>
                <a:ea typeface="Calibri" panose="020F0502020204030204" pitchFamily="34" charset="0"/>
                <a:cs typeface="Calibri"/>
              </a:rPr>
              <a:t>What are Mindfulness Intervention Practices?</a:t>
            </a:r>
            <a:endParaRPr lang="en-US" sz="3600" b="1">
              <a:latin typeface="Gotham Bold" pitchFamily="2" charset="0"/>
            </a:endParaRPr>
          </a:p>
        </p:txBody>
      </p:sp>
      <p:pic>
        <p:nvPicPr>
          <p:cNvPr id="5" name="Content Placeholder 4">
            <a:extLst>
              <a:ext uri="{FF2B5EF4-FFF2-40B4-BE49-F238E27FC236}">
                <a16:creationId xmlns:a16="http://schemas.microsoft.com/office/drawing/2014/main" id="{729D90E2-799D-AB46-8FCB-6FDDAD74ECE0}"/>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rot="10800000">
            <a:off x="4748609" y="57129"/>
            <a:ext cx="6014988" cy="6743742"/>
          </a:xfrm>
          <a:prstGeom prst="rect">
            <a:avLst/>
          </a:prstGeom>
        </p:spPr>
      </p:pic>
      <p:sp>
        <p:nvSpPr>
          <p:cNvPr id="3" name="TextBox 2">
            <a:extLst>
              <a:ext uri="{FF2B5EF4-FFF2-40B4-BE49-F238E27FC236}">
                <a16:creationId xmlns:a16="http://schemas.microsoft.com/office/drawing/2014/main" id="{4C4EBF3F-8C98-9265-E04B-1893483BB847}"/>
              </a:ext>
            </a:extLst>
          </p:cNvPr>
          <p:cNvSpPr txBox="1"/>
          <p:nvPr/>
        </p:nvSpPr>
        <p:spPr>
          <a:xfrm>
            <a:off x="6633675" y="877811"/>
            <a:ext cx="2250306" cy="1200329"/>
          </a:xfrm>
          <a:prstGeom prst="rect">
            <a:avLst/>
          </a:prstGeom>
          <a:noFill/>
        </p:spPr>
        <p:txBody>
          <a:bodyPr wrap="square" rtlCol="0">
            <a:spAutoFit/>
          </a:bodyPr>
          <a:lstStyle/>
          <a:p>
            <a:pPr algn="ctr"/>
            <a:r>
              <a:rPr lang="en-US" sz="2400" u="none" strike="noStrike">
                <a:solidFill>
                  <a:srgbClr val="000000"/>
                </a:solidFill>
                <a:effectLst/>
                <a:latin typeface="Gotham Medium" pitchFamily="2" charset="0"/>
              </a:rPr>
              <a:t>Mindfulness intervention practices:​</a:t>
            </a:r>
          </a:p>
        </p:txBody>
      </p:sp>
      <p:sp>
        <p:nvSpPr>
          <p:cNvPr id="6" name="TextBox 5">
            <a:extLst>
              <a:ext uri="{FF2B5EF4-FFF2-40B4-BE49-F238E27FC236}">
                <a16:creationId xmlns:a16="http://schemas.microsoft.com/office/drawing/2014/main" id="{1DB9AAA3-1FF3-3A90-C3F1-F15ED85815AA}"/>
              </a:ext>
            </a:extLst>
          </p:cNvPr>
          <p:cNvSpPr txBox="1"/>
          <p:nvPr/>
        </p:nvSpPr>
        <p:spPr>
          <a:xfrm>
            <a:off x="5557189" y="3046932"/>
            <a:ext cx="4397828" cy="1892826"/>
          </a:xfrm>
          <a:prstGeom prst="rect">
            <a:avLst/>
          </a:prstGeom>
          <a:noFill/>
        </p:spPr>
        <p:txBody>
          <a:bodyPr wrap="square" rtlCol="0">
            <a:spAutoFit/>
          </a:bodyPr>
          <a:lstStyle/>
          <a:p>
            <a:pPr algn="ctr" rtl="0" fontAlgn="base">
              <a:buFont typeface="Arial" panose="020B0604020202020204" pitchFamily="34" charset="0"/>
              <a:buChar char="•"/>
            </a:pPr>
            <a:r>
              <a:rPr lang="en-US" sz="1950">
                <a:solidFill>
                  <a:srgbClr val="000000"/>
                </a:solidFill>
                <a:latin typeface="Gotham Medium" pitchFamily="2" charset="0"/>
              </a:rPr>
              <a:t>Relaxed breathing ​</a:t>
            </a:r>
          </a:p>
          <a:p>
            <a:pPr algn="ctr" rtl="0" fontAlgn="base">
              <a:buFont typeface="Arial" panose="020B0604020202020204" pitchFamily="34" charset="0"/>
              <a:buChar char="•"/>
            </a:pPr>
            <a:r>
              <a:rPr lang="en-US" sz="1950">
                <a:solidFill>
                  <a:srgbClr val="000000"/>
                </a:solidFill>
                <a:latin typeface="Gotham Medium" pitchFamily="2" charset="0"/>
              </a:rPr>
              <a:t>  Guided Visualization ​</a:t>
            </a:r>
          </a:p>
          <a:p>
            <a:pPr algn="ctr" rtl="0" fontAlgn="base">
              <a:buFont typeface="Arial" panose="020B0604020202020204" pitchFamily="34" charset="0"/>
              <a:buChar char="•"/>
            </a:pPr>
            <a:r>
              <a:rPr lang="en-US" sz="1950">
                <a:solidFill>
                  <a:srgbClr val="000000"/>
                </a:solidFill>
                <a:latin typeface="Gotham Medium" pitchFamily="2" charset="0"/>
              </a:rPr>
              <a:t>  Progressive Muscle Relaxation ​</a:t>
            </a:r>
          </a:p>
          <a:p>
            <a:pPr algn="ctr" rtl="0" fontAlgn="base">
              <a:buFont typeface="Arial" panose="020B0604020202020204" pitchFamily="34" charset="0"/>
              <a:buChar char="•"/>
            </a:pPr>
            <a:r>
              <a:rPr lang="en-US" sz="1950">
                <a:solidFill>
                  <a:srgbClr val="000000"/>
                </a:solidFill>
                <a:latin typeface="Gotham Medium" pitchFamily="2" charset="0"/>
              </a:rPr>
              <a:t>  Loving-kindness​</a:t>
            </a:r>
          </a:p>
          <a:p>
            <a:pPr algn="ctr" rtl="0" fontAlgn="base">
              <a:buFont typeface="Arial" panose="020B0604020202020204" pitchFamily="34" charset="0"/>
              <a:buChar char="•"/>
            </a:pPr>
            <a:r>
              <a:rPr lang="en-US" sz="1950">
                <a:solidFill>
                  <a:srgbClr val="000000"/>
                </a:solidFill>
                <a:latin typeface="Gotham Medium" pitchFamily="2" charset="0"/>
              </a:rPr>
              <a:t>  Mindful eating or movement</a:t>
            </a:r>
          </a:p>
          <a:p>
            <a:pPr algn="ctr" rtl="0" fontAlgn="base">
              <a:buFont typeface="Arial" panose="020B0604020202020204" pitchFamily="34" charset="0"/>
              <a:buChar char="•"/>
            </a:pPr>
            <a:endParaRPr lang="en-US" sz="1950">
              <a:solidFill>
                <a:srgbClr val="000000"/>
              </a:solidFill>
              <a:latin typeface="Gotham Medium" pitchFamily="2" charset="0"/>
            </a:endParaRPr>
          </a:p>
        </p:txBody>
      </p:sp>
      <p:pic>
        <p:nvPicPr>
          <p:cNvPr id="9" name="Picture 8">
            <a:extLst>
              <a:ext uri="{FF2B5EF4-FFF2-40B4-BE49-F238E27FC236}">
                <a16:creationId xmlns:a16="http://schemas.microsoft.com/office/drawing/2014/main" id="{43C75EC3-3A4B-B77C-949A-E8224A4E2F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4569" y="3318591"/>
            <a:ext cx="2520663" cy="2520663"/>
          </a:xfrm>
          <a:prstGeom prst="rect">
            <a:avLst/>
          </a:prstGeom>
        </p:spPr>
      </p:pic>
      <p:sp>
        <p:nvSpPr>
          <p:cNvPr id="13" name="TextBox 12">
            <a:extLst>
              <a:ext uri="{FF2B5EF4-FFF2-40B4-BE49-F238E27FC236}">
                <a16:creationId xmlns:a16="http://schemas.microsoft.com/office/drawing/2014/main" id="{7D7F1DC7-735E-1ADE-6777-BA95E9538DD4}"/>
              </a:ext>
            </a:extLst>
          </p:cNvPr>
          <p:cNvSpPr txBox="1"/>
          <p:nvPr/>
        </p:nvSpPr>
        <p:spPr>
          <a:xfrm>
            <a:off x="-1656960" y="652387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194306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27D957D-7D13-4D39-AD2B-D6B24368BA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1946</Words>
  <Application>Microsoft Macintosh PowerPoint</Application>
  <PresentationFormat>Widescreen</PresentationFormat>
  <Paragraphs>147</Paragraphs>
  <Slides>15</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Gotham Black</vt:lpstr>
      <vt:lpstr>Gotham Bold</vt:lpstr>
      <vt:lpstr>Gotham Medium</vt:lpstr>
      <vt:lpstr>Gotham Thin</vt:lpstr>
      <vt:lpstr>Office Theme</vt:lpstr>
      <vt:lpstr>Renew My Mind:  Cognitive Behavioral Therapy &amp; Mindfulness for Health Promotion</vt:lpstr>
      <vt:lpstr>Important  Disclosures</vt:lpstr>
      <vt:lpstr>Are you signed  up to RenewU?</vt:lpstr>
      <vt:lpstr>Objectives</vt:lpstr>
      <vt:lpstr>What is CBT and Mindfulness?</vt:lpstr>
      <vt:lpstr>PowerPoint Presentation</vt:lpstr>
      <vt:lpstr>What are CBT Intervention  Practices?      </vt:lpstr>
      <vt:lpstr>Strategies for Implementing CBT</vt:lpstr>
      <vt:lpstr>What are Mindfulness Intervention Practices?</vt:lpstr>
      <vt:lpstr>Strategies for Implementing Mindfulness</vt:lpstr>
      <vt:lpstr>PowerPoint Presentation</vt:lpstr>
      <vt:lpstr>PowerPoint Presentation</vt:lpstr>
      <vt:lpstr>Conclusion</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4</cp:revision>
  <dcterms:created xsi:type="dcterms:W3CDTF">2023-07-29T19:26:57Z</dcterms:created>
  <dcterms:modified xsi:type="dcterms:W3CDTF">2023-12-14T02:54:42Z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