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omments/modernComment_106_B88424C2.xml" ContentType="application/vnd.ms-powerpoint.comments+xml"/>
  <Override PartName="/ppt/notesSlides/notesSlide1.xml" ContentType="application/vnd.openxmlformats-officedocument.presentationml.notesSlide+xml"/>
  <Override PartName="/ppt/comments/modernComment_132_C9378434.xml" ContentType="application/vnd.ms-powerpoint.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8"/>
  </p:notesMasterIdLst>
  <p:sldIdLst>
    <p:sldId id="256" r:id="rId5"/>
    <p:sldId id="262" r:id="rId6"/>
    <p:sldId id="306" r:id="rId7"/>
    <p:sldId id="295" r:id="rId8"/>
    <p:sldId id="267" r:id="rId9"/>
    <p:sldId id="297" r:id="rId10"/>
    <p:sldId id="313" r:id="rId11"/>
    <p:sldId id="317" r:id="rId12"/>
    <p:sldId id="334" r:id="rId13"/>
    <p:sldId id="335" r:id="rId14"/>
    <p:sldId id="333" r:id="rId15"/>
    <p:sldId id="337" r:id="rId16"/>
    <p:sldId id="266" r:id="rId17"/>
    <p:sldId id="301" r:id="rId18"/>
    <p:sldId id="338" r:id="rId19"/>
    <p:sldId id="339" r:id="rId20"/>
    <p:sldId id="309" r:id="rId21"/>
    <p:sldId id="310" r:id="rId22"/>
    <p:sldId id="305" r:id="rId23"/>
    <p:sldId id="336" r:id="rId24"/>
    <p:sldId id="324" r:id="rId25"/>
    <p:sldId id="311" r:id="rId26"/>
    <p:sldId id="304"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FF4000E-9C5D-0030-DECB-BD634CE036F8}" name="Monica Bailey" initials="MB" userId="S::mo803649@ucf.edu::074aace1-a02f-4b32-b10d-0f0d559392d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F71"/>
    <a:srgbClr val="0096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71A96F5-4262-B440-8372-EB80D92582AD}" v="137" dt="2023-12-11T16:11:15.767"/>
    <p1510:client id="{676DA618-7728-4C13-BFBD-B14786193963}" v="11" dt="2023-12-11T15:47:02.021"/>
    <p1510:client id="{8B6EB301-4B34-43E9-DFBF-B753AB154655}" v="128" dt="2023-12-11T10:55:43.50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viewProps" Target="viewProps.xml"/><Relationship Id="rId35" Type="http://schemas.microsoft.com/office/2018/10/relationships/authors" Target="author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nica Bailey" userId="S::mo803649@ucf.edu::074aace1-a02f-4b32-b10d-0f0d559392d2" providerId="AD" clId="Web-{8B6EB301-4B34-43E9-DFBF-B753AB154655}"/>
    <pc:docChg chg="mod addSld modSld">
      <pc:chgData name="Monica Bailey" userId="S::mo803649@ucf.edu::074aace1-a02f-4b32-b10d-0f0d559392d2" providerId="AD" clId="Web-{8B6EB301-4B34-43E9-DFBF-B753AB154655}" dt="2023-12-11T10:55:43.506" v="103" actId="1076"/>
      <pc:docMkLst>
        <pc:docMk/>
      </pc:docMkLst>
      <pc:sldChg chg="addCm">
        <pc:chgData name="Monica Bailey" userId="S::mo803649@ucf.edu::074aace1-a02f-4b32-b10d-0f0d559392d2" providerId="AD" clId="Web-{8B6EB301-4B34-43E9-DFBF-B753AB154655}" dt="2023-12-11T10:25:55.963" v="2"/>
        <pc:sldMkLst>
          <pc:docMk/>
          <pc:sldMk cId="3095667906" sldId="262"/>
        </pc:sldMkLst>
        <pc:extLst>
          <p:ext xmlns:p="http://schemas.openxmlformats.org/presentationml/2006/main" uri="{D6D511B9-2390-475A-947B-AFAB55BFBCF1}">
            <pc226:cmChg xmlns:pc226="http://schemas.microsoft.com/office/powerpoint/2022/06/main/command" chg="add">
              <pc226:chgData name="Monica Bailey" userId="S::mo803649@ucf.edu::074aace1-a02f-4b32-b10d-0f0d559392d2" providerId="AD" clId="Web-{8B6EB301-4B34-43E9-DFBF-B753AB154655}" dt="2023-12-11T10:25:55.963" v="2"/>
              <pc2:cmMkLst xmlns:pc2="http://schemas.microsoft.com/office/powerpoint/2019/9/main/command">
                <pc:docMk/>
                <pc:sldMk cId="3095667906" sldId="262"/>
                <pc2:cmMk id="{60C80410-AFDA-4894-89A0-4F9A1A735FF3}"/>
              </pc2:cmMkLst>
            </pc226:cmChg>
          </p:ext>
        </pc:extLst>
      </pc:sldChg>
      <pc:sldChg chg="addCm">
        <pc:chgData name="Monica Bailey" userId="S::mo803649@ucf.edu::074aace1-a02f-4b32-b10d-0f0d559392d2" providerId="AD" clId="Web-{8B6EB301-4B34-43E9-DFBF-B753AB154655}" dt="2023-12-11T10:25:36.008" v="1"/>
        <pc:sldMkLst>
          <pc:docMk/>
          <pc:sldMk cId="3375858740" sldId="306"/>
        </pc:sldMkLst>
        <pc:extLst>
          <p:ext xmlns:p="http://schemas.openxmlformats.org/presentationml/2006/main" uri="{D6D511B9-2390-475A-947B-AFAB55BFBCF1}">
            <pc226:cmChg xmlns:pc226="http://schemas.microsoft.com/office/powerpoint/2022/06/main/command" chg="add">
              <pc226:chgData name="Monica Bailey" userId="S::mo803649@ucf.edu::074aace1-a02f-4b32-b10d-0f0d559392d2" providerId="AD" clId="Web-{8B6EB301-4B34-43E9-DFBF-B753AB154655}" dt="2023-12-11T10:25:36.008" v="1"/>
              <pc2:cmMkLst xmlns:pc2="http://schemas.microsoft.com/office/powerpoint/2019/9/main/command">
                <pc:docMk/>
                <pc:sldMk cId="3375858740" sldId="306"/>
                <pc2:cmMk id="{89C5367C-973A-4E77-A14D-C29893406908}"/>
              </pc2:cmMkLst>
            </pc226:cmChg>
          </p:ext>
        </pc:extLst>
      </pc:sldChg>
      <pc:sldChg chg="addCm modCm">
        <pc:chgData name="Monica Bailey" userId="S::mo803649@ucf.edu::074aace1-a02f-4b32-b10d-0f0d559392d2" providerId="AD" clId="Web-{8B6EB301-4B34-43E9-DFBF-B753AB154655}" dt="2023-12-11T10:31:37.767" v="17"/>
        <pc:sldMkLst>
          <pc:docMk/>
          <pc:sldMk cId="3861647810" sldId="307"/>
        </pc:sldMkLst>
        <pc:extLst>
          <p:ext xmlns:p="http://schemas.openxmlformats.org/presentationml/2006/main" uri="{D6D511B9-2390-475A-947B-AFAB55BFBCF1}">
            <pc226:cmChg xmlns:pc226="http://schemas.microsoft.com/office/powerpoint/2022/06/main/command" chg="add mod">
              <pc226:chgData name="Monica Bailey" userId="S::mo803649@ucf.edu::074aace1-a02f-4b32-b10d-0f0d559392d2" providerId="AD" clId="Web-{8B6EB301-4B34-43E9-DFBF-B753AB154655}" dt="2023-12-11T10:31:37.767" v="17"/>
              <pc2:cmMkLst xmlns:pc2="http://schemas.microsoft.com/office/powerpoint/2019/9/main/command">
                <pc:docMk/>
                <pc:sldMk cId="3861647810" sldId="307"/>
                <pc2:cmMk id="{C43AC1EB-ECEA-4D77-8DAC-FE782A7BC083}"/>
              </pc2:cmMkLst>
            </pc226:cmChg>
          </p:ext>
        </pc:extLst>
      </pc:sldChg>
      <pc:sldChg chg="addCm">
        <pc:chgData name="Monica Bailey" userId="S::mo803649@ucf.edu::074aace1-a02f-4b32-b10d-0f0d559392d2" providerId="AD" clId="Web-{8B6EB301-4B34-43E9-DFBF-B753AB154655}" dt="2023-12-11T10:32:38.193" v="18"/>
        <pc:sldMkLst>
          <pc:docMk/>
          <pc:sldMk cId="1938116999" sldId="308"/>
        </pc:sldMkLst>
        <pc:extLst>
          <p:ext xmlns:p="http://schemas.openxmlformats.org/presentationml/2006/main" uri="{D6D511B9-2390-475A-947B-AFAB55BFBCF1}">
            <pc226:cmChg xmlns:pc226="http://schemas.microsoft.com/office/powerpoint/2022/06/main/command" chg="add">
              <pc226:chgData name="Monica Bailey" userId="S::mo803649@ucf.edu::074aace1-a02f-4b32-b10d-0f0d559392d2" providerId="AD" clId="Web-{8B6EB301-4B34-43E9-DFBF-B753AB154655}" dt="2023-12-11T10:32:38.193" v="18"/>
              <pc2:cmMkLst xmlns:pc2="http://schemas.microsoft.com/office/powerpoint/2019/9/main/command">
                <pc:docMk/>
                <pc:sldMk cId="1938116999" sldId="308"/>
                <pc2:cmMk id="{FB0CD356-2C80-4380-8E6C-ED6C4CC3E5D2}"/>
              </pc2:cmMkLst>
            </pc226:cmChg>
          </p:ext>
        </pc:extLst>
      </pc:sldChg>
      <pc:sldChg chg="modSp">
        <pc:chgData name="Monica Bailey" userId="S::mo803649@ucf.edu::074aace1-a02f-4b32-b10d-0f0d559392d2" providerId="AD" clId="Web-{8B6EB301-4B34-43E9-DFBF-B753AB154655}" dt="2023-12-11T10:27:56.330" v="7" actId="20577"/>
        <pc:sldMkLst>
          <pc:docMk/>
          <pc:sldMk cId="1521322854" sldId="317"/>
        </pc:sldMkLst>
        <pc:spChg chg="mod">
          <ac:chgData name="Monica Bailey" userId="S::mo803649@ucf.edu::074aace1-a02f-4b32-b10d-0f0d559392d2" providerId="AD" clId="Web-{8B6EB301-4B34-43E9-DFBF-B753AB154655}" dt="2023-12-11T10:27:56.330" v="7" actId="20577"/>
          <ac:spMkLst>
            <pc:docMk/>
            <pc:sldMk cId="1521322854" sldId="317"/>
            <ac:spMk id="2" creationId="{167FC240-EA80-D602-2CE3-0735A7A3A7F4}"/>
          </ac:spMkLst>
        </pc:spChg>
      </pc:sldChg>
      <pc:sldChg chg="delSp modSp delAnim">
        <pc:chgData name="Monica Bailey" userId="S::mo803649@ucf.edu::074aace1-a02f-4b32-b10d-0f0d559392d2" providerId="AD" clId="Web-{8B6EB301-4B34-43E9-DFBF-B753AB154655}" dt="2023-12-11T10:55:43.506" v="103" actId="1076"/>
        <pc:sldMkLst>
          <pc:docMk/>
          <pc:sldMk cId="1916377621" sldId="333"/>
        </pc:sldMkLst>
        <pc:spChg chg="mod">
          <ac:chgData name="Monica Bailey" userId="S::mo803649@ucf.edu::074aace1-a02f-4b32-b10d-0f0d559392d2" providerId="AD" clId="Web-{8B6EB301-4B34-43E9-DFBF-B753AB154655}" dt="2023-12-11T10:33:21.399" v="22" actId="20577"/>
          <ac:spMkLst>
            <pc:docMk/>
            <pc:sldMk cId="1916377621" sldId="333"/>
            <ac:spMk id="2" creationId="{2EA86964-178E-6F44-0067-22DFBC5FF09C}"/>
          </ac:spMkLst>
        </pc:spChg>
        <pc:spChg chg="mod">
          <ac:chgData name="Monica Bailey" userId="S::mo803649@ucf.edu::074aace1-a02f-4b32-b10d-0f0d559392d2" providerId="AD" clId="Web-{8B6EB301-4B34-43E9-DFBF-B753AB154655}" dt="2023-12-11T10:53:01.307" v="81" actId="1076"/>
          <ac:spMkLst>
            <pc:docMk/>
            <pc:sldMk cId="1916377621" sldId="333"/>
            <ac:spMk id="6" creationId="{1BC4BA26-C260-CCB8-1092-1C6B1556A3A1}"/>
          </ac:spMkLst>
        </pc:spChg>
        <pc:spChg chg="mod">
          <ac:chgData name="Monica Bailey" userId="S::mo803649@ucf.edu::074aace1-a02f-4b32-b10d-0f0d559392d2" providerId="AD" clId="Web-{8B6EB301-4B34-43E9-DFBF-B753AB154655}" dt="2023-12-11T10:53:50.420" v="89" actId="1076"/>
          <ac:spMkLst>
            <pc:docMk/>
            <pc:sldMk cId="1916377621" sldId="333"/>
            <ac:spMk id="8" creationId="{44DE9CD4-51F1-BE24-EC2A-13E7125AB6C8}"/>
          </ac:spMkLst>
        </pc:spChg>
        <pc:spChg chg="del">
          <ac:chgData name="Monica Bailey" userId="S::mo803649@ucf.edu::074aace1-a02f-4b32-b10d-0f0d559392d2" providerId="AD" clId="Web-{8B6EB301-4B34-43E9-DFBF-B753AB154655}" dt="2023-12-11T10:36:31.303" v="32"/>
          <ac:spMkLst>
            <pc:docMk/>
            <pc:sldMk cId="1916377621" sldId="333"/>
            <ac:spMk id="12" creationId="{A071BC8C-85EF-3131-8659-D317830CBFEC}"/>
          </ac:spMkLst>
        </pc:spChg>
        <pc:spChg chg="del">
          <ac:chgData name="Monica Bailey" userId="S::mo803649@ucf.edu::074aace1-a02f-4b32-b10d-0f0d559392d2" providerId="AD" clId="Web-{8B6EB301-4B34-43E9-DFBF-B753AB154655}" dt="2023-12-11T10:36:18.395" v="28"/>
          <ac:spMkLst>
            <pc:docMk/>
            <pc:sldMk cId="1916377621" sldId="333"/>
            <ac:spMk id="14" creationId="{97FC5186-3C54-3337-C5E4-13B0E6184F21}"/>
          </ac:spMkLst>
        </pc:spChg>
        <pc:spChg chg="mod">
          <ac:chgData name="Monica Bailey" userId="S::mo803649@ucf.edu::074aace1-a02f-4b32-b10d-0f0d559392d2" providerId="AD" clId="Web-{8B6EB301-4B34-43E9-DFBF-B753AB154655}" dt="2023-12-11T10:55:25.051" v="102" actId="14100"/>
          <ac:spMkLst>
            <pc:docMk/>
            <pc:sldMk cId="1916377621" sldId="333"/>
            <ac:spMk id="15" creationId="{5F9F6BD5-611B-0507-EA6D-BE3A4B1A4BDD}"/>
          </ac:spMkLst>
        </pc:spChg>
        <pc:spChg chg="mod">
          <ac:chgData name="Monica Bailey" userId="S::mo803649@ucf.edu::074aace1-a02f-4b32-b10d-0f0d559392d2" providerId="AD" clId="Web-{8B6EB301-4B34-43E9-DFBF-B753AB154655}" dt="2023-12-11T10:55:43.506" v="103" actId="1076"/>
          <ac:spMkLst>
            <pc:docMk/>
            <pc:sldMk cId="1916377621" sldId="333"/>
            <ac:spMk id="16" creationId="{41D67AEA-5921-DBE4-8438-280D8E3B0EB1}"/>
          </ac:spMkLst>
        </pc:spChg>
        <pc:spChg chg="del mod">
          <ac:chgData name="Monica Bailey" userId="S::mo803649@ucf.edu::074aace1-a02f-4b32-b10d-0f0d559392d2" providerId="AD" clId="Web-{8B6EB301-4B34-43E9-DFBF-B753AB154655}" dt="2023-12-11T10:36:23.318" v="30"/>
          <ac:spMkLst>
            <pc:docMk/>
            <pc:sldMk cId="1916377621" sldId="333"/>
            <ac:spMk id="19" creationId="{07EE260E-3BA1-AF33-C28E-5E0CA489CA59}"/>
          </ac:spMkLst>
        </pc:spChg>
        <pc:picChg chg="del">
          <ac:chgData name="Monica Bailey" userId="S::mo803649@ucf.edu::074aace1-a02f-4b32-b10d-0f0d559392d2" providerId="AD" clId="Web-{8B6EB301-4B34-43E9-DFBF-B753AB154655}" dt="2023-12-11T10:36:32.912" v="33"/>
          <ac:picMkLst>
            <pc:docMk/>
            <pc:sldMk cId="1916377621" sldId="333"/>
            <ac:picMk id="3" creationId="{F5BAEFAA-8360-F5B0-7DE4-A8843A14837E}"/>
          </ac:picMkLst>
        </pc:picChg>
        <pc:picChg chg="mod">
          <ac:chgData name="Monica Bailey" userId="S::mo803649@ucf.edu::074aace1-a02f-4b32-b10d-0f0d559392d2" providerId="AD" clId="Web-{8B6EB301-4B34-43E9-DFBF-B753AB154655}" dt="2023-12-11T10:51:57.631" v="64" actId="1076"/>
          <ac:picMkLst>
            <pc:docMk/>
            <pc:sldMk cId="1916377621" sldId="333"/>
            <ac:picMk id="4" creationId="{35247837-1681-3C97-0A2B-BD40B78F9577}"/>
          </ac:picMkLst>
        </pc:picChg>
        <pc:picChg chg="del">
          <ac:chgData name="Monica Bailey" userId="S::mo803649@ucf.edu::074aace1-a02f-4b32-b10d-0f0d559392d2" providerId="AD" clId="Web-{8B6EB301-4B34-43E9-DFBF-B753AB154655}" dt="2023-12-11T10:36:26.787" v="31"/>
          <ac:picMkLst>
            <pc:docMk/>
            <pc:sldMk cId="1916377621" sldId="333"/>
            <ac:picMk id="5" creationId="{B4C437A9-DFB5-C791-01CF-C61A930BB5BA}"/>
          </ac:picMkLst>
        </pc:picChg>
        <pc:picChg chg="mod">
          <ac:chgData name="Monica Bailey" userId="S::mo803649@ucf.edu::074aace1-a02f-4b32-b10d-0f0d559392d2" providerId="AD" clId="Web-{8B6EB301-4B34-43E9-DFBF-B753AB154655}" dt="2023-12-11T10:53:12.605" v="82" actId="1076"/>
          <ac:picMkLst>
            <pc:docMk/>
            <pc:sldMk cId="1916377621" sldId="333"/>
            <ac:picMk id="7" creationId="{5FDA3EE7-0494-572D-49AF-E5501D574C87}"/>
          </ac:picMkLst>
        </pc:picChg>
        <pc:picChg chg="mod">
          <ac:chgData name="Monica Bailey" userId="S::mo803649@ucf.edu::074aace1-a02f-4b32-b10d-0f0d559392d2" providerId="AD" clId="Web-{8B6EB301-4B34-43E9-DFBF-B753AB154655}" dt="2023-12-11T10:54:18.953" v="91" actId="1076"/>
          <ac:picMkLst>
            <pc:docMk/>
            <pc:sldMk cId="1916377621" sldId="333"/>
            <ac:picMk id="13" creationId="{80CFC78A-C137-0C92-AF55-1E17462162C3}"/>
          </ac:picMkLst>
        </pc:picChg>
        <pc:picChg chg="del">
          <ac:chgData name="Monica Bailey" userId="S::mo803649@ucf.edu::074aace1-a02f-4b32-b10d-0f0d559392d2" providerId="AD" clId="Web-{8B6EB301-4B34-43E9-DFBF-B753AB154655}" dt="2023-12-11T10:36:15.505" v="27"/>
          <ac:picMkLst>
            <pc:docMk/>
            <pc:sldMk cId="1916377621" sldId="333"/>
            <ac:picMk id="22" creationId="{2C1B8B67-4E4E-D441-F057-87E07BB45524}"/>
          </ac:picMkLst>
        </pc:picChg>
      </pc:sldChg>
      <pc:sldChg chg="modSp">
        <pc:chgData name="Monica Bailey" userId="S::mo803649@ucf.edu::074aace1-a02f-4b32-b10d-0f0d559392d2" providerId="AD" clId="Web-{8B6EB301-4B34-43E9-DFBF-B753AB154655}" dt="2023-12-11T10:28:22.019" v="15" actId="20577"/>
        <pc:sldMkLst>
          <pc:docMk/>
          <pc:sldMk cId="3464841901" sldId="335"/>
        </pc:sldMkLst>
        <pc:spChg chg="mod">
          <ac:chgData name="Monica Bailey" userId="S::mo803649@ucf.edu::074aace1-a02f-4b32-b10d-0f0d559392d2" providerId="AD" clId="Web-{8B6EB301-4B34-43E9-DFBF-B753AB154655}" dt="2023-12-11T10:28:22.019" v="15" actId="20577"/>
          <ac:spMkLst>
            <pc:docMk/>
            <pc:sldMk cId="3464841901" sldId="335"/>
            <ac:spMk id="2" creationId="{167FC240-EA80-D602-2CE3-0735A7A3A7F4}"/>
          </ac:spMkLst>
        </pc:spChg>
      </pc:sldChg>
      <pc:sldChg chg="delSp modSp add replId delAnim">
        <pc:chgData name="Monica Bailey" userId="S::mo803649@ucf.edu::074aace1-a02f-4b32-b10d-0f0d559392d2" providerId="AD" clId="Web-{8B6EB301-4B34-43E9-DFBF-B753AB154655}" dt="2023-12-11T10:55:10.128" v="101"/>
        <pc:sldMkLst>
          <pc:docMk/>
          <pc:sldMk cId="2862522823" sldId="337"/>
        </pc:sldMkLst>
        <pc:spChg chg="mod">
          <ac:chgData name="Monica Bailey" userId="S::mo803649@ucf.edu::074aace1-a02f-4b32-b10d-0f0d559392d2" providerId="AD" clId="Web-{8B6EB301-4B34-43E9-DFBF-B753AB154655}" dt="2023-12-11T10:35:06.156" v="26" actId="14100"/>
          <ac:spMkLst>
            <pc:docMk/>
            <pc:sldMk cId="2862522823" sldId="337"/>
            <ac:spMk id="2" creationId="{2EA86964-178E-6F44-0067-22DFBC5FF09C}"/>
          </ac:spMkLst>
        </pc:spChg>
        <pc:spChg chg="del">
          <ac:chgData name="Monica Bailey" userId="S::mo803649@ucf.edu::074aace1-a02f-4b32-b10d-0f0d559392d2" providerId="AD" clId="Web-{8B6EB301-4B34-43E9-DFBF-B753AB154655}" dt="2023-12-11T10:41:45.777" v="46"/>
          <ac:spMkLst>
            <pc:docMk/>
            <pc:sldMk cId="2862522823" sldId="337"/>
            <ac:spMk id="6" creationId="{1BC4BA26-C260-CCB8-1092-1C6B1556A3A1}"/>
          </ac:spMkLst>
        </pc:spChg>
        <pc:spChg chg="del">
          <ac:chgData name="Monica Bailey" userId="S::mo803649@ucf.edu::074aace1-a02f-4b32-b10d-0f0d559392d2" providerId="AD" clId="Web-{8B6EB301-4B34-43E9-DFBF-B753AB154655}" dt="2023-12-11T10:41:43.386" v="45"/>
          <ac:spMkLst>
            <pc:docMk/>
            <pc:sldMk cId="2862522823" sldId="337"/>
            <ac:spMk id="8" creationId="{44DE9CD4-51F1-BE24-EC2A-13E7125AB6C8}"/>
          </ac:spMkLst>
        </pc:spChg>
        <pc:spChg chg="mod">
          <ac:chgData name="Monica Bailey" userId="S::mo803649@ucf.edu::074aace1-a02f-4b32-b10d-0f0d559392d2" providerId="AD" clId="Web-{8B6EB301-4B34-43E9-DFBF-B753AB154655}" dt="2023-12-11T10:50:42.157" v="58" actId="1076"/>
          <ac:spMkLst>
            <pc:docMk/>
            <pc:sldMk cId="2862522823" sldId="337"/>
            <ac:spMk id="12" creationId="{A071BC8C-85EF-3131-8659-D317830CBFEC}"/>
          </ac:spMkLst>
        </pc:spChg>
        <pc:spChg chg="mod">
          <ac:chgData name="Monica Bailey" userId="S::mo803649@ucf.edu::074aace1-a02f-4b32-b10d-0f0d559392d2" providerId="AD" clId="Web-{8B6EB301-4B34-43E9-DFBF-B753AB154655}" dt="2023-12-11T10:50:32.078" v="57" actId="1076"/>
          <ac:spMkLst>
            <pc:docMk/>
            <pc:sldMk cId="2862522823" sldId="337"/>
            <ac:spMk id="14" creationId="{97FC5186-3C54-3337-C5E4-13B0E6184F21}"/>
          </ac:spMkLst>
        </pc:spChg>
        <pc:spChg chg="mod">
          <ac:chgData name="Monica Bailey" userId="S::mo803649@ucf.edu::074aace1-a02f-4b32-b10d-0f0d559392d2" providerId="AD" clId="Web-{8B6EB301-4B34-43E9-DFBF-B753AB154655}" dt="2023-12-11T10:55:03.690" v="99" actId="1076"/>
          <ac:spMkLst>
            <pc:docMk/>
            <pc:sldMk cId="2862522823" sldId="337"/>
            <ac:spMk id="15" creationId="{5F9F6BD5-611B-0507-EA6D-BE3A4B1A4BDD}"/>
          </ac:spMkLst>
        </pc:spChg>
        <pc:spChg chg="del mod">
          <ac:chgData name="Monica Bailey" userId="S::mo803649@ucf.edu::074aace1-a02f-4b32-b10d-0f0d559392d2" providerId="AD" clId="Web-{8B6EB301-4B34-43E9-DFBF-B753AB154655}" dt="2023-12-11T10:41:39.105" v="43"/>
          <ac:spMkLst>
            <pc:docMk/>
            <pc:sldMk cId="2862522823" sldId="337"/>
            <ac:spMk id="16" creationId="{41D67AEA-5921-DBE4-8438-280D8E3B0EB1}"/>
          </ac:spMkLst>
        </pc:spChg>
        <pc:spChg chg="mod">
          <ac:chgData name="Monica Bailey" userId="S::mo803649@ucf.edu::074aace1-a02f-4b32-b10d-0f0d559392d2" providerId="AD" clId="Web-{8B6EB301-4B34-43E9-DFBF-B753AB154655}" dt="2023-12-11T10:51:07.393" v="60" actId="1076"/>
          <ac:spMkLst>
            <pc:docMk/>
            <pc:sldMk cId="2862522823" sldId="337"/>
            <ac:spMk id="19" creationId="{07EE260E-3BA1-AF33-C28E-5E0CA489CA59}"/>
          </ac:spMkLst>
        </pc:spChg>
        <pc:picChg chg="mod">
          <ac:chgData name="Monica Bailey" userId="S::mo803649@ucf.edu::074aace1-a02f-4b32-b10d-0f0d559392d2" providerId="AD" clId="Web-{8B6EB301-4B34-43E9-DFBF-B753AB154655}" dt="2023-12-11T10:50:12.342" v="54" actId="1076"/>
          <ac:picMkLst>
            <pc:docMk/>
            <pc:sldMk cId="2862522823" sldId="337"/>
            <ac:picMk id="3" creationId="{F5BAEFAA-8360-F5B0-7DE4-A8843A14837E}"/>
          </ac:picMkLst>
        </pc:picChg>
        <pc:picChg chg="del">
          <ac:chgData name="Monica Bailey" userId="S::mo803649@ucf.edu::074aace1-a02f-4b32-b10d-0f0d559392d2" providerId="AD" clId="Web-{8B6EB301-4B34-43E9-DFBF-B753AB154655}" dt="2023-12-11T10:41:48.043" v="47"/>
          <ac:picMkLst>
            <pc:docMk/>
            <pc:sldMk cId="2862522823" sldId="337"/>
            <ac:picMk id="4" creationId="{35247837-1681-3C97-0A2B-BD40B78F9577}"/>
          </ac:picMkLst>
        </pc:picChg>
        <pc:picChg chg="mod">
          <ac:chgData name="Monica Bailey" userId="S::mo803649@ucf.edu::074aace1-a02f-4b32-b10d-0f0d559392d2" providerId="AD" clId="Web-{8B6EB301-4B34-43E9-DFBF-B753AB154655}" dt="2023-12-11T10:51:03.299" v="59" actId="1076"/>
          <ac:picMkLst>
            <pc:docMk/>
            <pc:sldMk cId="2862522823" sldId="337"/>
            <ac:picMk id="5" creationId="{B4C437A9-DFB5-C791-01CF-C61A930BB5BA}"/>
          </ac:picMkLst>
        </pc:picChg>
        <pc:picChg chg="del">
          <ac:chgData name="Monica Bailey" userId="S::mo803649@ucf.edu::074aace1-a02f-4b32-b10d-0f0d559392d2" providerId="AD" clId="Web-{8B6EB301-4B34-43E9-DFBF-B753AB154655}" dt="2023-12-11T10:41:40.448" v="44"/>
          <ac:picMkLst>
            <pc:docMk/>
            <pc:sldMk cId="2862522823" sldId="337"/>
            <ac:picMk id="7" creationId="{5FDA3EE7-0494-572D-49AF-E5501D574C87}"/>
          </ac:picMkLst>
        </pc:picChg>
        <pc:picChg chg="del">
          <ac:chgData name="Monica Bailey" userId="S::mo803649@ucf.edu::074aace1-a02f-4b32-b10d-0f0d559392d2" providerId="AD" clId="Web-{8B6EB301-4B34-43E9-DFBF-B753AB154655}" dt="2023-12-11T10:55:07.519" v="100"/>
          <ac:picMkLst>
            <pc:docMk/>
            <pc:sldMk cId="2862522823" sldId="337"/>
            <ac:picMk id="10" creationId="{54C8E396-6E93-32D1-E574-E7848DF227A3}"/>
          </ac:picMkLst>
        </pc:picChg>
        <pc:picChg chg="del">
          <ac:chgData name="Monica Bailey" userId="S::mo803649@ucf.edu::074aace1-a02f-4b32-b10d-0f0d559392d2" providerId="AD" clId="Web-{8B6EB301-4B34-43E9-DFBF-B753AB154655}" dt="2023-12-11T10:55:10.128" v="101"/>
          <ac:picMkLst>
            <pc:docMk/>
            <pc:sldMk cId="2862522823" sldId="337"/>
            <ac:picMk id="11" creationId="{3ABF7853-8E2A-8427-3B68-2027042A5B4C}"/>
          </ac:picMkLst>
        </pc:picChg>
        <pc:picChg chg="del">
          <ac:chgData name="Monica Bailey" userId="S::mo803649@ucf.edu::074aace1-a02f-4b32-b10d-0f0d559392d2" providerId="AD" clId="Web-{8B6EB301-4B34-43E9-DFBF-B753AB154655}" dt="2023-12-11T10:41:35.479" v="41"/>
          <ac:picMkLst>
            <pc:docMk/>
            <pc:sldMk cId="2862522823" sldId="337"/>
            <ac:picMk id="13" creationId="{80CFC78A-C137-0C92-AF55-1E17462162C3}"/>
          </ac:picMkLst>
        </pc:picChg>
        <pc:picChg chg="mod">
          <ac:chgData name="Monica Bailey" userId="S::mo803649@ucf.edu::074aace1-a02f-4b32-b10d-0f0d559392d2" providerId="AD" clId="Web-{8B6EB301-4B34-43E9-DFBF-B753AB154655}" dt="2023-12-11T10:49:59.029" v="52" actId="1076"/>
          <ac:picMkLst>
            <pc:docMk/>
            <pc:sldMk cId="2862522823" sldId="337"/>
            <ac:picMk id="22" creationId="{2C1B8B67-4E4E-D441-F057-87E07BB45524}"/>
          </ac:picMkLst>
        </pc:picChg>
      </pc:sldChg>
    </pc:docChg>
  </pc:docChgLst>
  <pc:docChgLst>
    <pc:chgData name="Karla Rosario" userId="S::ka979425@ucf.edu::003cb3b7-bc10-4f02-a2b7-728ff5158fe3" providerId="AD" clId="Web-{676DA618-7728-4C13-BFBD-B14786193963}"/>
    <pc:docChg chg="modSld">
      <pc:chgData name="Karla Rosario" userId="S::ka979425@ucf.edu::003cb3b7-bc10-4f02-a2b7-728ff5158fe3" providerId="AD" clId="Web-{676DA618-7728-4C13-BFBD-B14786193963}" dt="2023-12-11T15:47:02.021" v="3" actId="1076"/>
      <pc:docMkLst>
        <pc:docMk/>
      </pc:docMkLst>
      <pc:sldChg chg="addSp delSp modSp">
        <pc:chgData name="Karla Rosario" userId="S::ka979425@ucf.edu::003cb3b7-bc10-4f02-a2b7-728ff5158fe3" providerId="AD" clId="Web-{676DA618-7728-4C13-BFBD-B14786193963}" dt="2023-12-11T15:47:02.021" v="3" actId="1076"/>
        <pc:sldMkLst>
          <pc:docMk/>
          <pc:sldMk cId="3095667906" sldId="262"/>
        </pc:sldMkLst>
        <pc:spChg chg="mod">
          <ac:chgData name="Karla Rosario" userId="S::ka979425@ucf.edu::003cb3b7-bc10-4f02-a2b7-728ff5158fe3" providerId="AD" clId="Web-{676DA618-7728-4C13-BFBD-B14786193963}" dt="2023-12-11T15:47:02.021" v="3" actId="1076"/>
          <ac:spMkLst>
            <pc:docMk/>
            <pc:sldMk cId="3095667906" sldId="262"/>
            <ac:spMk id="4" creationId="{932184D3-4D8B-3FD3-B46A-512F5B4CA80D}"/>
          </ac:spMkLst>
        </pc:spChg>
        <pc:spChg chg="add">
          <ac:chgData name="Karla Rosario" userId="S::ka979425@ucf.edu::003cb3b7-bc10-4f02-a2b7-728ff5158fe3" providerId="AD" clId="Web-{676DA618-7728-4C13-BFBD-B14786193963}" dt="2023-12-11T15:46:51.521" v="0"/>
          <ac:spMkLst>
            <pc:docMk/>
            <pc:sldMk cId="3095667906" sldId="262"/>
            <ac:spMk id="7" creationId="{7B4BA53E-30F8-50AC-B75F-4466D75E8C77}"/>
          </ac:spMkLst>
        </pc:spChg>
        <pc:spChg chg="add del">
          <ac:chgData name="Karla Rosario" userId="S::ka979425@ucf.edu::003cb3b7-bc10-4f02-a2b7-728ff5158fe3" providerId="AD" clId="Web-{676DA618-7728-4C13-BFBD-B14786193963}" dt="2023-12-11T15:46:53.974" v="2"/>
          <ac:spMkLst>
            <pc:docMk/>
            <pc:sldMk cId="3095667906" sldId="262"/>
            <ac:spMk id="9" creationId="{7B4BA53E-30F8-50AC-B75F-4466D75E8C77}"/>
          </ac:spMkLst>
        </pc:spChg>
        <pc:picChg chg="add">
          <ac:chgData name="Karla Rosario" userId="S::ka979425@ucf.edu::003cb3b7-bc10-4f02-a2b7-728ff5158fe3" providerId="AD" clId="Web-{676DA618-7728-4C13-BFBD-B14786193963}" dt="2023-12-11T15:46:51.521" v="0"/>
          <ac:picMkLst>
            <pc:docMk/>
            <pc:sldMk cId="3095667906" sldId="262"/>
            <ac:picMk id="5" creationId="{7FF6BBB7-4F01-DF31-7918-1A8DAB524311}"/>
          </ac:picMkLst>
        </pc:picChg>
        <pc:picChg chg="add del">
          <ac:chgData name="Karla Rosario" userId="S::ka979425@ucf.edu::003cb3b7-bc10-4f02-a2b7-728ff5158fe3" providerId="AD" clId="Web-{676DA618-7728-4C13-BFBD-B14786193963}" dt="2023-12-11T15:46:53.974" v="2"/>
          <ac:picMkLst>
            <pc:docMk/>
            <pc:sldMk cId="3095667906" sldId="262"/>
            <ac:picMk id="8" creationId="{7FF6BBB7-4F01-DF31-7918-1A8DAB524311}"/>
          </ac:picMkLst>
        </pc:picChg>
      </pc:sldChg>
    </pc:docChg>
  </pc:docChgLst>
  <pc:docChgLst>
    <pc:chgData name="Karla Rosario" userId="003cb3b7-bc10-4f02-a2b7-728ff5158fe3" providerId="ADAL" clId="{171A96F5-4262-B440-8372-EB80D92582AD}"/>
    <pc:docChg chg="undo custSel addSld delSld modSld sldOrd">
      <pc:chgData name="Karla Rosario" userId="003cb3b7-bc10-4f02-a2b7-728ff5158fe3" providerId="ADAL" clId="{171A96F5-4262-B440-8372-EB80D92582AD}" dt="2023-12-11T16:11:15.767" v="131" actId="2696"/>
      <pc:docMkLst>
        <pc:docMk/>
      </pc:docMkLst>
      <pc:sldChg chg="modCm">
        <pc:chgData name="Karla Rosario" userId="003cb3b7-bc10-4f02-a2b7-728ff5158fe3" providerId="ADAL" clId="{171A96F5-4262-B440-8372-EB80D92582AD}" dt="2023-12-11T16:01:32.654" v="0"/>
        <pc:sldMkLst>
          <pc:docMk/>
          <pc:sldMk cId="3095667906" sldId="262"/>
        </pc:sldMkLst>
        <pc:extLst>
          <p:ext xmlns:p="http://schemas.openxmlformats.org/presentationml/2006/main" uri="{D6D511B9-2390-475A-947B-AFAB55BFBCF1}">
            <pc226:cmChg xmlns:pc226="http://schemas.microsoft.com/office/powerpoint/2022/06/main/command" chg="mod">
              <pc226:chgData name="Karla Rosario" userId="003cb3b7-bc10-4f02-a2b7-728ff5158fe3" providerId="ADAL" clId="{171A96F5-4262-B440-8372-EB80D92582AD}" dt="2023-12-11T16:01:32.654" v="0"/>
              <pc2:cmMkLst xmlns:pc2="http://schemas.microsoft.com/office/powerpoint/2019/9/main/command">
                <pc:docMk/>
                <pc:sldMk cId="3095667906" sldId="262"/>
                <pc2:cmMk id="{60C80410-AFDA-4894-89A0-4F9A1A735FF3}"/>
              </pc2:cmMkLst>
            </pc226:cmChg>
          </p:ext>
        </pc:extLst>
      </pc:sldChg>
      <pc:sldChg chg="addSp modSp mod modCm">
        <pc:chgData name="Karla Rosario" userId="003cb3b7-bc10-4f02-a2b7-728ff5158fe3" providerId="ADAL" clId="{171A96F5-4262-B440-8372-EB80D92582AD}" dt="2023-12-11T16:02:45.925" v="4"/>
        <pc:sldMkLst>
          <pc:docMk/>
          <pc:sldMk cId="3375858740" sldId="306"/>
        </pc:sldMkLst>
        <pc:picChg chg="add mod">
          <ac:chgData name="Karla Rosario" userId="003cb3b7-bc10-4f02-a2b7-728ff5158fe3" providerId="ADAL" clId="{171A96F5-4262-B440-8372-EB80D92582AD}" dt="2023-12-11T16:01:57.638" v="3" actId="1076"/>
          <ac:picMkLst>
            <pc:docMk/>
            <pc:sldMk cId="3375858740" sldId="306"/>
            <ac:picMk id="8" creationId="{8A414B04-CDED-8E43-EE64-9C4831DFA50D}"/>
          </ac:picMkLst>
        </pc:picChg>
        <pc:extLst>
          <p:ext xmlns:p="http://schemas.openxmlformats.org/presentationml/2006/main" uri="{D6D511B9-2390-475A-947B-AFAB55BFBCF1}">
            <pc226:cmChg xmlns:pc226="http://schemas.microsoft.com/office/powerpoint/2022/06/main/command" chg="mod">
              <pc226:chgData name="Karla Rosario" userId="003cb3b7-bc10-4f02-a2b7-728ff5158fe3" providerId="ADAL" clId="{171A96F5-4262-B440-8372-EB80D92582AD}" dt="2023-12-11T16:02:45.925" v="4"/>
              <pc2:cmMkLst xmlns:pc2="http://schemas.microsoft.com/office/powerpoint/2019/9/main/command">
                <pc:docMk/>
                <pc:sldMk cId="3375858740" sldId="306"/>
                <pc2:cmMk id="{89C5367C-973A-4E77-A14D-C29893406908}"/>
              </pc2:cmMkLst>
            </pc226:cmChg>
          </p:ext>
        </pc:extLst>
      </pc:sldChg>
      <pc:sldChg chg="modSp del mod modCm">
        <pc:chgData name="Karla Rosario" userId="003cb3b7-bc10-4f02-a2b7-728ff5158fe3" providerId="ADAL" clId="{171A96F5-4262-B440-8372-EB80D92582AD}" dt="2023-12-11T16:06:06.543" v="55" actId="2696"/>
        <pc:sldMkLst>
          <pc:docMk/>
          <pc:sldMk cId="3861647810" sldId="307"/>
        </pc:sldMkLst>
        <pc:spChg chg="mod">
          <ac:chgData name="Karla Rosario" userId="003cb3b7-bc10-4f02-a2b7-728ff5158fe3" providerId="ADAL" clId="{171A96F5-4262-B440-8372-EB80D92582AD}" dt="2023-12-11T16:03:53.769" v="10" actId="21"/>
          <ac:spMkLst>
            <pc:docMk/>
            <pc:sldMk cId="3861647810" sldId="307"/>
            <ac:spMk id="2" creationId="{5BA1C248-BC9F-B667-69F9-B5DF1646D6FD}"/>
          </ac:spMkLst>
        </pc:spChg>
        <pc:spChg chg="mod">
          <ac:chgData name="Karla Rosario" userId="003cb3b7-bc10-4f02-a2b7-728ff5158fe3" providerId="ADAL" clId="{171A96F5-4262-B440-8372-EB80D92582AD}" dt="2023-12-11T16:04:47.553" v="18" actId="21"/>
          <ac:spMkLst>
            <pc:docMk/>
            <pc:sldMk cId="3861647810" sldId="307"/>
            <ac:spMk id="3" creationId="{11E87FB0-23C4-6253-5219-5E40E5B9651F}"/>
          </ac:spMkLst>
        </pc:spChg>
        <pc:extLst>
          <p:ext xmlns:p="http://schemas.openxmlformats.org/presentationml/2006/main" uri="{D6D511B9-2390-475A-947B-AFAB55BFBCF1}">
            <pc226:cmChg xmlns:pc226="http://schemas.microsoft.com/office/powerpoint/2022/06/main/command" chg="mod">
              <pc226:chgData name="Karla Rosario" userId="003cb3b7-bc10-4f02-a2b7-728ff5158fe3" providerId="ADAL" clId="{171A96F5-4262-B440-8372-EB80D92582AD}" dt="2023-12-11T16:06:04.247" v="54"/>
              <pc2:cmMkLst xmlns:pc2="http://schemas.microsoft.com/office/powerpoint/2019/9/main/command">
                <pc:docMk/>
                <pc:sldMk cId="3861647810" sldId="307"/>
                <pc2:cmMk id="{C43AC1EB-ECEA-4D77-8DAC-FE782A7BC083}"/>
              </pc2:cmMkLst>
            </pc226:cmChg>
          </p:ext>
        </pc:extLst>
      </pc:sldChg>
      <pc:sldChg chg="modSp del mod modCm">
        <pc:chgData name="Karla Rosario" userId="003cb3b7-bc10-4f02-a2b7-728ff5158fe3" providerId="ADAL" clId="{171A96F5-4262-B440-8372-EB80D92582AD}" dt="2023-12-11T16:11:15.767" v="131" actId="2696"/>
        <pc:sldMkLst>
          <pc:docMk/>
          <pc:sldMk cId="1938116999" sldId="308"/>
        </pc:sldMkLst>
        <pc:spChg chg="mod">
          <ac:chgData name="Karla Rosario" userId="003cb3b7-bc10-4f02-a2b7-728ff5158fe3" providerId="ADAL" clId="{171A96F5-4262-B440-8372-EB80D92582AD}" dt="2023-12-11T16:06:32.163" v="58" actId="21"/>
          <ac:spMkLst>
            <pc:docMk/>
            <pc:sldMk cId="1938116999" sldId="308"/>
            <ac:spMk id="2" creationId="{5BA1C248-BC9F-B667-69F9-B5DF1646D6FD}"/>
          </ac:spMkLst>
        </pc:spChg>
        <pc:spChg chg="mod">
          <ac:chgData name="Karla Rosario" userId="003cb3b7-bc10-4f02-a2b7-728ff5158fe3" providerId="ADAL" clId="{171A96F5-4262-B440-8372-EB80D92582AD}" dt="2023-12-11T16:09:10.061" v="99" actId="21"/>
          <ac:spMkLst>
            <pc:docMk/>
            <pc:sldMk cId="1938116999" sldId="308"/>
            <ac:spMk id="3" creationId="{11E87FB0-23C4-6253-5219-5E40E5B9651F}"/>
          </ac:spMkLst>
        </pc:spChg>
        <pc:extLst>
          <p:ext xmlns:p="http://schemas.openxmlformats.org/presentationml/2006/main" uri="{D6D511B9-2390-475A-947B-AFAB55BFBCF1}">
            <pc226:cmChg xmlns:pc226="http://schemas.microsoft.com/office/powerpoint/2022/06/main/command" chg="mod">
              <pc226:chgData name="Karla Rosario" userId="003cb3b7-bc10-4f02-a2b7-728ff5158fe3" providerId="ADAL" clId="{171A96F5-4262-B440-8372-EB80D92582AD}" dt="2023-12-11T16:11:01.976" v="130"/>
              <pc2:cmMkLst xmlns:pc2="http://schemas.microsoft.com/office/powerpoint/2019/9/main/command">
                <pc:docMk/>
                <pc:sldMk cId="1938116999" sldId="308"/>
                <pc2:cmMk id="{FB0CD356-2C80-4380-8E6C-ED6C4CC3E5D2}"/>
              </pc2:cmMkLst>
            </pc226:cmChg>
          </p:ext>
        </pc:extLst>
      </pc:sldChg>
      <pc:sldChg chg="modSp mod">
        <pc:chgData name="Karla Rosario" userId="003cb3b7-bc10-4f02-a2b7-728ff5158fe3" providerId="ADAL" clId="{171A96F5-4262-B440-8372-EB80D92582AD}" dt="2023-12-11T16:03:05.432" v="6" actId="1076"/>
        <pc:sldMkLst>
          <pc:docMk/>
          <pc:sldMk cId="1916377621" sldId="333"/>
        </pc:sldMkLst>
        <pc:spChg chg="mod">
          <ac:chgData name="Karla Rosario" userId="003cb3b7-bc10-4f02-a2b7-728ff5158fe3" providerId="ADAL" clId="{171A96F5-4262-B440-8372-EB80D92582AD}" dt="2023-12-11T16:03:05.432" v="6" actId="1076"/>
          <ac:spMkLst>
            <pc:docMk/>
            <pc:sldMk cId="1916377621" sldId="333"/>
            <ac:spMk id="6" creationId="{1BC4BA26-C260-CCB8-1092-1C6B1556A3A1}"/>
          </ac:spMkLst>
        </pc:spChg>
        <pc:spChg chg="mod">
          <ac:chgData name="Karla Rosario" userId="003cb3b7-bc10-4f02-a2b7-728ff5158fe3" providerId="ADAL" clId="{171A96F5-4262-B440-8372-EB80D92582AD}" dt="2023-12-11T16:02:57.747" v="5" actId="1076"/>
          <ac:spMkLst>
            <pc:docMk/>
            <pc:sldMk cId="1916377621" sldId="333"/>
            <ac:spMk id="8" creationId="{44DE9CD4-51F1-BE24-EC2A-13E7125AB6C8}"/>
          </ac:spMkLst>
        </pc:spChg>
      </pc:sldChg>
      <pc:sldChg chg="modSp mod">
        <pc:chgData name="Karla Rosario" userId="003cb3b7-bc10-4f02-a2b7-728ff5158fe3" providerId="ADAL" clId="{171A96F5-4262-B440-8372-EB80D92582AD}" dt="2023-12-11T16:03:14.453" v="7" actId="1076"/>
        <pc:sldMkLst>
          <pc:docMk/>
          <pc:sldMk cId="2862522823" sldId="337"/>
        </pc:sldMkLst>
        <pc:spChg chg="mod">
          <ac:chgData name="Karla Rosario" userId="003cb3b7-bc10-4f02-a2b7-728ff5158fe3" providerId="ADAL" clId="{171A96F5-4262-B440-8372-EB80D92582AD}" dt="2023-12-11T16:03:14.453" v="7" actId="1076"/>
          <ac:spMkLst>
            <pc:docMk/>
            <pc:sldMk cId="2862522823" sldId="337"/>
            <ac:spMk id="19" creationId="{07EE260E-3BA1-AF33-C28E-5E0CA489CA59}"/>
          </ac:spMkLst>
        </pc:spChg>
        <pc:picChg chg="mod">
          <ac:chgData name="Karla Rosario" userId="003cb3b7-bc10-4f02-a2b7-728ff5158fe3" providerId="ADAL" clId="{171A96F5-4262-B440-8372-EB80D92582AD}" dt="2023-12-11T16:03:14.453" v="7" actId="1076"/>
          <ac:picMkLst>
            <pc:docMk/>
            <pc:sldMk cId="2862522823" sldId="337"/>
            <ac:picMk id="5" creationId="{B4C437A9-DFB5-C791-01CF-C61A930BB5BA}"/>
          </ac:picMkLst>
        </pc:picChg>
      </pc:sldChg>
      <pc:sldChg chg="modSp add mod ord modNotesTx">
        <pc:chgData name="Karla Rosario" userId="003cb3b7-bc10-4f02-a2b7-728ff5158fe3" providerId="ADAL" clId="{171A96F5-4262-B440-8372-EB80D92582AD}" dt="2023-12-11T16:05:59.508" v="53"/>
        <pc:sldMkLst>
          <pc:docMk/>
          <pc:sldMk cId="1194306895" sldId="338"/>
        </pc:sldMkLst>
        <pc:spChg chg="mod">
          <ac:chgData name="Karla Rosario" userId="003cb3b7-bc10-4f02-a2b7-728ff5158fe3" providerId="ADAL" clId="{171A96F5-4262-B440-8372-EB80D92582AD}" dt="2023-12-11T16:04:20.693" v="14" actId="1076"/>
          <ac:spMkLst>
            <pc:docMk/>
            <pc:sldMk cId="1194306895" sldId="338"/>
            <ac:spMk id="2" creationId="{D775278A-7A1B-F762-532C-555C65A2BB12}"/>
          </ac:spMkLst>
        </pc:spChg>
        <pc:spChg chg="mod">
          <ac:chgData name="Karla Rosario" userId="003cb3b7-bc10-4f02-a2b7-728ff5158fe3" providerId="ADAL" clId="{171A96F5-4262-B440-8372-EB80D92582AD}" dt="2023-12-11T16:04:36.985" v="17" actId="20577"/>
          <ac:spMkLst>
            <pc:docMk/>
            <pc:sldMk cId="1194306895" sldId="338"/>
            <ac:spMk id="3" creationId="{4C4EBF3F-8C98-9265-E04B-1893483BB847}"/>
          </ac:spMkLst>
        </pc:spChg>
        <pc:spChg chg="mod">
          <ac:chgData name="Karla Rosario" userId="003cb3b7-bc10-4f02-a2b7-728ff5158fe3" providerId="ADAL" clId="{171A96F5-4262-B440-8372-EB80D92582AD}" dt="2023-12-11T16:05:40.808" v="52" actId="2710"/>
          <ac:spMkLst>
            <pc:docMk/>
            <pc:sldMk cId="1194306895" sldId="338"/>
            <ac:spMk id="6" creationId="{1DB9AAA3-1FF3-3A90-C3F1-F15ED85815AA}"/>
          </ac:spMkLst>
        </pc:spChg>
      </pc:sldChg>
      <pc:sldChg chg="addSp delSp modSp add mod ord delAnim modAnim">
        <pc:chgData name="Karla Rosario" userId="003cb3b7-bc10-4f02-a2b7-728ff5158fe3" providerId="ADAL" clId="{171A96F5-4262-B440-8372-EB80D92582AD}" dt="2023-12-11T16:10:50.662" v="129" actId="1076"/>
        <pc:sldMkLst>
          <pc:docMk/>
          <pc:sldMk cId="1255527688" sldId="339"/>
        </pc:sldMkLst>
        <pc:spChg chg="mod">
          <ac:chgData name="Karla Rosario" userId="003cb3b7-bc10-4f02-a2b7-728ff5158fe3" providerId="ADAL" clId="{171A96F5-4262-B440-8372-EB80D92582AD}" dt="2023-12-11T16:06:37.212" v="59"/>
          <ac:spMkLst>
            <pc:docMk/>
            <pc:sldMk cId="1255527688" sldId="339"/>
            <ac:spMk id="2" creationId="{5BA1C248-BC9F-B667-69F9-B5DF1646D6FD}"/>
          </ac:spMkLst>
        </pc:spChg>
        <pc:spChg chg="add mod">
          <ac:chgData name="Karla Rosario" userId="003cb3b7-bc10-4f02-a2b7-728ff5158fe3" providerId="ADAL" clId="{171A96F5-4262-B440-8372-EB80D92582AD}" dt="2023-12-11T16:10:17.425" v="119" actId="1076"/>
          <ac:spMkLst>
            <pc:docMk/>
            <pc:sldMk cId="1255527688" sldId="339"/>
            <ac:spMk id="4" creationId="{214E10C2-6124-0EFA-63B2-CFC5DEE6ABC4}"/>
          </ac:spMkLst>
        </pc:spChg>
        <pc:spChg chg="mod">
          <ac:chgData name="Karla Rosario" userId="003cb3b7-bc10-4f02-a2b7-728ff5158fe3" providerId="ADAL" clId="{171A96F5-4262-B440-8372-EB80D92582AD}" dt="2023-12-11T16:10:33.777" v="123" actId="1076"/>
          <ac:spMkLst>
            <pc:docMk/>
            <pc:sldMk cId="1255527688" sldId="339"/>
            <ac:spMk id="13" creationId="{41188530-D7B3-80C0-EFA7-277F5EC28073}"/>
          </ac:spMkLst>
        </pc:spChg>
        <pc:spChg chg="del mod">
          <ac:chgData name="Karla Rosario" userId="003cb3b7-bc10-4f02-a2b7-728ff5158fe3" providerId="ADAL" clId="{171A96F5-4262-B440-8372-EB80D92582AD}" dt="2023-12-11T16:09:25.723" v="103" actId="478"/>
          <ac:spMkLst>
            <pc:docMk/>
            <pc:sldMk cId="1255527688" sldId="339"/>
            <ac:spMk id="18" creationId="{68BA3710-0715-8892-0F48-DD8AC8CB2331}"/>
          </ac:spMkLst>
        </pc:spChg>
        <pc:spChg chg="mod">
          <ac:chgData name="Karla Rosario" userId="003cb3b7-bc10-4f02-a2b7-728ff5158fe3" providerId="ADAL" clId="{171A96F5-4262-B440-8372-EB80D92582AD}" dt="2023-12-11T16:10:50.662" v="129" actId="1076"/>
          <ac:spMkLst>
            <pc:docMk/>
            <pc:sldMk cId="1255527688" sldId="339"/>
            <ac:spMk id="20" creationId="{93786806-101B-4921-279A-E4E6162820B4}"/>
          </ac:spMkLst>
        </pc:spChg>
        <pc:spChg chg="mod">
          <ac:chgData name="Karla Rosario" userId="003cb3b7-bc10-4f02-a2b7-728ff5158fe3" providerId="ADAL" clId="{171A96F5-4262-B440-8372-EB80D92582AD}" dt="2023-12-11T16:10:10.815" v="117" actId="1076"/>
          <ac:spMkLst>
            <pc:docMk/>
            <pc:sldMk cId="1255527688" sldId="339"/>
            <ac:spMk id="22" creationId="{8DBD8F31-9ACF-2190-C939-89800007634A}"/>
          </ac:spMkLst>
        </pc:spChg>
        <pc:spChg chg="mod">
          <ac:chgData name="Karla Rosario" userId="003cb3b7-bc10-4f02-a2b7-728ff5158fe3" providerId="ADAL" clId="{171A96F5-4262-B440-8372-EB80D92582AD}" dt="2023-12-11T16:10:27.590" v="122" actId="1076"/>
          <ac:spMkLst>
            <pc:docMk/>
            <pc:sldMk cId="1255527688" sldId="339"/>
            <ac:spMk id="24" creationId="{9A0ECD16-1970-6C31-46E5-60A00BA767D7}"/>
          </ac:spMkLst>
        </pc:spChg>
        <pc:picChg chg="add mod">
          <ac:chgData name="Karla Rosario" userId="003cb3b7-bc10-4f02-a2b7-728ff5158fe3" providerId="ADAL" clId="{171A96F5-4262-B440-8372-EB80D92582AD}" dt="2023-12-11T16:10:17.425" v="119" actId="1076"/>
          <ac:picMkLst>
            <pc:docMk/>
            <pc:sldMk cId="1255527688" sldId="339"/>
            <ac:picMk id="3" creationId="{F31AA1A0-6328-FF9C-CAF2-00D3E56C461B}"/>
          </ac:picMkLst>
        </pc:picChg>
        <pc:picChg chg="mod">
          <ac:chgData name="Karla Rosario" userId="003cb3b7-bc10-4f02-a2b7-728ff5158fe3" providerId="ADAL" clId="{171A96F5-4262-B440-8372-EB80D92582AD}" dt="2023-12-11T16:10:33.777" v="123" actId="1076"/>
          <ac:picMkLst>
            <pc:docMk/>
            <pc:sldMk cId="1255527688" sldId="339"/>
            <ac:picMk id="12" creationId="{94E9CE2C-BD14-D8DF-4FE5-B0FF38F6DFAC}"/>
          </ac:picMkLst>
        </pc:picChg>
        <pc:picChg chg="mod">
          <ac:chgData name="Karla Rosario" userId="003cb3b7-bc10-4f02-a2b7-728ff5158fe3" providerId="ADAL" clId="{171A96F5-4262-B440-8372-EB80D92582AD}" dt="2023-12-11T16:10:50.662" v="129" actId="1076"/>
          <ac:picMkLst>
            <pc:docMk/>
            <pc:sldMk cId="1255527688" sldId="339"/>
            <ac:picMk id="16" creationId="{28F64758-3578-6F8C-F395-F1970A9415BC}"/>
          </ac:picMkLst>
        </pc:picChg>
        <pc:picChg chg="del">
          <ac:chgData name="Karla Rosario" userId="003cb3b7-bc10-4f02-a2b7-728ff5158fe3" providerId="ADAL" clId="{171A96F5-4262-B440-8372-EB80D92582AD}" dt="2023-12-11T16:09:27.744" v="104" actId="478"/>
          <ac:picMkLst>
            <pc:docMk/>
            <pc:sldMk cId="1255527688" sldId="339"/>
            <ac:picMk id="17" creationId="{79ECFD96-FD27-BDED-BFC0-E585198D9E98}"/>
          </ac:picMkLst>
        </pc:picChg>
        <pc:picChg chg="mod">
          <ac:chgData name="Karla Rosario" userId="003cb3b7-bc10-4f02-a2b7-728ff5158fe3" providerId="ADAL" clId="{171A96F5-4262-B440-8372-EB80D92582AD}" dt="2023-12-11T16:10:10.815" v="117" actId="1076"/>
          <ac:picMkLst>
            <pc:docMk/>
            <pc:sldMk cId="1255527688" sldId="339"/>
            <ac:picMk id="21" creationId="{03378F12-C624-AD9D-DEA2-0BDD5B2E7133}"/>
          </ac:picMkLst>
        </pc:picChg>
        <pc:picChg chg="mod">
          <ac:chgData name="Karla Rosario" userId="003cb3b7-bc10-4f02-a2b7-728ff5158fe3" providerId="ADAL" clId="{171A96F5-4262-B440-8372-EB80D92582AD}" dt="2023-12-11T16:10:27.590" v="122" actId="1076"/>
          <ac:picMkLst>
            <pc:docMk/>
            <pc:sldMk cId="1255527688" sldId="339"/>
            <ac:picMk id="23" creationId="{8A060BC8-DD4B-3BCD-F018-CA5804B7DCD2}"/>
          </ac:picMkLst>
        </pc:picChg>
      </pc:sldChg>
    </pc:docChg>
  </pc:docChgLst>
</pc:chgInfo>
</file>

<file path=ppt/comments/modernComment_106_B88424C2.xml><?xml version="1.0" encoding="utf-8"?>
<p188:cmLst xmlns:a="http://schemas.openxmlformats.org/drawingml/2006/main" xmlns:r="http://schemas.openxmlformats.org/officeDocument/2006/relationships" xmlns:p188="http://schemas.microsoft.com/office/powerpoint/2018/8/main">
  <p188:cm id="{60C80410-AFDA-4894-89A0-4F9A1A735FF3}" authorId="{DFF4000E-9C5D-0030-DECB-BD634CE036F8}" status="resolved" created="2023-12-11T10:25:55.963" complete="100000">
    <pc:sldMkLst xmlns:pc="http://schemas.microsoft.com/office/powerpoint/2013/main/command">
      <pc:docMk/>
      <pc:sldMk cId="3095667906" sldId="262"/>
    </pc:sldMkLst>
    <p188:txBody>
      <a:bodyPr/>
      <a:lstStyle/>
      <a:p>
        <a:r>
          <a:rPr lang="en-US"/>
          <a:t>[@Karla Rosario] Please update with the logo and website like I did in ACT</a:t>
        </a:r>
      </a:p>
    </p188:txBody>
  </p188:cm>
</p188:cmLst>
</file>

<file path=ppt/comments/modernComment_132_C9378434.xml><?xml version="1.0" encoding="utf-8"?>
<p188:cmLst xmlns:a="http://schemas.openxmlformats.org/drawingml/2006/main" xmlns:r="http://schemas.openxmlformats.org/officeDocument/2006/relationships" xmlns:p188="http://schemas.microsoft.com/office/powerpoint/2018/8/main">
  <p188:cm id="{89C5367C-973A-4E77-A14D-C29893406908}" authorId="{DFF4000E-9C5D-0030-DECB-BD634CE036F8}" status="resolved" created="2023-12-11T10:25:36.008" complete="100000">
    <pc:sldMkLst xmlns:pc="http://schemas.microsoft.com/office/powerpoint/2013/main/command">
      <pc:docMk/>
      <pc:sldMk cId="3375858740" sldId="306"/>
    </pc:sldMkLst>
    <p188:txBody>
      <a:bodyPr/>
      <a:lstStyle/>
      <a:p>
        <a:r>
          <a:rPr lang="en-US"/>
          <a:t>[@Karla Rosario] please add the QR code for registering on RenewU here http://www.renewunow.org/account/login/ </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9A6DEE-A7FF-4AAA-A36E-7904B660565F}" type="datetimeFigureOut">
              <a:rPr lang="en-US" smtClean="0"/>
              <a:t>12/11/2023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1FD384-D7BA-4C21-9991-735B5AC3640D}" type="slidenum">
              <a:rPr lang="en-US" smtClean="0"/>
              <a:t>‹#›</a:t>
            </a:fld>
            <a:endParaRPr lang="en-US"/>
          </a:p>
        </p:txBody>
      </p:sp>
    </p:spTree>
    <p:extLst>
      <p:ext uri="{BB962C8B-B14F-4D97-AF65-F5344CB8AC3E}">
        <p14:creationId xmlns:p14="http://schemas.microsoft.com/office/powerpoint/2010/main" val="366980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Presenter notes: Encourage participants to register for </a:t>
            </a:r>
            <a:r>
              <a:rPr lang="en-US" err="1"/>
              <a:t>RenewU</a:t>
            </a:r>
            <a:r>
              <a:rPr lang="en-US"/>
              <a:t> and complete the post-session survey (Only 3 Questions) </a:t>
            </a:r>
            <a:r>
              <a:rPr lang="en-US" err="1"/>
              <a:t>RenewU</a:t>
            </a:r>
            <a:r>
              <a:rPr lang="en-US"/>
              <a:t> has resources for individuals that offer continuing education credits for all ten featured interventions on </a:t>
            </a:r>
            <a:r>
              <a:rPr lang="en-US" err="1"/>
              <a:t>RenewU</a:t>
            </a:r>
            <a:r>
              <a:rPr lang="en-US"/>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n-US"/>
              <a:t>By a show of hands determine if anyone needs to register and please allow 5-10 minutes at the beginning for participants to complete registration process if anyone is doing so. </a:t>
            </a:r>
          </a:p>
          <a:p>
            <a:endParaRPr lang="en-US"/>
          </a:p>
        </p:txBody>
      </p:sp>
      <p:sp>
        <p:nvSpPr>
          <p:cNvPr id="4" name="Slide Number Placeholder 3"/>
          <p:cNvSpPr>
            <a:spLocks noGrp="1"/>
          </p:cNvSpPr>
          <p:nvPr>
            <p:ph type="sldNum" sz="quarter" idx="5"/>
          </p:nvPr>
        </p:nvSpPr>
        <p:spPr/>
        <p:txBody>
          <a:bodyPr/>
          <a:lstStyle/>
          <a:p>
            <a:fld id="{7E712635-CF84-4703-B24E-988F243C0907}" type="slidenum">
              <a:rPr lang="en-US" smtClean="0"/>
              <a:t>3</a:t>
            </a:fld>
            <a:endParaRPr lang="en-US"/>
          </a:p>
        </p:txBody>
      </p:sp>
    </p:spTree>
    <p:extLst>
      <p:ext uri="{BB962C8B-B14F-4D97-AF65-F5344CB8AC3E}">
        <p14:creationId xmlns:p14="http://schemas.microsoft.com/office/powerpoint/2010/main" val="38477036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b="0" i="0" u="none" strike="noStrike">
                <a:solidFill>
                  <a:srgbClr val="000000"/>
                </a:solidFill>
                <a:effectLst/>
                <a:latin typeface="Calibri" panose="020F0502020204030204" pitchFamily="34" charset="0"/>
              </a:rPr>
              <a:t>Presenter note</a:t>
            </a:r>
            <a:endParaRPr lang="en-US" b="0" i="0">
              <a:solidFill>
                <a:srgbClr val="000000"/>
              </a:solidFill>
              <a:effectLst/>
              <a:latin typeface="merriweather" pitchFamily="2" charset="77"/>
            </a:endParaRPr>
          </a:p>
          <a:p>
            <a:pPr marL="228600" marR="0" lvl="0" indent="-228600" algn="l" defTabSz="914400" rtl="0" eaLnBrk="1" fontAlgn="base" latinLnBrk="0" hangingPunct="1">
              <a:lnSpc>
                <a:spcPct val="100000"/>
              </a:lnSpc>
              <a:spcBef>
                <a:spcPts val="0"/>
              </a:spcBef>
              <a:spcAft>
                <a:spcPts val="0"/>
              </a:spcAft>
              <a:buClrTx/>
              <a:buSzTx/>
              <a:buFontTx/>
              <a:buAutoNum type="arabicPeriod"/>
              <a:tabLst/>
              <a:defRPr/>
            </a:pPr>
            <a:endParaRPr lang="en-US" sz="1200" b="1">
              <a:latin typeface="Gotham Medium" pitchFamily="50" charset="0"/>
            </a:endParaRPr>
          </a:p>
          <a:p>
            <a:pPr marL="228600" indent="-228600" algn="l" rtl="0" fontAlgn="base">
              <a:buAutoNum type="arabicPeriod"/>
            </a:pPr>
            <a:endParaRPr lang="en-US"/>
          </a:p>
        </p:txBody>
      </p:sp>
      <p:sp>
        <p:nvSpPr>
          <p:cNvPr id="4" name="Slide Number Placeholder 3"/>
          <p:cNvSpPr>
            <a:spLocks noGrp="1"/>
          </p:cNvSpPr>
          <p:nvPr>
            <p:ph type="sldNum" sz="quarter" idx="5"/>
          </p:nvPr>
        </p:nvSpPr>
        <p:spPr/>
        <p:txBody>
          <a:bodyPr/>
          <a:lstStyle/>
          <a:p>
            <a:fld id="{7E712635-CF84-4703-B24E-988F243C0907}" type="slidenum">
              <a:rPr lang="en-US" smtClean="0"/>
              <a:t>12</a:t>
            </a:fld>
            <a:endParaRPr lang="en-US"/>
          </a:p>
        </p:txBody>
      </p:sp>
    </p:spTree>
    <p:extLst>
      <p:ext uri="{BB962C8B-B14F-4D97-AF65-F5344CB8AC3E}">
        <p14:creationId xmlns:p14="http://schemas.microsoft.com/office/powerpoint/2010/main" val="31919613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u="none" strike="noStrike">
                <a:solidFill>
                  <a:srgbClr val="000000"/>
                </a:solidFill>
                <a:effectLst/>
                <a:latin typeface="Calibri" panose="020F0502020204030204" pitchFamily="34" charset="0"/>
              </a:rPr>
              <a:t>For CBT intervention practices, we will learn about common automatic thoughts people struggle with as well as how to reframe and refute these thoughts. The ABC model is when you identify an activating event "A", and underlying belief "B", and the emotional or behavioral consequence "C". Then, you encourage the person to examine B, the underlying belief, and find evidence that challenges and refutes this belief leading to a different outcome. Techniques such as journaling or keeping a thought log can be helpful as can focusing on gratitude. Lastly, when worrisome thoughts arise scheduling "worry time" and using "thought-stopping" can help people not feel overwhelmed by their thoughts knowing that they've set aside 5 minutes to focus on the thoughts versus ruminating endlessly. </a:t>
            </a:r>
            <a:r>
              <a:rPr lang="en-US" b="0" i="0">
                <a:solidFill>
                  <a:srgbClr val="000000"/>
                </a:solidFill>
                <a:effectLst/>
                <a:latin typeface="Calibri" panose="020F0502020204030204" pitchFamily="34" charset="0"/>
              </a:rPr>
              <a:t>​</a:t>
            </a:r>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13</a:t>
            </a:fld>
            <a:endParaRPr lang="en-US"/>
          </a:p>
        </p:txBody>
      </p:sp>
    </p:spTree>
    <p:extLst>
      <p:ext uri="{BB962C8B-B14F-4D97-AF65-F5344CB8AC3E}">
        <p14:creationId xmlns:p14="http://schemas.microsoft.com/office/powerpoint/2010/main" val="24743544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a:solidFill>
                  <a:srgbClr val="000000"/>
                </a:solidFill>
                <a:effectLst/>
                <a:latin typeface="Calibri" panose="020F0502020204030204" pitchFamily="34" charset="0"/>
              </a:rPr>
              <a:t>The following chart highlights how you can apply a technique, here specifically cognitive reframing. Let's go through this chart together. Note to presenter: you may want to encourage folks to try this with an automatic thought they struggle with that is more meaningful for them. </a:t>
            </a:r>
          </a:p>
          <a:p>
            <a:endParaRPr lang="en-US" sz="1800" b="0" i="0">
              <a:solidFill>
                <a:srgbClr val="000000"/>
              </a:solidFill>
              <a:effectLst/>
              <a:latin typeface="Calibri" panose="020F0502020204030204" pitchFamily="34" charset="0"/>
            </a:endParaRPr>
          </a:p>
          <a:p>
            <a:endParaRPr lang="en-US" sz="1800" b="0" i="0">
              <a:solidFill>
                <a:srgbClr val="000000"/>
              </a:solidFill>
              <a:effectLst/>
              <a:latin typeface="Calibri" panose="020F0502020204030204" pitchFamily="34" charset="0"/>
            </a:endParaRPr>
          </a:p>
          <a:p>
            <a:r>
              <a:rPr lang="en-US" sz="1800" b="0" i="0">
                <a:solidFill>
                  <a:srgbClr val="000000"/>
                </a:solidFill>
                <a:effectLst/>
                <a:latin typeface="Calibri" panose="020F0502020204030204" pitchFamily="34" charset="0"/>
              </a:rPr>
              <a:t>It is a good idea to keep a journal of when you use reframing to shift an automatic thought, or any other CBT techniques. This could be a journal you record in nightly or weekly and this gives a way to track progress with using these techniques. </a:t>
            </a:r>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14</a:t>
            </a:fld>
            <a:endParaRPr lang="en-US"/>
          </a:p>
        </p:txBody>
      </p:sp>
    </p:spTree>
    <p:extLst>
      <p:ext uri="{BB962C8B-B14F-4D97-AF65-F5344CB8AC3E}">
        <p14:creationId xmlns:p14="http://schemas.microsoft.com/office/powerpoint/2010/main" val="10791242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u="none" strike="noStrike">
                <a:solidFill>
                  <a:srgbClr val="000000"/>
                </a:solidFill>
                <a:effectLst/>
                <a:latin typeface="Calibri" panose="020F0502020204030204" pitchFamily="34" charset="0"/>
              </a:rPr>
              <a:t>Mindfulness complements CBT as it is an approach that allows people to gain awareness of their thoughts. This slide covers a few common types of mindfulness. </a:t>
            </a:r>
            <a:r>
              <a:rPr lang="en-US" b="1" i="0" u="none" strike="noStrike">
                <a:solidFill>
                  <a:srgbClr val="000000"/>
                </a:solidFill>
                <a:effectLst/>
                <a:latin typeface="Calibri" panose="020F0502020204030204" pitchFamily="34" charset="0"/>
              </a:rPr>
              <a:t>Note presenter</a:t>
            </a:r>
            <a:r>
              <a:rPr lang="en-US" b="0" i="0" u="none" strike="noStrike">
                <a:solidFill>
                  <a:srgbClr val="000000"/>
                </a:solidFill>
                <a:effectLst/>
                <a:latin typeface="Calibri" panose="020F0502020204030204" pitchFamily="34" charset="0"/>
              </a:rPr>
              <a:t>: This is a good place to briefly demonstrate guided relaxation as an example of a brief mindfulness exercise. </a:t>
            </a:r>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15</a:t>
            </a:fld>
            <a:endParaRPr lang="en-US"/>
          </a:p>
        </p:txBody>
      </p:sp>
    </p:spTree>
    <p:extLst>
      <p:ext uri="{BB962C8B-B14F-4D97-AF65-F5344CB8AC3E}">
        <p14:creationId xmlns:p14="http://schemas.microsoft.com/office/powerpoint/2010/main" val="37177672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a:solidFill>
                  <a:srgbClr val="000000"/>
                </a:solidFill>
                <a:effectLst/>
                <a:latin typeface="Calibri" panose="020F0502020204030204" pitchFamily="34" charset="0"/>
              </a:rPr>
              <a:t>The following chart highlights how you can apply a technique, here specifically cognitive reframing. Let's go through this chart together. Note to presenter: you may want to encourage folks to try this with an automatic thought they struggle with that is more meaningful for them. </a:t>
            </a:r>
          </a:p>
          <a:p>
            <a:endParaRPr lang="en-US" sz="1800" b="0" i="0">
              <a:solidFill>
                <a:srgbClr val="000000"/>
              </a:solidFill>
              <a:effectLst/>
              <a:latin typeface="Calibri" panose="020F0502020204030204" pitchFamily="34" charset="0"/>
            </a:endParaRPr>
          </a:p>
          <a:p>
            <a:endParaRPr lang="en-US" sz="1800" b="0" i="0">
              <a:solidFill>
                <a:srgbClr val="000000"/>
              </a:solidFill>
              <a:effectLst/>
              <a:latin typeface="Calibri" panose="020F0502020204030204" pitchFamily="34" charset="0"/>
            </a:endParaRPr>
          </a:p>
          <a:p>
            <a:r>
              <a:rPr lang="en-US" sz="1800" b="0" i="0">
                <a:solidFill>
                  <a:srgbClr val="000000"/>
                </a:solidFill>
                <a:effectLst/>
                <a:latin typeface="Calibri" panose="020F0502020204030204" pitchFamily="34" charset="0"/>
              </a:rPr>
              <a:t>It is a good idea to keep a journal of when you use reframing to shift an automatic thought, or any other CBT techniques. This could be a journal you record in nightly or weekly and this gives a way to track progress with using these techniques. </a:t>
            </a:r>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16</a:t>
            </a:fld>
            <a:endParaRPr lang="en-US"/>
          </a:p>
        </p:txBody>
      </p:sp>
    </p:spTree>
    <p:extLst>
      <p:ext uri="{BB962C8B-B14F-4D97-AF65-F5344CB8AC3E}">
        <p14:creationId xmlns:p14="http://schemas.microsoft.com/office/powerpoint/2010/main" val="3770797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sz="2800" b="0" i="0" u="none" strike="noStrike">
                <a:solidFill>
                  <a:srgbClr val="000000"/>
                </a:solidFill>
                <a:effectLst/>
                <a:latin typeface="Calibri" panose="020F0502020204030204" pitchFamily="34" charset="0"/>
              </a:rPr>
              <a:t>Presenter notes: </a:t>
            </a:r>
            <a:r>
              <a:rPr lang="en-US" sz="2800" b="0" i="0">
                <a:solidFill>
                  <a:srgbClr val="000000"/>
                </a:solidFill>
                <a:effectLst/>
                <a:latin typeface="Calibri" panose="020F0502020204030204" pitchFamily="34" charset="0"/>
              </a:rPr>
              <a:t>​</a:t>
            </a:r>
            <a:endParaRPr lang="en-US" sz="2800" b="0" i="0">
              <a:solidFill>
                <a:srgbClr val="444444"/>
              </a:solidFill>
              <a:effectLst/>
              <a:latin typeface="Calibri" panose="020F0502020204030204" pitchFamily="34" charset="0"/>
            </a:endParaRPr>
          </a:p>
          <a:p>
            <a:pPr algn="l" rtl="0" fontAlgn="base"/>
            <a:r>
              <a:rPr lang="en-US" sz="2800" b="0" i="0" u="none" strike="noStrike">
                <a:solidFill>
                  <a:srgbClr val="000000"/>
                </a:solidFill>
                <a:effectLst/>
                <a:latin typeface="Calibri" panose="020F0502020204030204" pitchFamily="34" charset="0"/>
              </a:rPr>
              <a:t>First, we will begin with breathing. Sit in a comfortable, relaxed position, and close your eyes if comfortable. Imagine a triangle, and inhale for one length of the triangle, hold your breath for the second length of the triangle, and exhale for the third length of the triangle. As a group, let’s “triangle” breath for about one minute. </a:t>
            </a:r>
            <a:r>
              <a:rPr lang="en-US" sz="2800" b="0" i="0">
                <a:solidFill>
                  <a:srgbClr val="000000"/>
                </a:solidFill>
                <a:effectLst/>
                <a:latin typeface="Calibri" panose="020F0502020204030204" pitchFamily="34" charset="0"/>
              </a:rPr>
              <a:t>​</a:t>
            </a:r>
            <a:endParaRPr lang="en-US" sz="2800" b="0" i="0">
              <a:solidFill>
                <a:srgbClr val="444444"/>
              </a:solidFill>
              <a:effectLst/>
              <a:latin typeface="Calibri" panose="020F0502020204030204" pitchFamily="34" charset="0"/>
            </a:endParaRPr>
          </a:p>
          <a:p>
            <a:pPr algn="l" rtl="0" fontAlgn="base"/>
            <a:r>
              <a:rPr lang="en-US" sz="2800" b="0" i="0">
                <a:solidFill>
                  <a:srgbClr val="000000"/>
                </a:solidFill>
                <a:effectLst/>
                <a:latin typeface="Calibri" panose="020F0502020204030204" pitchFamily="34" charset="0"/>
              </a:rPr>
              <a:t>​</a:t>
            </a:r>
            <a:endParaRPr lang="en-US" sz="2800" b="0" i="0">
              <a:solidFill>
                <a:srgbClr val="444444"/>
              </a:solidFill>
              <a:effectLst/>
              <a:latin typeface="Calibri" panose="020F0502020204030204" pitchFamily="34" charset="0"/>
            </a:endParaRPr>
          </a:p>
          <a:p>
            <a:pPr algn="l" rtl="0" fontAlgn="base">
              <a:buFont typeface="Arial" panose="020B0604020202020204" pitchFamily="34" charset="0"/>
              <a:buChar char="•"/>
            </a:pPr>
            <a:r>
              <a:rPr lang="en-US" sz="1800" b="0" i="0" u="none" strike="noStrike">
                <a:solidFill>
                  <a:srgbClr val="000000"/>
                </a:solidFill>
                <a:effectLst/>
                <a:latin typeface="Calibri" panose="020F0502020204030204" pitchFamily="34" charset="0"/>
              </a:rPr>
              <a:t>Next, imagine you are walking down a beautiful nature path. Notice the sounds, sights, feelings, scents. Using all of your senses, transport yourself by imagining a beautiful nature scene. </a:t>
            </a:r>
            <a:r>
              <a:rPr lang="en-US" sz="1800" b="0" i="0">
                <a:solidFill>
                  <a:srgbClr val="000000"/>
                </a:solidFill>
                <a:effectLst/>
                <a:latin typeface="Calibri" panose="020F0502020204030204" pitchFamily="34" charset="0"/>
              </a:rPr>
              <a:t>​</a:t>
            </a:r>
            <a:endParaRPr lang="en-US" sz="1800" b="0" i="0">
              <a:solidFill>
                <a:srgbClr val="444444"/>
              </a:solidFill>
              <a:effectLst/>
              <a:latin typeface="Arial" panose="020B0604020202020204" pitchFamily="34" charset="0"/>
            </a:endParaRPr>
          </a:p>
          <a:p>
            <a:pPr algn="l" rtl="0" fontAlgn="base">
              <a:buFont typeface="Arial" panose="020B0604020202020204" pitchFamily="34" charset="0"/>
              <a:buChar char="•"/>
            </a:pPr>
            <a:endParaRPr lang="en-US" sz="1800" b="0" i="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a:solidFill>
                  <a:srgbClr val="000000"/>
                </a:solidFill>
                <a:effectLst/>
                <a:latin typeface="Calibri" panose="020F0502020204030204" pitchFamily="34" charset="0"/>
              </a:rPr>
              <a:t>Lastly, imagine small petals blowing in the wind. This could be from a crepe myrtle tree or even smaller, such as the feather-like particles from a dandelion. As you notice these petals blowing in the wind, imagine your thoughts becoming petals. Notice the thought without judgment and watch it gently blow with the breeze. Do this with all thoughts that come to mind until your mind feels quiet. </a:t>
            </a:r>
            <a:r>
              <a:rPr lang="en-US" sz="1800" b="0" i="0">
                <a:solidFill>
                  <a:srgbClr val="000000"/>
                </a:solidFill>
                <a:effectLst/>
                <a:latin typeface="Calibri" panose="020F0502020204030204" pitchFamily="34" charset="0"/>
              </a:rPr>
              <a:t>​</a:t>
            </a:r>
            <a:endParaRPr lang="en-US" sz="1800" b="0" i="0">
              <a:solidFill>
                <a:srgbClr val="444444"/>
              </a:solidFill>
              <a:effectLst/>
              <a:latin typeface="Arial" panose="020B0604020202020204" pitchFamily="34" charset="0"/>
            </a:endParaRPr>
          </a:p>
          <a:p>
            <a:pPr algn="l" rtl="0" fontAlgn="base"/>
            <a:r>
              <a:rPr lang="en-US" sz="2800" b="0" i="0">
                <a:solidFill>
                  <a:srgbClr val="000000"/>
                </a:solidFill>
                <a:effectLst/>
                <a:latin typeface="Calibri" panose="020F0502020204030204" pitchFamily="34" charset="0"/>
              </a:rPr>
              <a:t>​</a:t>
            </a:r>
            <a:endParaRPr lang="en-US" sz="2800" b="0" i="0">
              <a:solidFill>
                <a:srgbClr val="444444"/>
              </a:solidFill>
              <a:effectLst/>
              <a:latin typeface="Calibri" panose="020F0502020204030204" pitchFamily="34" charset="0"/>
            </a:endParaRPr>
          </a:p>
        </p:txBody>
      </p:sp>
      <p:sp>
        <p:nvSpPr>
          <p:cNvPr id="4" name="Slide Number Placeholder 3"/>
          <p:cNvSpPr>
            <a:spLocks noGrp="1"/>
          </p:cNvSpPr>
          <p:nvPr>
            <p:ph type="sldNum" sz="quarter" idx="5"/>
          </p:nvPr>
        </p:nvSpPr>
        <p:spPr/>
        <p:txBody>
          <a:bodyPr/>
          <a:lstStyle/>
          <a:p>
            <a:fld id="{B31FD384-D7BA-4C21-9991-735B5AC3640D}" type="slidenum">
              <a:rPr lang="en-US" smtClean="0"/>
              <a:t>17</a:t>
            </a:fld>
            <a:endParaRPr lang="en-US"/>
          </a:p>
        </p:txBody>
      </p:sp>
    </p:spTree>
    <p:extLst>
      <p:ext uri="{BB962C8B-B14F-4D97-AF65-F5344CB8AC3E}">
        <p14:creationId xmlns:p14="http://schemas.microsoft.com/office/powerpoint/2010/main" val="26509041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a:solidFill>
                  <a:srgbClr val="000000"/>
                </a:solidFill>
                <a:effectLst/>
                <a:latin typeface="Calibri" panose="020F0502020204030204" pitchFamily="34" charset="0"/>
              </a:rPr>
              <a:t>As you can see both CBT and mindfulness empower people to have greater control over their thoughts which helps people manage their stress, improve emotion regulation and how they respond to situations, and just generally choose thoughts that support their wellbeing. For example, choosing to identify things you are grateful for is a positive shift in mindset that improves one's well-being. Or, choosing not to focus on things outside of one's control can lead to less worry.</a:t>
            </a:r>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18</a:t>
            </a:fld>
            <a:endParaRPr lang="en-US"/>
          </a:p>
        </p:txBody>
      </p:sp>
    </p:spTree>
    <p:extLst>
      <p:ext uri="{BB962C8B-B14F-4D97-AF65-F5344CB8AC3E}">
        <p14:creationId xmlns:p14="http://schemas.microsoft.com/office/powerpoint/2010/main" val="139552672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712635-CF84-4703-B24E-988F243C0907}" type="slidenum">
              <a:rPr lang="en-US" smtClean="0"/>
              <a:t>20</a:t>
            </a:fld>
            <a:endParaRPr lang="en-US"/>
          </a:p>
        </p:txBody>
      </p:sp>
    </p:spTree>
    <p:extLst>
      <p:ext uri="{BB962C8B-B14F-4D97-AF65-F5344CB8AC3E}">
        <p14:creationId xmlns:p14="http://schemas.microsoft.com/office/powerpoint/2010/main" val="1926894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712635-CF84-4703-B24E-988F243C0907}" type="slidenum">
              <a:rPr lang="en-US" smtClean="0"/>
              <a:t>21</a:t>
            </a:fld>
            <a:endParaRPr lang="en-US"/>
          </a:p>
        </p:txBody>
      </p:sp>
    </p:spTree>
    <p:extLst>
      <p:ext uri="{BB962C8B-B14F-4D97-AF65-F5344CB8AC3E}">
        <p14:creationId xmlns:p14="http://schemas.microsoft.com/office/powerpoint/2010/main" val="123505865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Presenter notes: Encourage participants to register for </a:t>
            </a:r>
            <a:r>
              <a:rPr lang="en-US" err="1"/>
              <a:t>RenewU</a:t>
            </a:r>
            <a:r>
              <a:rPr lang="en-US"/>
              <a:t> and complete the post-session survey (Only 3 Questions) </a:t>
            </a:r>
            <a:r>
              <a:rPr lang="en-US" err="1"/>
              <a:t>RenewU</a:t>
            </a:r>
            <a:r>
              <a:rPr lang="en-US"/>
              <a:t> has resources for individuals that offer continuing education credits for all ten featured interventions on </a:t>
            </a:r>
            <a:r>
              <a:rPr lang="en-US" err="1"/>
              <a:t>RenewU</a:t>
            </a:r>
            <a:r>
              <a:rPr lang="en-US"/>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n-US" i="0"/>
              <a:t>*If this is the first </a:t>
            </a:r>
            <a:r>
              <a:rPr lang="en-US" i="0" err="1"/>
              <a:t>RenewU</a:t>
            </a:r>
            <a:r>
              <a:rPr lang="en-US" i="0"/>
              <a:t> post-session or module survey they are completing they are eligible to receive a $25 gift card.</a:t>
            </a:r>
          </a:p>
          <a:p>
            <a:endParaRPr lang="en-US"/>
          </a:p>
        </p:txBody>
      </p:sp>
      <p:sp>
        <p:nvSpPr>
          <p:cNvPr id="4" name="Slide Number Placeholder 3"/>
          <p:cNvSpPr>
            <a:spLocks noGrp="1"/>
          </p:cNvSpPr>
          <p:nvPr>
            <p:ph type="sldNum" sz="quarter" idx="5"/>
          </p:nvPr>
        </p:nvSpPr>
        <p:spPr/>
        <p:txBody>
          <a:bodyPr/>
          <a:lstStyle/>
          <a:p>
            <a:fld id="{7E712635-CF84-4703-B24E-988F243C0907}" type="slidenum">
              <a:rPr lang="en-US" smtClean="0"/>
              <a:t>22</a:t>
            </a:fld>
            <a:endParaRPr lang="en-US"/>
          </a:p>
        </p:txBody>
      </p:sp>
    </p:spTree>
    <p:extLst>
      <p:ext uri="{BB962C8B-B14F-4D97-AF65-F5344CB8AC3E}">
        <p14:creationId xmlns:p14="http://schemas.microsoft.com/office/powerpoint/2010/main" val="11428518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a:solidFill>
                  <a:srgbClr val="000000"/>
                </a:solidFill>
                <a:effectLst/>
                <a:latin typeface="Calibri" panose="020F0502020204030204" pitchFamily="34" charset="0"/>
              </a:rPr>
              <a:t>The objectives for today's presentation are to define, discuss, identify and implement both CBT and mindfulness practices. Then, we will reflect on this experience. </a:t>
            </a:r>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4</a:t>
            </a:fld>
            <a:endParaRPr lang="en-US"/>
          </a:p>
        </p:txBody>
      </p:sp>
    </p:spTree>
    <p:extLst>
      <p:ext uri="{BB962C8B-B14F-4D97-AF65-F5344CB8AC3E}">
        <p14:creationId xmlns:p14="http://schemas.microsoft.com/office/powerpoint/2010/main" val="103860702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Presenter notes: please show the disclosure after presentation </a:t>
            </a:r>
          </a:p>
          <a:p>
            <a:endParaRPr lang="en-US"/>
          </a:p>
        </p:txBody>
      </p:sp>
      <p:sp>
        <p:nvSpPr>
          <p:cNvPr id="4" name="Slide Number Placeholder 3"/>
          <p:cNvSpPr>
            <a:spLocks noGrp="1"/>
          </p:cNvSpPr>
          <p:nvPr>
            <p:ph type="sldNum" sz="quarter" idx="5"/>
          </p:nvPr>
        </p:nvSpPr>
        <p:spPr/>
        <p:txBody>
          <a:bodyPr/>
          <a:lstStyle/>
          <a:p>
            <a:fld id="{7E712635-CF84-4703-B24E-988F243C0907}" type="slidenum">
              <a:rPr lang="en-US" smtClean="0"/>
              <a:t>23</a:t>
            </a:fld>
            <a:endParaRPr lang="en-US"/>
          </a:p>
        </p:txBody>
      </p:sp>
    </p:spTree>
    <p:extLst>
      <p:ext uri="{BB962C8B-B14F-4D97-AF65-F5344CB8AC3E}">
        <p14:creationId xmlns:p14="http://schemas.microsoft.com/office/powerpoint/2010/main" val="38477036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a:solidFill>
                  <a:srgbClr val="000000"/>
                </a:solidFill>
                <a:effectLst/>
                <a:latin typeface="Calibri" panose="020F0502020204030204" pitchFamily="34" charset="0"/>
              </a:rPr>
              <a:t>CBT stands for cognitive-behavioral therapy. It is an evidence-based therapy approach that focuses on thoughts/cognitions as the root of mental distress. Emotions and behaviors are less emphasized in this approach as it espouses that when changes and alters their thought patterns to a healthier way of thinking they will feel and act differently. CBT I traditionally administered by a licensed mental health professional. It is one of the most-manualized and structured therapy approaches so it lends itself to have tools that can be self-administered. However, if you are experiencing significant mental health distress or are in crisis please seek professional services. Mindfulness is awareness of one's thoughts. It is not therapy, but it is complementary to CBT and helps people gain awareness of their thoughts so that they can identify those thoughts and experience them non-judgmentally. </a:t>
            </a:r>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5</a:t>
            </a:fld>
            <a:endParaRPr lang="en-US"/>
          </a:p>
        </p:txBody>
      </p:sp>
    </p:spTree>
    <p:extLst>
      <p:ext uri="{BB962C8B-B14F-4D97-AF65-F5344CB8AC3E}">
        <p14:creationId xmlns:p14="http://schemas.microsoft.com/office/powerpoint/2010/main" val="16906038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a:solidFill>
                  <a:srgbClr val="000000"/>
                </a:solidFill>
                <a:effectLst/>
                <a:latin typeface="Calibri" panose="020F0502020204030204" pitchFamily="34" charset="0"/>
              </a:rPr>
              <a:t>As you can see both CBT and mindfulness empower people to have greater control over their thoughts which helps people manage their stress, improve emotion regulation and how they respond to situations, and just generally choose thoughts that support their wellbeing. For example, choosing to identify things you are grateful for is a positive shift in mindset that improves one's well-being. Or, choosing not to focus on things outside of one's control can lead to less worry.</a:t>
            </a:r>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6</a:t>
            </a:fld>
            <a:endParaRPr lang="en-US"/>
          </a:p>
        </p:txBody>
      </p:sp>
    </p:spTree>
    <p:extLst>
      <p:ext uri="{BB962C8B-B14F-4D97-AF65-F5344CB8AC3E}">
        <p14:creationId xmlns:p14="http://schemas.microsoft.com/office/powerpoint/2010/main" val="24931336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a:solidFill>
                  <a:srgbClr val="000000"/>
                </a:solidFill>
                <a:effectLst/>
                <a:latin typeface="Calibri" panose="020F0502020204030204" pitchFamily="34" charset="0"/>
              </a:rPr>
              <a:t>Presenter notes:</a:t>
            </a:r>
          </a:p>
          <a:p>
            <a:pPr algn="l" fontAlgn="base"/>
            <a:r>
              <a:rPr lang="en-US" sz="1800" b="0" i="0">
                <a:solidFill>
                  <a:srgbClr val="000000"/>
                </a:solidFill>
                <a:effectLst/>
                <a:latin typeface="Calibri" panose="020F0502020204030204" pitchFamily="34" charset="0"/>
              </a:rPr>
              <a:t> </a:t>
            </a:r>
            <a:r>
              <a:rPr lang="en-US" b="1" i="0">
                <a:solidFill>
                  <a:srgbClr val="000000"/>
                </a:solidFill>
                <a:effectLst/>
                <a:latin typeface="var(--font-family-body)"/>
              </a:rPr>
              <a:t>Systematic review of 25 studies. </a:t>
            </a:r>
            <a:endParaRPr lang="en-US" b="0" i="0">
              <a:solidFill>
                <a:srgbClr val="000000"/>
              </a:solidFill>
              <a:effectLst/>
              <a:latin typeface="GothamReg"/>
            </a:endParaRPr>
          </a:p>
          <a:p>
            <a:pPr algn="l" fontAlgn="base"/>
            <a:r>
              <a:rPr lang="en-US" b="1" i="0">
                <a:solidFill>
                  <a:srgbClr val="000000"/>
                </a:solidFill>
                <a:effectLst/>
                <a:latin typeface="var(--font-family-body)"/>
              </a:rPr>
              <a:t>Inclusion criteria:</a:t>
            </a:r>
            <a:endParaRPr lang="en-US" b="0" i="0">
              <a:solidFill>
                <a:srgbClr val="000000"/>
              </a:solidFill>
              <a:effectLst/>
              <a:latin typeface="GothamReg"/>
            </a:endParaRPr>
          </a:p>
          <a:p>
            <a:pPr algn="l" fontAlgn="base">
              <a:buFont typeface="Arial" panose="020B0604020202020204" pitchFamily="34" charset="0"/>
              <a:buChar char="•"/>
            </a:pPr>
            <a:r>
              <a:rPr lang="en-US" b="0" i="0">
                <a:solidFill>
                  <a:srgbClr val="000000"/>
                </a:solidFill>
                <a:effectLst/>
                <a:latin typeface="merriweather" panose="020F0502020204030204" pitchFamily="34" charset="0"/>
              </a:rPr>
              <a:t>Encompass all three components of yoga (body position, breathing, and mindfulness)</a:t>
            </a:r>
          </a:p>
          <a:p>
            <a:pPr algn="l" fontAlgn="base">
              <a:buFont typeface="Arial" panose="020B0604020202020204" pitchFamily="34" charset="0"/>
              <a:buChar char="•"/>
            </a:pPr>
            <a:r>
              <a:rPr lang="en-US" b="0" i="0">
                <a:solidFill>
                  <a:srgbClr val="000000"/>
                </a:solidFill>
                <a:effectLst/>
                <a:latin typeface="merriweather" panose="020F0502020204030204" pitchFamily="34" charset="0"/>
              </a:rPr>
              <a:t>Are not part of a multimodal intervention program</a:t>
            </a:r>
          </a:p>
          <a:p>
            <a:pPr algn="l" fontAlgn="base">
              <a:buFont typeface="Arial" panose="020B0604020202020204" pitchFamily="34" charset="0"/>
              <a:buChar char="•"/>
            </a:pPr>
            <a:r>
              <a:rPr lang="en-US" b="0" i="0">
                <a:solidFill>
                  <a:srgbClr val="000000"/>
                </a:solidFill>
                <a:effectLst/>
                <a:latin typeface="merriweather" panose="020F0502020204030204" pitchFamily="34" charset="0"/>
              </a:rPr>
              <a:t>Targeted intervention is clearly stated and the outcome is studied</a:t>
            </a:r>
          </a:p>
          <a:p>
            <a:pPr algn="l" fontAlgn="base">
              <a:buFont typeface="Arial" panose="020B0604020202020204" pitchFamily="34" charset="0"/>
              <a:buChar char="•"/>
            </a:pPr>
            <a:r>
              <a:rPr lang="en-US" b="0" i="0">
                <a:solidFill>
                  <a:srgbClr val="000000"/>
                </a:solidFill>
                <a:effectLst/>
                <a:latin typeface="var(--font-family-body)"/>
              </a:rPr>
              <a:t>12 studies were randomized controlled trials</a:t>
            </a:r>
          </a:p>
          <a:p>
            <a:pPr algn="l" fontAlgn="base"/>
            <a:r>
              <a:rPr lang="en-US" b="1" i="0">
                <a:solidFill>
                  <a:srgbClr val="000000"/>
                </a:solidFill>
                <a:effectLst/>
                <a:latin typeface="var(--font-family-body)"/>
              </a:rPr>
              <a:t>Total Participants</a:t>
            </a:r>
            <a:r>
              <a:rPr lang="en-US" b="0" i="0">
                <a:solidFill>
                  <a:srgbClr val="000000"/>
                </a:solidFill>
                <a:effectLst/>
                <a:latin typeface="GothamReg"/>
              </a:rPr>
              <a:t>:</a:t>
            </a:r>
          </a:p>
          <a:p>
            <a:pPr algn="l" fontAlgn="base">
              <a:buFont typeface="Arial" panose="020B0604020202020204" pitchFamily="34" charset="0"/>
              <a:buChar char="•"/>
            </a:pPr>
            <a:r>
              <a:rPr lang="en-US" b="0" i="0">
                <a:solidFill>
                  <a:srgbClr val="000000"/>
                </a:solidFill>
                <a:effectLst/>
                <a:latin typeface="merriweather" panose="020F0502020204030204" pitchFamily="34" charset="0"/>
              </a:rPr>
              <a:t>1778 health professionals and students</a:t>
            </a:r>
          </a:p>
          <a:p>
            <a:endParaRPr lang="en-US"/>
          </a:p>
        </p:txBody>
      </p:sp>
      <p:sp>
        <p:nvSpPr>
          <p:cNvPr id="4" name="Slide Number Placeholder 3"/>
          <p:cNvSpPr>
            <a:spLocks noGrp="1"/>
          </p:cNvSpPr>
          <p:nvPr>
            <p:ph type="sldNum" sz="quarter" idx="5"/>
          </p:nvPr>
        </p:nvSpPr>
        <p:spPr/>
        <p:txBody>
          <a:bodyPr/>
          <a:lstStyle/>
          <a:p>
            <a:fld id="{7E712635-CF84-4703-B24E-988F243C0907}" type="slidenum">
              <a:rPr lang="en-US" smtClean="0"/>
              <a:t>7</a:t>
            </a:fld>
            <a:endParaRPr lang="en-US"/>
          </a:p>
        </p:txBody>
      </p:sp>
    </p:spTree>
    <p:extLst>
      <p:ext uri="{BB962C8B-B14F-4D97-AF65-F5344CB8AC3E}">
        <p14:creationId xmlns:p14="http://schemas.microsoft.com/office/powerpoint/2010/main" val="39693305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a:solidFill>
                  <a:srgbClr val="000000"/>
                </a:solidFill>
                <a:effectLst/>
                <a:latin typeface="Calibri" panose="020F0502020204030204" pitchFamily="34" charset="0"/>
              </a:rPr>
              <a:t>Presenter notes: article findings</a:t>
            </a:r>
          </a:p>
          <a:p>
            <a:pPr algn="l" fontAlgn="base"/>
            <a:r>
              <a:rPr lang="en-US" b="0" i="0">
                <a:solidFill>
                  <a:srgbClr val="000000"/>
                </a:solidFill>
                <a:effectLst/>
                <a:latin typeface="GothamReg"/>
              </a:rPr>
              <a:t>Systematic review of 14 studies (7 of which were randomized control studies)</a:t>
            </a:r>
          </a:p>
          <a:p>
            <a:pPr algn="l" fontAlgn="base"/>
            <a:r>
              <a:rPr lang="en-US" b="0" i="0">
                <a:solidFill>
                  <a:srgbClr val="000000"/>
                </a:solidFill>
                <a:effectLst/>
                <a:latin typeface="GothamReg"/>
              </a:rPr>
              <a:t>Hospital-based brief mindfulness programs (less than four hours) with health care providers</a:t>
            </a:r>
          </a:p>
          <a:p>
            <a:pPr algn="l" fontAlgn="base"/>
            <a:r>
              <a:rPr lang="en-US" b="0" i="0">
                <a:solidFill>
                  <a:srgbClr val="000000"/>
                </a:solidFill>
                <a:effectLst/>
                <a:latin typeface="GothamReg"/>
              </a:rPr>
              <a:t>All reported positive changes in provider well-being -</a:t>
            </a:r>
          </a:p>
          <a:p>
            <a:endParaRPr lang="en-US"/>
          </a:p>
        </p:txBody>
      </p:sp>
      <p:sp>
        <p:nvSpPr>
          <p:cNvPr id="4" name="Slide Number Placeholder 3"/>
          <p:cNvSpPr>
            <a:spLocks noGrp="1"/>
          </p:cNvSpPr>
          <p:nvPr>
            <p:ph type="sldNum" sz="quarter" idx="5"/>
          </p:nvPr>
        </p:nvSpPr>
        <p:spPr/>
        <p:txBody>
          <a:bodyPr/>
          <a:lstStyle/>
          <a:p>
            <a:fld id="{7E712635-CF84-4703-B24E-988F243C0907}" type="slidenum">
              <a:rPr lang="en-US" smtClean="0"/>
              <a:t>8</a:t>
            </a:fld>
            <a:endParaRPr lang="en-US"/>
          </a:p>
        </p:txBody>
      </p:sp>
    </p:spTree>
    <p:extLst>
      <p:ext uri="{BB962C8B-B14F-4D97-AF65-F5344CB8AC3E}">
        <p14:creationId xmlns:p14="http://schemas.microsoft.com/office/powerpoint/2010/main" val="4872841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712635-CF84-4703-B24E-988F243C0907}" type="slidenum">
              <a:rPr lang="en-US" smtClean="0"/>
              <a:t>9</a:t>
            </a:fld>
            <a:endParaRPr lang="en-US"/>
          </a:p>
        </p:txBody>
      </p:sp>
    </p:spTree>
    <p:extLst>
      <p:ext uri="{BB962C8B-B14F-4D97-AF65-F5344CB8AC3E}">
        <p14:creationId xmlns:p14="http://schemas.microsoft.com/office/powerpoint/2010/main" val="39838364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a:solidFill>
                  <a:srgbClr val="000000"/>
                </a:solidFill>
                <a:effectLst/>
                <a:latin typeface="Calibri" panose="020F0502020204030204" pitchFamily="34" charset="0"/>
              </a:rPr>
              <a:t>Presenter notes: article findings</a:t>
            </a:r>
          </a:p>
          <a:p>
            <a:pPr algn="l" fontAlgn="base"/>
            <a:r>
              <a:rPr lang="en-US" b="1" i="0">
                <a:solidFill>
                  <a:srgbClr val="000000"/>
                </a:solidFill>
                <a:effectLst/>
                <a:latin typeface="GothamReg"/>
              </a:rPr>
              <a:t>Study Design</a:t>
            </a:r>
            <a:r>
              <a:rPr lang="en-US" b="0" i="0">
                <a:solidFill>
                  <a:srgbClr val="000000"/>
                </a:solidFill>
                <a:effectLst/>
                <a:latin typeface="GothamReg"/>
              </a:rPr>
              <a:t>: Systematic review focused on randomized controlled trials (RCTs) with physicians and nurses that tested interventions designed to improve their mental health, well-being, physical health, and lifestyle behaviors. Twenty-nine studies (N = 2708 participants) met the inclusion criteria.</a:t>
            </a:r>
            <a:endParaRPr lang="en-US"/>
          </a:p>
        </p:txBody>
      </p:sp>
      <p:sp>
        <p:nvSpPr>
          <p:cNvPr id="4" name="Slide Number Placeholder 3"/>
          <p:cNvSpPr>
            <a:spLocks noGrp="1"/>
          </p:cNvSpPr>
          <p:nvPr>
            <p:ph type="sldNum" sz="quarter" idx="5"/>
          </p:nvPr>
        </p:nvSpPr>
        <p:spPr/>
        <p:txBody>
          <a:bodyPr/>
          <a:lstStyle/>
          <a:p>
            <a:fld id="{7E712635-CF84-4703-B24E-988F243C0907}" type="slidenum">
              <a:rPr lang="en-US" smtClean="0"/>
              <a:t>10</a:t>
            </a:fld>
            <a:endParaRPr lang="en-US"/>
          </a:p>
        </p:txBody>
      </p:sp>
    </p:spTree>
    <p:extLst>
      <p:ext uri="{BB962C8B-B14F-4D97-AF65-F5344CB8AC3E}">
        <p14:creationId xmlns:p14="http://schemas.microsoft.com/office/powerpoint/2010/main" val="13344643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b="0" i="0" u="none" strike="noStrike">
                <a:solidFill>
                  <a:srgbClr val="000000"/>
                </a:solidFill>
                <a:effectLst/>
                <a:latin typeface="Calibri" panose="020F0502020204030204" pitchFamily="34" charset="0"/>
              </a:rPr>
              <a:t>Presenter note</a:t>
            </a:r>
            <a:endParaRPr lang="en-US" b="0" i="0">
              <a:solidFill>
                <a:srgbClr val="000000"/>
              </a:solidFill>
              <a:effectLst/>
              <a:latin typeface="merriweather" pitchFamily="2" charset="77"/>
            </a:endParaRPr>
          </a:p>
          <a:p>
            <a:pPr marL="228600" marR="0" lvl="0" indent="-228600" algn="l" defTabSz="914400" rtl="0" eaLnBrk="1" fontAlgn="base" latinLnBrk="0" hangingPunct="1">
              <a:lnSpc>
                <a:spcPct val="100000"/>
              </a:lnSpc>
              <a:spcBef>
                <a:spcPts val="0"/>
              </a:spcBef>
              <a:spcAft>
                <a:spcPts val="0"/>
              </a:spcAft>
              <a:buClrTx/>
              <a:buSzTx/>
              <a:buFontTx/>
              <a:buAutoNum type="arabicPeriod"/>
              <a:tabLst/>
              <a:defRPr/>
            </a:pPr>
            <a:endParaRPr lang="en-US" sz="1200" b="1">
              <a:latin typeface="Gotham Medium" pitchFamily="50" charset="0"/>
            </a:endParaRPr>
          </a:p>
          <a:p>
            <a:pPr marL="228600" indent="-228600" algn="l" rtl="0" fontAlgn="base">
              <a:buAutoNum type="arabicPeriod"/>
            </a:pPr>
            <a:endParaRPr lang="en-US"/>
          </a:p>
        </p:txBody>
      </p:sp>
      <p:sp>
        <p:nvSpPr>
          <p:cNvPr id="4" name="Slide Number Placeholder 3"/>
          <p:cNvSpPr>
            <a:spLocks noGrp="1"/>
          </p:cNvSpPr>
          <p:nvPr>
            <p:ph type="sldNum" sz="quarter" idx="5"/>
          </p:nvPr>
        </p:nvSpPr>
        <p:spPr/>
        <p:txBody>
          <a:bodyPr/>
          <a:lstStyle/>
          <a:p>
            <a:fld id="{7E712635-CF84-4703-B24E-988F243C0907}" type="slidenum">
              <a:rPr lang="en-US" smtClean="0"/>
              <a:t>11</a:t>
            </a:fld>
            <a:endParaRPr lang="en-US"/>
          </a:p>
        </p:txBody>
      </p:sp>
    </p:spTree>
    <p:extLst>
      <p:ext uri="{BB962C8B-B14F-4D97-AF65-F5344CB8AC3E}">
        <p14:creationId xmlns:p14="http://schemas.microsoft.com/office/powerpoint/2010/main" val="39367477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697BE6-5E51-C8E7-4351-6991EFE7A37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F561CB3-F5C5-9E93-BA89-40FC10E6B5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C232DB3-F921-C92F-3EAA-69B3DDF3D5A1}"/>
              </a:ext>
            </a:extLst>
          </p:cNvPr>
          <p:cNvSpPr>
            <a:spLocks noGrp="1"/>
          </p:cNvSpPr>
          <p:nvPr>
            <p:ph type="dt" sz="half" idx="10"/>
          </p:nvPr>
        </p:nvSpPr>
        <p:spPr/>
        <p:txBody>
          <a:bodyPr/>
          <a:lstStyle/>
          <a:p>
            <a:fld id="{5D38260C-63F1-4843-A8B9-D1B08C620417}" type="datetimeFigureOut">
              <a:rPr lang="en-US" smtClean="0"/>
              <a:t>12/11/2023</a:t>
            </a:fld>
            <a:endParaRPr lang="en-US"/>
          </a:p>
        </p:txBody>
      </p:sp>
      <p:sp>
        <p:nvSpPr>
          <p:cNvPr id="5" name="Footer Placeholder 4">
            <a:extLst>
              <a:ext uri="{FF2B5EF4-FFF2-40B4-BE49-F238E27FC236}">
                <a16:creationId xmlns:a16="http://schemas.microsoft.com/office/drawing/2014/main" id="{BC6E2C68-48BA-61AB-C681-DD1AC01097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5CAD62-48E4-94AD-6992-651771E1535C}"/>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268451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CF3091-DF5A-41A1-3287-9F12FF8BF99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19E0127-395B-986A-ADEB-EACC0E3B14C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960A5C-3622-4D47-0FC9-36334C842A94}"/>
              </a:ext>
            </a:extLst>
          </p:cNvPr>
          <p:cNvSpPr>
            <a:spLocks noGrp="1"/>
          </p:cNvSpPr>
          <p:nvPr>
            <p:ph type="dt" sz="half" idx="10"/>
          </p:nvPr>
        </p:nvSpPr>
        <p:spPr/>
        <p:txBody>
          <a:bodyPr/>
          <a:lstStyle/>
          <a:p>
            <a:fld id="{5D38260C-63F1-4843-A8B9-D1B08C620417}" type="datetimeFigureOut">
              <a:rPr lang="en-US" smtClean="0"/>
              <a:t>12/11/2023</a:t>
            </a:fld>
            <a:endParaRPr lang="en-US"/>
          </a:p>
        </p:txBody>
      </p:sp>
      <p:sp>
        <p:nvSpPr>
          <p:cNvPr id="5" name="Footer Placeholder 4">
            <a:extLst>
              <a:ext uri="{FF2B5EF4-FFF2-40B4-BE49-F238E27FC236}">
                <a16:creationId xmlns:a16="http://schemas.microsoft.com/office/drawing/2014/main" id="{D3A9FED7-5E22-715F-9DDE-E99C809AB9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912E41-11EF-B107-46BD-9DD576EA176F}"/>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1958548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0E5D5A2-37FA-3BD2-2967-A8E82BD07D7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DB3A8BB-EDD8-4E95-FB17-F0412C3ABE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CEA2B8-F9BD-1B21-5525-D4E78BC99486}"/>
              </a:ext>
            </a:extLst>
          </p:cNvPr>
          <p:cNvSpPr>
            <a:spLocks noGrp="1"/>
          </p:cNvSpPr>
          <p:nvPr>
            <p:ph type="dt" sz="half" idx="10"/>
          </p:nvPr>
        </p:nvSpPr>
        <p:spPr/>
        <p:txBody>
          <a:bodyPr/>
          <a:lstStyle/>
          <a:p>
            <a:fld id="{5D38260C-63F1-4843-A8B9-D1B08C620417}" type="datetimeFigureOut">
              <a:rPr lang="en-US" smtClean="0"/>
              <a:t>12/11/2023</a:t>
            </a:fld>
            <a:endParaRPr lang="en-US"/>
          </a:p>
        </p:txBody>
      </p:sp>
      <p:sp>
        <p:nvSpPr>
          <p:cNvPr id="5" name="Footer Placeholder 4">
            <a:extLst>
              <a:ext uri="{FF2B5EF4-FFF2-40B4-BE49-F238E27FC236}">
                <a16:creationId xmlns:a16="http://schemas.microsoft.com/office/drawing/2014/main" id="{EE94DD53-AFB9-6FBC-E7C0-AF9EE8B02B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3F0B92-D391-2949-BF84-85F55853EFF7}"/>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145463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E1D4A-F785-3DEF-35E0-AA1E3875666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95AEB13-8A82-3CD3-0C7A-592F0B61130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BF31E2-6DDA-A3C9-DC31-3F2DB9E9E45E}"/>
              </a:ext>
            </a:extLst>
          </p:cNvPr>
          <p:cNvSpPr>
            <a:spLocks noGrp="1"/>
          </p:cNvSpPr>
          <p:nvPr>
            <p:ph type="dt" sz="half" idx="10"/>
          </p:nvPr>
        </p:nvSpPr>
        <p:spPr/>
        <p:txBody>
          <a:bodyPr/>
          <a:lstStyle/>
          <a:p>
            <a:fld id="{5D38260C-63F1-4843-A8B9-D1B08C620417}" type="datetimeFigureOut">
              <a:rPr lang="en-US" smtClean="0"/>
              <a:t>12/11/2023</a:t>
            </a:fld>
            <a:endParaRPr lang="en-US"/>
          </a:p>
        </p:txBody>
      </p:sp>
      <p:sp>
        <p:nvSpPr>
          <p:cNvPr id="5" name="Footer Placeholder 4">
            <a:extLst>
              <a:ext uri="{FF2B5EF4-FFF2-40B4-BE49-F238E27FC236}">
                <a16:creationId xmlns:a16="http://schemas.microsoft.com/office/drawing/2014/main" id="{2620D1C8-B2A3-1410-089A-303B5E1CA3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3D39C5-CFB2-689E-C176-BBA7925E60D4}"/>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4404878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1D14D-57A3-A7E7-D1CA-B775226EFF4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107E202-3ACB-E774-4DDD-19739D602EC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ECADCE3-43FA-DD59-A61C-CD31D4A6304A}"/>
              </a:ext>
            </a:extLst>
          </p:cNvPr>
          <p:cNvSpPr>
            <a:spLocks noGrp="1"/>
          </p:cNvSpPr>
          <p:nvPr>
            <p:ph type="dt" sz="half" idx="10"/>
          </p:nvPr>
        </p:nvSpPr>
        <p:spPr/>
        <p:txBody>
          <a:bodyPr/>
          <a:lstStyle/>
          <a:p>
            <a:fld id="{5D38260C-63F1-4843-A8B9-D1B08C620417}" type="datetimeFigureOut">
              <a:rPr lang="en-US" smtClean="0"/>
              <a:t>12/11/2023</a:t>
            </a:fld>
            <a:endParaRPr lang="en-US"/>
          </a:p>
        </p:txBody>
      </p:sp>
      <p:sp>
        <p:nvSpPr>
          <p:cNvPr id="5" name="Footer Placeholder 4">
            <a:extLst>
              <a:ext uri="{FF2B5EF4-FFF2-40B4-BE49-F238E27FC236}">
                <a16:creationId xmlns:a16="http://schemas.microsoft.com/office/drawing/2014/main" id="{A5E97C4B-22CE-3B1F-D03E-8A377776BB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BB1506-9500-A4A2-962D-44C3764B21B7}"/>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4810752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6D5F0-83F3-A5F3-712B-238C5EEA41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4566EC3-2137-EE5A-5F98-E26465B5F37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D004AA0-1B1B-6839-B826-54787D6DA6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83D1118-09C3-35D4-ABCD-48492529E4DD}"/>
              </a:ext>
            </a:extLst>
          </p:cNvPr>
          <p:cNvSpPr>
            <a:spLocks noGrp="1"/>
          </p:cNvSpPr>
          <p:nvPr>
            <p:ph type="dt" sz="half" idx="10"/>
          </p:nvPr>
        </p:nvSpPr>
        <p:spPr/>
        <p:txBody>
          <a:bodyPr/>
          <a:lstStyle/>
          <a:p>
            <a:fld id="{5D38260C-63F1-4843-A8B9-D1B08C620417}" type="datetimeFigureOut">
              <a:rPr lang="en-US" smtClean="0"/>
              <a:t>12/11/2023</a:t>
            </a:fld>
            <a:endParaRPr lang="en-US"/>
          </a:p>
        </p:txBody>
      </p:sp>
      <p:sp>
        <p:nvSpPr>
          <p:cNvPr id="6" name="Footer Placeholder 5">
            <a:extLst>
              <a:ext uri="{FF2B5EF4-FFF2-40B4-BE49-F238E27FC236}">
                <a16:creationId xmlns:a16="http://schemas.microsoft.com/office/drawing/2014/main" id="{BE1A6B31-BDB2-F50B-5CF8-E731058C16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39A286-D359-99AE-D213-048C95654427}"/>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996563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6C242-85C8-F3AD-3E8A-74FA4275221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EA02DFF-6ED8-2EEE-AF18-A70526B5784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807E553-0ED9-DCF6-0AC5-2667EDFE74B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91308A7-4106-DA07-3395-7BAC70C330B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71E6AD3-37FA-C590-3370-CE18F6DF48A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4A82B4D-349A-46D8-6156-A334F41E7FB7}"/>
              </a:ext>
            </a:extLst>
          </p:cNvPr>
          <p:cNvSpPr>
            <a:spLocks noGrp="1"/>
          </p:cNvSpPr>
          <p:nvPr>
            <p:ph type="dt" sz="half" idx="10"/>
          </p:nvPr>
        </p:nvSpPr>
        <p:spPr/>
        <p:txBody>
          <a:bodyPr/>
          <a:lstStyle/>
          <a:p>
            <a:fld id="{5D38260C-63F1-4843-A8B9-D1B08C620417}" type="datetimeFigureOut">
              <a:rPr lang="en-US" smtClean="0"/>
              <a:t>12/11/2023</a:t>
            </a:fld>
            <a:endParaRPr lang="en-US"/>
          </a:p>
        </p:txBody>
      </p:sp>
      <p:sp>
        <p:nvSpPr>
          <p:cNvPr id="8" name="Footer Placeholder 7">
            <a:extLst>
              <a:ext uri="{FF2B5EF4-FFF2-40B4-BE49-F238E27FC236}">
                <a16:creationId xmlns:a16="http://schemas.microsoft.com/office/drawing/2014/main" id="{6384B76C-D78B-F131-FB32-3D7C9C2C980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523436A-2799-A1C6-E8E2-CD78DAD58E63}"/>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9195371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8F0D2-7AD7-076C-E555-3E4FC92B3D5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A5D051E-219A-E7A7-F72A-7579C7D6D8C7}"/>
              </a:ext>
            </a:extLst>
          </p:cNvPr>
          <p:cNvSpPr>
            <a:spLocks noGrp="1"/>
          </p:cNvSpPr>
          <p:nvPr>
            <p:ph type="dt" sz="half" idx="10"/>
          </p:nvPr>
        </p:nvSpPr>
        <p:spPr/>
        <p:txBody>
          <a:bodyPr/>
          <a:lstStyle/>
          <a:p>
            <a:fld id="{5D38260C-63F1-4843-A8B9-D1B08C620417}" type="datetimeFigureOut">
              <a:rPr lang="en-US" smtClean="0"/>
              <a:t>12/11/2023</a:t>
            </a:fld>
            <a:endParaRPr lang="en-US"/>
          </a:p>
        </p:txBody>
      </p:sp>
      <p:sp>
        <p:nvSpPr>
          <p:cNvPr id="4" name="Footer Placeholder 3">
            <a:extLst>
              <a:ext uri="{FF2B5EF4-FFF2-40B4-BE49-F238E27FC236}">
                <a16:creationId xmlns:a16="http://schemas.microsoft.com/office/drawing/2014/main" id="{BC098E9B-5806-7FDA-1BAF-902C764D455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8E8BB94-3851-CF27-D490-730114E02118}"/>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609241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9BA97CF-A3F1-5D31-2E32-CDEF4C33590D}"/>
              </a:ext>
            </a:extLst>
          </p:cNvPr>
          <p:cNvSpPr>
            <a:spLocks noGrp="1"/>
          </p:cNvSpPr>
          <p:nvPr>
            <p:ph type="dt" sz="half" idx="10"/>
          </p:nvPr>
        </p:nvSpPr>
        <p:spPr/>
        <p:txBody>
          <a:bodyPr/>
          <a:lstStyle/>
          <a:p>
            <a:fld id="{5D38260C-63F1-4843-A8B9-D1B08C620417}" type="datetimeFigureOut">
              <a:rPr lang="en-US" smtClean="0"/>
              <a:t>12/11/2023</a:t>
            </a:fld>
            <a:endParaRPr lang="en-US"/>
          </a:p>
        </p:txBody>
      </p:sp>
      <p:sp>
        <p:nvSpPr>
          <p:cNvPr id="3" name="Footer Placeholder 2">
            <a:extLst>
              <a:ext uri="{FF2B5EF4-FFF2-40B4-BE49-F238E27FC236}">
                <a16:creationId xmlns:a16="http://schemas.microsoft.com/office/drawing/2014/main" id="{9BDDFCF9-1C60-93EC-F16C-9B45D52633E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68394AA-995D-1D41-010F-292521D50164}"/>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298915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4AD27-289F-353A-6A49-F2E191A6F0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19DCFF1-B8A8-86AD-7C44-7032EC9CF3D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488CA31-4FB2-4949-347F-8A4D4862DA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DA93D3F-C350-0BFC-88EA-EB9626DCB6E3}"/>
              </a:ext>
            </a:extLst>
          </p:cNvPr>
          <p:cNvSpPr>
            <a:spLocks noGrp="1"/>
          </p:cNvSpPr>
          <p:nvPr>
            <p:ph type="dt" sz="half" idx="10"/>
          </p:nvPr>
        </p:nvSpPr>
        <p:spPr/>
        <p:txBody>
          <a:bodyPr/>
          <a:lstStyle/>
          <a:p>
            <a:fld id="{5D38260C-63F1-4843-A8B9-D1B08C620417}" type="datetimeFigureOut">
              <a:rPr lang="en-US" smtClean="0"/>
              <a:t>12/11/2023</a:t>
            </a:fld>
            <a:endParaRPr lang="en-US"/>
          </a:p>
        </p:txBody>
      </p:sp>
      <p:sp>
        <p:nvSpPr>
          <p:cNvPr id="6" name="Footer Placeholder 5">
            <a:extLst>
              <a:ext uri="{FF2B5EF4-FFF2-40B4-BE49-F238E27FC236}">
                <a16:creationId xmlns:a16="http://schemas.microsoft.com/office/drawing/2014/main" id="{2BD60E0C-FC4C-B07C-C827-0D653A7D6D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31F587-1C03-47A8-B793-71567280A3B9}"/>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815340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8E72F-4854-F477-1F84-6173B812C83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93BB17B-CC4B-3DC8-90F3-91EA191F70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E9529C7-1BF1-909D-D913-62E872D444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590A63-2B5B-E6BF-A08A-7DC4D954B76E}"/>
              </a:ext>
            </a:extLst>
          </p:cNvPr>
          <p:cNvSpPr>
            <a:spLocks noGrp="1"/>
          </p:cNvSpPr>
          <p:nvPr>
            <p:ph type="dt" sz="half" idx="10"/>
          </p:nvPr>
        </p:nvSpPr>
        <p:spPr/>
        <p:txBody>
          <a:bodyPr/>
          <a:lstStyle/>
          <a:p>
            <a:fld id="{5D38260C-63F1-4843-A8B9-D1B08C620417}" type="datetimeFigureOut">
              <a:rPr lang="en-US" smtClean="0"/>
              <a:t>12/11/2023</a:t>
            </a:fld>
            <a:endParaRPr lang="en-US"/>
          </a:p>
        </p:txBody>
      </p:sp>
      <p:sp>
        <p:nvSpPr>
          <p:cNvPr id="6" name="Footer Placeholder 5">
            <a:extLst>
              <a:ext uri="{FF2B5EF4-FFF2-40B4-BE49-F238E27FC236}">
                <a16:creationId xmlns:a16="http://schemas.microsoft.com/office/drawing/2014/main" id="{6A1CC7FD-70AF-400B-3567-6FB0477E613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C4D277-4BA8-B7DE-2483-B1B42FC2C245}"/>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776464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1370B7A-8732-63E2-316B-6BDE42F15B6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73C255C-9FBA-F261-9551-777CD7E9E97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C33DE9-6399-E185-91BF-3C13853FE83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38260C-63F1-4843-A8B9-D1B08C620417}" type="datetimeFigureOut">
              <a:rPr lang="en-US" smtClean="0"/>
              <a:t>12/11/2023</a:t>
            </a:fld>
            <a:endParaRPr lang="en-US"/>
          </a:p>
        </p:txBody>
      </p:sp>
      <p:sp>
        <p:nvSpPr>
          <p:cNvPr id="5" name="Footer Placeholder 4">
            <a:extLst>
              <a:ext uri="{FF2B5EF4-FFF2-40B4-BE49-F238E27FC236}">
                <a16:creationId xmlns:a16="http://schemas.microsoft.com/office/drawing/2014/main" id="{9F391BE6-A792-80DA-DB3E-7145DB5069D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F21B257-D032-7E1D-EB3B-4408B8B48E1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0B8370-100B-4046-8964-B29BFB1A06CF}" type="slidenum">
              <a:rPr lang="en-US" smtClean="0"/>
              <a:t>‹#›</a:t>
            </a:fld>
            <a:endParaRPr lang="en-US"/>
          </a:p>
        </p:txBody>
      </p:sp>
    </p:spTree>
    <p:extLst>
      <p:ext uri="{BB962C8B-B14F-4D97-AF65-F5344CB8AC3E}">
        <p14:creationId xmlns:p14="http://schemas.microsoft.com/office/powerpoint/2010/main" val="38767344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6.xml"/><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4.xml"/><Relationship Id="rId5" Type="http://schemas.openxmlformats.org/officeDocument/2006/relationships/image" Target="../media/image11.png"/><Relationship Id="rId4" Type="http://schemas.openxmlformats.org/officeDocument/2006/relationships/image" Target="../media/image10.png"/></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4.xml"/><Relationship Id="rId5" Type="http://schemas.openxmlformats.org/officeDocument/2006/relationships/image" Target="../media/image11.png"/><Relationship Id="rId4" Type="http://schemas.openxmlformats.org/officeDocument/2006/relationships/image" Target="../media/image10.png"/></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microsoft.com/office/2018/10/relationships/comments" Target="../comments/modernComment_106_B88424C2.xml"/><Relationship Id="rId1" Type="http://schemas.openxmlformats.org/officeDocument/2006/relationships/slideLayout" Target="../slideLayouts/slideLayout4.xml"/><Relationship Id="rId5" Type="http://schemas.openxmlformats.org/officeDocument/2006/relationships/hyperlink" Target="http://www.renewunow.org" TargetMode="Externa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hyperlink" Target="https://www.apa.org/ptsd-guideline/patients-and-families/cognitive-behavioral/" TargetMode="External"/><Relationship Id="rId7" Type="http://schemas.openxmlformats.org/officeDocument/2006/relationships/hyperlink" Target="https://doi.org/10.1177/0890117120920451" TargetMode="External"/><Relationship Id="rId2" Type="http://schemas.openxmlformats.org/officeDocument/2006/relationships/notesSlide" Target="../notesSlides/notesSlide17.xml"/><Relationship Id="rId1" Type="http://schemas.openxmlformats.org/officeDocument/2006/relationships/slideLayout" Target="../slideLayouts/slideLayout5.xml"/><Relationship Id="rId6" Type="http://schemas.openxmlformats.org/officeDocument/2006/relationships/hyperlink" Target="https://doi.org/10.15694/mep.2019.000110.1" TargetMode="External"/><Relationship Id="rId5" Type="http://schemas.openxmlformats.org/officeDocument/2006/relationships/hyperlink" Target="https://doi.org/10.1016/j.amjmed.2017.05.041" TargetMode="External"/><Relationship Id="rId4" Type="http://schemas.openxmlformats.org/officeDocument/2006/relationships/hyperlink" Target="https://doi.org/10.1037/cou0000059"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s://doi.org/10.1016/j.sleep.2016.08.006" TargetMode="External"/><Relationship Id="rId2" Type="http://schemas.openxmlformats.org/officeDocument/2006/relationships/notesSlide" Target="../notesSlides/notesSlide18.xml"/><Relationship Id="rId1" Type="http://schemas.openxmlformats.org/officeDocument/2006/relationships/slideLayout" Target="../slideLayouts/slideLayout5.xml"/><Relationship Id="rId5" Type="http://schemas.openxmlformats.org/officeDocument/2006/relationships/image" Target="../media/image12.png"/><Relationship Id="rId4" Type="http://schemas.openxmlformats.org/officeDocument/2006/relationships/hyperlink" Target="https://doi.org/10.1016/j.chest.2019.07.008"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3.emf"/></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18/10/relationships/comments" Target="../comments/modernComment_132_C9378434.xm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5.emf"/><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7.png"/><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93C1DC61-810D-3D0A-583C-3EF17A9FAAAC}"/>
              </a:ext>
            </a:extLst>
          </p:cNvPr>
          <p:cNvPicPr>
            <a:picLocks noChangeAspect="1"/>
          </p:cNvPicPr>
          <p:nvPr/>
        </p:nvPicPr>
        <p:blipFill>
          <a:blip r:embed="rId2">
            <a:extLst>
              <a:ext uri="{BEBA8EAE-BF5A-486C-A8C5-ECC9F3942E4B}">
                <a14:imgProps xmlns:a14="http://schemas.microsoft.com/office/drawing/2010/main">
                  <a14:imgLayer r:embed="rId3">
                    <a14:imgEffect>
                      <a14:artisticPhotocopy trans="10000"/>
                    </a14:imgEffect>
                  </a14:imgLayer>
                </a14:imgProps>
              </a:ext>
              <a:ext uri="{28A0092B-C50C-407E-A947-70E740481C1C}">
                <a14:useLocalDpi xmlns:a14="http://schemas.microsoft.com/office/drawing/2010/main" val="0"/>
              </a:ext>
            </a:extLst>
          </a:blip>
          <a:stretch>
            <a:fillRect/>
          </a:stretch>
        </p:blipFill>
        <p:spPr>
          <a:xfrm rot="16200000">
            <a:off x="6567805" y="110522"/>
            <a:ext cx="7641466" cy="6636954"/>
          </a:xfrm>
          <a:prstGeom prst="rect">
            <a:avLst/>
          </a:prstGeom>
        </p:spPr>
      </p:pic>
      <p:sp>
        <p:nvSpPr>
          <p:cNvPr id="2" name="Title 1">
            <a:extLst>
              <a:ext uri="{FF2B5EF4-FFF2-40B4-BE49-F238E27FC236}">
                <a16:creationId xmlns:a16="http://schemas.microsoft.com/office/drawing/2014/main" id="{97F1F9EE-65E9-82B9-6984-52F7CD3EF5DA}"/>
              </a:ext>
            </a:extLst>
          </p:cNvPr>
          <p:cNvSpPr>
            <a:spLocks noGrp="1"/>
          </p:cNvSpPr>
          <p:nvPr>
            <p:ph type="ctrTitle"/>
          </p:nvPr>
        </p:nvSpPr>
        <p:spPr>
          <a:xfrm>
            <a:off x="2394653" y="2402050"/>
            <a:ext cx="9749104" cy="2232717"/>
          </a:xfrm>
        </p:spPr>
        <p:txBody>
          <a:bodyPr anchor="ctr">
            <a:noAutofit/>
          </a:bodyPr>
          <a:lstStyle/>
          <a:p>
            <a:pPr algn="l"/>
            <a:r>
              <a:rPr lang="en-US" sz="4400">
                <a:latin typeface="Gotham Bold" pitchFamily="50" charset="0"/>
              </a:rPr>
              <a:t>Renew My Mind: </a:t>
            </a:r>
            <a:br>
              <a:rPr lang="en-US" sz="4400">
                <a:latin typeface="Gotham Bold" pitchFamily="50" charset="0"/>
              </a:rPr>
            </a:br>
            <a:r>
              <a:rPr lang="en-US" sz="4400">
                <a:latin typeface="Gotham Bold" pitchFamily="50" charset="0"/>
              </a:rPr>
              <a:t>Cognitive Behavioral Therapy &amp; Mindfulness for Health Promotion</a:t>
            </a:r>
          </a:p>
        </p:txBody>
      </p:sp>
      <p:sp>
        <p:nvSpPr>
          <p:cNvPr id="3" name="Subtitle 2">
            <a:extLst>
              <a:ext uri="{FF2B5EF4-FFF2-40B4-BE49-F238E27FC236}">
                <a16:creationId xmlns:a16="http://schemas.microsoft.com/office/drawing/2014/main" id="{B5B7AAB7-5690-5F2F-7499-8CCC787024B1}"/>
              </a:ext>
            </a:extLst>
          </p:cNvPr>
          <p:cNvSpPr>
            <a:spLocks noGrp="1"/>
          </p:cNvSpPr>
          <p:nvPr>
            <p:ph type="subTitle" idx="1"/>
          </p:nvPr>
        </p:nvSpPr>
        <p:spPr>
          <a:xfrm>
            <a:off x="2394653" y="4545358"/>
            <a:ext cx="9144000" cy="645515"/>
          </a:xfrm>
        </p:spPr>
        <p:txBody>
          <a:bodyPr/>
          <a:lstStyle/>
          <a:p>
            <a:pPr algn="l"/>
            <a:r>
              <a:rPr lang="en-US" err="1">
                <a:latin typeface="Gotham Thin" pitchFamily="50" charset="0"/>
              </a:rPr>
              <a:t>RenewU</a:t>
            </a:r>
            <a:r>
              <a:rPr lang="en-US">
                <a:latin typeface="Gotham Thin" pitchFamily="50" charset="0"/>
              </a:rPr>
              <a:t> Workshop</a:t>
            </a:r>
          </a:p>
        </p:txBody>
      </p:sp>
      <p:pic>
        <p:nvPicPr>
          <p:cNvPr id="4" name="Picture 3">
            <a:extLst>
              <a:ext uri="{FF2B5EF4-FFF2-40B4-BE49-F238E27FC236}">
                <a16:creationId xmlns:a16="http://schemas.microsoft.com/office/drawing/2014/main" id="{AA91D447-0FC4-6E17-5E7A-5BB03F028D0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8734" y="2312641"/>
            <a:ext cx="2209586" cy="2232717"/>
          </a:xfrm>
          <a:prstGeom prst="rect">
            <a:avLst/>
          </a:prstGeom>
        </p:spPr>
      </p:pic>
      <p:pic>
        <p:nvPicPr>
          <p:cNvPr id="5" name="Picture 4">
            <a:extLst>
              <a:ext uri="{FF2B5EF4-FFF2-40B4-BE49-F238E27FC236}">
                <a16:creationId xmlns:a16="http://schemas.microsoft.com/office/drawing/2014/main" id="{3E414248-5B6F-4F8E-F66B-6E411457DE7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447127" y="79149"/>
            <a:ext cx="3648873" cy="2412310"/>
          </a:xfrm>
          <a:prstGeom prst="rect">
            <a:avLst/>
          </a:prstGeom>
        </p:spPr>
      </p:pic>
      <p:sp>
        <p:nvSpPr>
          <p:cNvPr id="8" name="TextBox 7">
            <a:extLst>
              <a:ext uri="{FF2B5EF4-FFF2-40B4-BE49-F238E27FC236}">
                <a16:creationId xmlns:a16="http://schemas.microsoft.com/office/drawing/2014/main" id="{2CC1DFE3-D331-0367-A4CB-D43EF1847A64}"/>
              </a:ext>
            </a:extLst>
          </p:cNvPr>
          <p:cNvSpPr txBox="1"/>
          <p:nvPr/>
        </p:nvSpPr>
        <p:spPr>
          <a:xfrm>
            <a:off x="2668645" y="6375542"/>
            <a:ext cx="685471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endParaRPr lang="en-US" sz="1200"/>
          </a:p>
        </p:txBody>
      </p:sp>
    </p:spTree>
    <p:extLst>
      <p:ext uri="{BB962C8B-B14F-4D97-AF65-F5344CB8AC3E}">
        <p14:creationId xmlns:p14="http://schemas.microsoft.com/office/powerpoint/2010/main" val="17549245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4F7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a:off x="1220635" y="325033"/>
            <a:ext cx="9750729" cy="994172"/>
          </a:xfrm>
        </p:spPr>
        <p:txBody>
          <a:bodyPr>
            <a:noAutofit/>
          </a:bodyPr>
          <a:lstStyle/>
          <a:p>
            <a:pPr algn="ctr"/>
            <a:r>
              <a:rPr lang="en-US" sz="3600">
                <a:solidFill>
                  <a:schemeClr val="bg1"/>
                </a:solidFill>
                <a:latin typeface="Gotham Bold"/>
              </a:rPr>
              <a:t>Findings (Melnyk, et al., 2020.)</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1499020" y="1701644"/>
            <a:ext cx="9206107" cy="3372323"/>
          </a:xfrm>
        </p:spPr>
        <p:txBody>
          <a:bodyPr>
            <a:noAutofit/>
          </a:bodyPr>
          <a:lstStyle/>
          <a:p>
            <a:pPr algn="l" fontAlgn="base">
              <a:lnSpc>
                <a:spcPct val="100000"/>
              </a:lnSpc>
              <a:buFont typeface="Courier New" panose="02070309020205020404" pitchFamily="49" charset="0"/>
              <a:buChar char="o"/>
            </a:pPr>
            <a:r>
              <a:rPr lang="en-US" sz="2400">
                <a:solidFill>
                  <a:schemeClr val="bg1"/>
                </a:solidFill>
                <a:latin typeface="Gotham Medium" pitchFamily="50" charset="0"/>
              </a:rPr>
              <a:t>Mindfulness and cognitive-behavioral therapy-based interventions are effective in reducing stress, anxiety, and depression.</a:t>
            </a:r>
          </a:p>
          <a:p>
            <a:pPr algn="l" fontAlgn="base">
              <a:lnSpc>
                <a:spcPct val="100000"/>
              </a:lnSpc>
              <a:buFont typeface="Courier New" panose="02070309020205020404" pitchFamily="49" charset="0"/>
              <a:buChar char="o"/>
            </a:pPr>
            <a:endParaRPr lang="en-US" sz="2400">
              <a:solidFill>
                <a:schemeClr val="bg1"/>
              </a:solidFill>
              <a:latin typeface="Gotham Medium" pitchFamily="50" charset="0"/>
            </a:endParaRPr>
          </a:p>
          <a:p>
            <a:pPr algn="l" fontAlgn="base">
              <a:lnSpc>
                <a:spcPct val="100000"/>
              </a:lnSpc>
              <a:buFont typeface="Courier New" panose="02070309020205020404" pitchFamily="49" charset="0"/>
              <a:buChar char="o"/>
            </a:pPr>
            <a:r>
              <a:rPr lang="en-US" sz="2400">
                <a:solidFill>
                  <a:schemeClr val="bg1"/>
                </a:solidFill>
                <a:latin typeface="Gotham Medium" pitchFamily="50" charset="0"/>
              </a:rPr>
              <a:t>Brief interventions that incorporate deep breathing and gratitude may be beneficial. Visual triggers, pedometers, and health coaching with texting increased physical activity.</a:t>
            </a:r>
          </a:p>
          <a:p>
            <a:pPr marL="0" indent="0" algn="l" fontAlgn="base">
              <a:lnSpc>
                <a:spcPct val="100000"/>
              </a:lnSpc>
              <a:buNone/>
            </a:pPr>
            <a:endParaRPr lang="en-US" sz="2400">
              <a:solidFill>
                <a:schemeClr val="bg1"/>
              </a:solidFill>
              <a:latin typeface="Gotham Medium" pitchFamily="50" charset="0"/>
            </a:endParaRPr>
          </a:p>
          <a:p>
            <a:pPr marL="0" indent="0" algn="l" fontAlgn="base">
              <a:lnSpc>
                <a:spcPct val="100000"/>
              </a:lnSpc>
              <a:buNone/>
            </a:pPr>
            <a:endParaRPr lang="en-US" sz="2400">
              <a:solidFill>
                <a:schemeClr val="bg1"/>
              </a:solidFill>
              <a:latin typeface="Gotham Medium" pitchFamily="50" charset="0"/>
            </a:endParaRPr>
          </a:p>
          <a:p>
            <a:pPr marL="0" indent="0" algn="l" fontAlgn="base">
              <a:lnSpc>
                <a:spcPct val="100000"/>
              </a:lnSpc>
              <a:buNone/>
            </a:pPr>
            <a:endParaRPr lang="en-US" sz="2400">
              <a:solidFill>
                <a:schemeClr val="bg1"/>
              </a:solidFill>
              <a:latin typeface="Gotham Medium" pitchFamily="50" charset="0"/>
            </a:endParaRPr>
          </a:p>
        </p:txBody>
      </p:sp>
      <p:sp>
        <p:nvSpPr>
          <p:cNvPr id="3" name="Footer Placeholder 7">
            <a:extLst>
              <a:ext uri="{FF2B5EF4-FFF2-40B4-BE49-F238E27FC236}">
                <a16:creationId xmlns:a16="http://schemas.microsoft.com/office/drawing/2014/main" id="{4EDB5A28-C797-C3FD-542D-E40A7F2D23D9}"/>
              </a:ext>
            </a:extLst>
          </p:cNvPr>
          <p:cNvSpPr>
            <a:spLocks noGrp="1"/>
          </p:cNvSpPr>
          <p:nvPr>
            <p:ph type="ftr" sz="quarter" idx="11"/>
          </p:nvPr>
        </p:nvSpPr>
        <p:spPr>
          <a:xfrm>
            <a:off x="4552950" y="6356352"/>
            <a:ext cx="3086100" cy="365125"/>
          </a:xfrm>
        </p:spPr>
        <p:txBody>
          <a:bodyPr/>
          <a:lstStyle/>
          <a:p>
            <a:r>
              <a:rPr lang="en-US">
                <a:solidFill>
                  <a:schemeClr val="bg1"/>
                </a:solidFill>
              </a:rPr>
              <a:t>© University of Central Florida</a:t>
            </a:r>
          </a:p>
        </p:txBody>
      </p:sp>
      <p:pic>
        <p:nvPicPr>
          <p:cNvPr id="7" name="Picture 6">
            <a:extLst>
              <a:ext uri="{FF2B5EF4-FFF2-40B4-BE49-F238E27FC236}">
                <a16:creationId xmlns:a16="http://schemas.microsoft.com/office/drawing/2014/main" id="{80679D20-C8CA-917E-9333-F473131D264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98314" y="2216311"/>
            <a:ext cx="1336831" cy="1364114"/>
          </a:xfrm>
          <a:prstGeom prst="rect">
            <a:avLst/>
          </a:prstGeom>
        </p:spPr>
      </p:pic>
      <p:pic>
        <p:nvPicPr>
          <p:cNvPr id="8" name="Picture 7">
            <a:extLst>
              <a:ext uri="{FF2B5EF4-FFF2-40B4-BE49-F238E27FC236}">
                <a16:creationId xmlns:a16="http://schemas.microsoft.com/office/drawing/2014/main" id="{A48FB9B8-57AC-A36A-9EC4-35D6C6D5F64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27755" y="3750809"/>
            <a:ext cx="1728489" cy="1763765"/>
          </a:xfrm>
          <a:prstGeom prst="rect">
            <a:avLst/>
          </a:prstGeom>
        </p:spPr>
      </p:pic>
      <p:pic>
        <p:nvPicPr>
          <p:cNvPr id="9" name="Picture 8">
            <a:extLst>
              <a:ext uri="{FF2B5EF4-FFF2-40B4-BE49-F238E27FC236}">
                <a16:creationId xmlns:a16="http://schemas.microsoft.com/office/drawing/2014/main" id="{8887C2AD-5148-69CC-B8C0-8340CB0C63B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98314" y="5593758"/>
            <a:ext cx="1123835" cy="1146771"/>
          </a:xfrm>
          <a:prstGeom prst="rect">
            <a:avLst/>
          </a:prstGeom>
        </p:spPr>
      </p:pic>
      <p:pic>
        <p:nvPicPr>
          <p:cNvPr id="10" name="Picture 9">
            <a:extLst>
              <a:ext uri="{FF2B5EF4-FFF2-40B4-BE49-F238E27FC236}">
                <a16:creationId xmlns:a16="http://schemas.microsoft.com/office/drawing/2014/main" id="{8D9E0C17-099E-A8C8-986A-3CDBF026B4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51540" y="117471"/>
            <a:ext cx="1728489" cy="1763765"/>
          </a:xfrm>
          <a:prstGeom prst="rect">
            <a:avLst/>
          </a:prstGeom>
        </p:spPr>
      </p:pic>
      <p:pic>
        <p:nvPicPr>
          <p:cNvPr id="11" name="Picture 10">
            <a:extLst>
              <a:ext uri="{FF2B5EF4-FFF2-40B4-BE49-F238E27FC236}">
                <a16:creationId xmlns:a16="http://schemas.microsoft.com/office/drawing/2014/main" id="{033B9905-2C74-468D-1254-716B20DDE8E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8430" y="4867425"/>
            <a:ext cx="2510104" cy="2561332"/>
          </a:xfrm>
          <a:prstGeom prst="rect">
            <a:avLst/>
          </a:prstGeom>
        </p:spPr>
      </p:pic>
      <p:pic>
        <p:nvPicPr>
          <p:cNvPr id="12" name="Picture 11">
            <a:extLst>
              <a:ext uri="{FF2B5EF4-FFF2-40B4-BE49-F238E27FC236}">
                <a16:creationId xmlns:a16="http://schemas.microsoft.com/office/drawing/2014/main" id="{D040CF6A-A8BA-F8A8-7967-4BB650F365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4637" y="1625336"/>
            <a:ext cx="1401029" cy="1429622"/>
          </a:xfrm>
          <a:prstGeom prst="rect">
            <a:avLst/>
          </a:prstGeom>
        </p:spPr>
      </p:pic>
      <p:pic>
        <p:nvPicPr>
          <p:cNvPr id="13" name="Picture 12">
            <a:extLst>
              <a:ext uri="{FF2B5EF4-FFF2-40B4-BE49-F238E27FC236}">
                <a16:creationId xmlns:a16="http://schemas.microsoft.com/office/drawing/2014/main" id="{CCFA368E-4DF5-FB68-41FA-7089C592FD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5185" y="3387806"/>
            <a:ext cx="1123835" cy="1146771"/>
          </a:xfrm>
          <a:prstGeom prst="rect">
            <a:avLst/>
          </a:prstGeom>
        </p:spPr>
      </p:pic>
      <p:pic>
        <p:nvPicPr>
          <p:cNvPr id="14" name="Picture 13">
            <a:extLst>
              <a:ext uri="{FF2B5EF4-FFF2-40B4-BE49-F238E27FC236}">
                <a16:creationId xmlns:a16="http://schemas.microsoft.com/office/drawing/2014/main" id="{0521FB1B-B8CA-7748-5E79-CFB48E1498D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800" y="47602"/>
            <a:ext cx="1123835" cy="1146771"/>
          </a:xfrm>
          <a:prstGeom prst="rect">
            <a:avLst/>
          </a:prstGeom>
        </p:spPr>
      </p:pic>
    </p:spTree>
    <p:extLst>
      <p:ext uri="{BB962C8B-B14F-4D97-AF65-F5344CB8AC3E}">
        <p14:creationId xmlns:p14="http://schemas.microsoft.com/office/powerpoint/2010/main" val="34648419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86964-178E-6F44-0067-22DFBC5FF09C}"/>
              </a:ext>
            </a:extLst>
          </p:cNvPr>
          <p:cNvSpPr>
            <a:spLocks noGrp="1"/>
          </p:cNvSpPr>
          <p:nvPr>
            <p:ph type="title"/>
          </p:nvPr>
        </p:nvSpPr>
        <p:spPr>
          <a:xfrm>
            <a:off x="1779729" y="254915"/>
            <a:ext cx="8647639" cy="1162229"/>
          </a:xfrm>
        </p:spPr>
        <p:txBody>
          <a:bodyPr anchor="t">
            <a:normAutofit/>
          </a:bodyPr>
          <a:lstStyle/>
          <a:p>
            <a:pPr algn="ctr">
              <a:spcBef>
                <a:spcPts val="0"/>
              </a:spcBef>
            </a:pPr>
            <a:r>
              <a:rPr lang="en-US" sz="3600">
                <a:latin typeface="Gotham Bold"/>
                <a:ea typeface="Calibri" panose="020F0502020204030204" pitchFamily="34" charset="0"/>
                <a:cs typeface="Calibri"/>
              </a:rPr>
              <a:t>Mechanisms for the Health Effects of </a:t>
            </a:r>
            <a:r>
              <a:rPr lang="en-US" sz="3600" b="1">
                <a:latin typeface="Gotham Bold"/>
                <a:ea typeface="Calibri" panose="020F0502020204030204" pitchFamily="34" charset="0"/>
                <a:cs typeface="Calibri"/>
              </a:rPr>
              <a:t>CBT</a:t>
            </a:r>
            <a:endParaRPr lang="en-US" sz="3600">
              <a:latin typeface="Gotham Bold" pitchFamily="50" charset="0"/>
            </a:endParaRPr>
          </a:p>
        </p:txBody>
      </p:sp>
      <p:pic>
        <p:nvPicPr>
          <p:cNvPr id="10" name="Picture 9">
            <a:extLst>
              <a:ext uri="{FF2B5EF4-FFF2-40B4-BE49-F238E27FC236}">
                <a16:creationId xmlns:a16="http://schemas.microsoft.com/office/drawing/2014/main" id="{54C8E396-6E93-32D1-E574-E7848DF227A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627893" y="4034808"/>
            <a:ext cx="1415998" cy="1444896"/>
          </a:xfrm>
          <a:prstGeom prst="rect">
            <a:avLst/>
          </a:prstGeom>
        </p:spPr>
      </p:pic>
      <p:pic>
        <p:nvPicPr>
          <p:cNvPr id="11" name="Picture 10">
            <a:extLst>
              <a:ext uri="{FF2B5EF4-FFF2-40B4-BE49-F238E27FC236}">
                <a16:creationId xmlns:a16="http://schemas.microsoft.com/office/drawing/2014/main" id="{3ABF7853-8E2A-8427-3B68-2027042A5B4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753626" y="1988051"/>
            <a:ext cx="1895469" cy="1934152"/>
          </a:xfrm>
          <a:prstGeom prst="rect">
            <a:avLst/>
          </a:prstGeom>
        </p:spPr>
      </p:pic>
      <p:sp>
        <p:nvSpPr>
          <p:cNvPr id="9" name="Footer Placeholder 7">
            <a:extLst>
              <a:ext uri="{FF2B5EF4-FFF2-40B4-BE49-F238E27FC236}">
                <a16:creationId xmlns:a16="http://schemas.microsoft.com/office/drawing/2014/main" id="{DF2B9B1D-312C-6D0F-416B-44C85DEF0B66}"/>
              </a:ext>
            </a:extLst>
          </p:cNvPr>
          <p:cNvSpPr>
            <a:spLocks noGrp="1"/>
          </p:cNvSpPr>
          <p:nvPr>
            <p:ph type="ftr" sz="quarter" idx="11"/>
          </p:nvPr>
        </p:nvSpPr>
        <p:spPr>
          <a:xfrm>
            <a:off x="4552950" y="6356352"/>
            <a:ext cx="3086100" cy="365125"/>
          </a:xfrm>
        </p:spPr>
        <p:txBody>
          <a:bodyPr/>
          <a:lstStyle/>
          <a:p>
            <a:r>
              <a:rPr lang="en-US"/>
              <a:t>© University of Central Florida</a:t>
            </a:r>
          </a:p>
        </p:txBody>
      </p:sp>
      <p:sp>
        <p:nvSpPr>
          <p:cNvPr id="15" name="TextBox 14">
            <a:extLst>
              <a:ext uri="{FF2B5EF4-FFF2-40B4-BE49-F238E27FC236}">
                <a16:creationId xmlns:a16="http://schemas.microsoft.com/office/drawing/2014/main" id="{5F9F6BD5-611B-0507-EA6D-BE3A4B1A4BDD}"/>
              </a:ext>
            </a:extLst>
          </p:cNvPr>
          <p:cNvSpPr txBox="1"/>
          <p:nvPr/>
        </p:nvSpPr>
        <p:spPr>
          <a:xfrm>
            <a:off x="8274529" y="6130794"/>
            <a:ext cx="3713477" cy="646331"/>
          </a:xfrm>
          <a:prstGeom prst="rect">
            <a:avLst/>
          </a:prstGeom>
          <a:noFill/>
        </p:spPr>
        <p:txBody>
          <a:bodyPr wrap="square" rtlCol="0">
            <a:spAutoFit/>
          </a:bodyPr>
          <a:lstStyle/>
          <a:p>
            <a:pPr algn="r"/>
            <a:r>
              <a:rPr lang="en-US"/>
              <a:t>American Psychological Association, Division 12, 2017</a:t>
            </a:r>
          </a:p>
        </p:txBody>
      </p:sp>
      <p:pic>
        <p:nvPicPr>
          <p:cNvPr id="4" name="Picture 3">
            <a:extLst>
              <a:ext uri="{FF2B5EF4-FFF2-40B4-BE49-F238E27FC236}">
                <a16:creationId xmlns:a16="http://schemas.microsoft.com/office/drawing/2014/main" id="{35247837-1681-3C97-0A2B-BD40B78F957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5353" y="1179907"/>
            <a:ext cx="3202013" cy="3207764"/>
          </a:xfrm>
          <a:prstGeom prst="rect">
            <a:avLst/>
          </a:prstGeom>
        </p:spPr>
      </p:pic>
      <p:sp>
        <p:nvSpPr>
          <p:cNvPr id="6" name="TextBox 1">
            <a:extLst>
              <a:ext uri="{FF2B5EF4-FFF2-40B4-BE49-F238E27FC236}">
                <a16:creationId xmlns:a16="http://schemas.microsoft.com/office/drawing/2014/main" id="{1BC4BA26-C260-CCB8-1092-1C6B1556A3A1}"/>
              </a:ext>
            </a:extLst>
          </p:cNvPr>
          <p:cNvSpPr txBox="1"/>
          <p:nvPr/>
        </p:nvSpPr>
        <p:spPr>
          <a:xfrm>
            <a:off x="1176961" y="1859340"/>
            <a:ext cx="2574995" cy="156966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400" b="1">
                <a:latin typeface="Gotham Medium"/>
              </a:rPr>
              <a:t>Alters distorted / irrational </a:t>
            </a:r>
            <a:endParaRPr lang="en-US">
              <a:latin typeface="Gotham Medium"/>
            </a:endParaRPr>
          </a:p>
          <a:p>
            <a:pPr algn="ctr"/>
            <a:r>
              <a:rPr lang="en-US" sz="2400" b="1">
                <a:latin typeface="Gotham Medium"/>
              </a:rPr>
              <a:t>thought </a:t>
            </a:r>
            <a:endParaRPr lang="en-US">
              <a:latin typeface="Gotham Medium"/>
            </a:endParaRPr>
          </a:p>
          <a:p>
            <a:pPr algn="ctr"/>
            <a:r>
              <a:rPr lang="en-US" sz="2400" b="1">
                <a:latin typeface="Gotham Medium"/>
              </a:rPr>
              <a:t>patterns</a:t>
            </a:r>
            <a:endParaRPr lang="en-US">
              <a:latin typeface="Gotham Medium"/>
            </a:endParaRPr>
          </a:p>
        </p:txBody>
      </p:sp>
      <p:pic>
        <p:nvPicPr>
          <p:cNvPr id="7" name="Picture 6">
            <a:extLst>
              <a:ext uri="{FF2B5EF4-FFF2-40B4-BE49-F238E27FC236}">
                <a16:creationId xmlns:a16="http://schemas.microsoft.com/office/drawing/2014/main" id="{5FDA3EE7-0494-572D-49AF-E5501D574C8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08195" y="3024390"/>
            <a:ext cx="3207320" cy="3213071"/>
          </a:xfrm>
          <a:prstGeom prst="rect">
            <a:avLst/>
          </a:prstGeom>
        </p:spPr>
      </p:pic>
      <p:sp>
        <p:nvSpPr>
          <p:cNvPr id="8" name="TextBox 1">
            <a:extLst>
              <a:ext uri="{FF2B5EF4-FFF2-40B4-BE49-F238E27FC236}">
                <a16:creationId xmlns:a16="http://schemas.microsoft.com/office/drawing/2014/main" id="{44DE9CD4-51F1-BE24-EC2A-13E7125AB6C8}"/>
              </a:ext>
            </a:extLst>
          </p:cNvPr>
          <p:cNvSpPr txBox="1"/>
          <p:nvPr/>
        </p:nvSpPr>
        <p:spPr>
          <a:xfrm>
            <a:off x="4536087" y="3787506"/>
            <a:ext cx="2551536" cy="1200329"/>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400" b="1">
                <a:latin typeface="Gotham Medium"/>
              </a:rPr>
              <a:t> Greater control and self-efficacy over thoughts</a:t>
            </a:r>
          </a:p>
        </p:txBody>
      </p:sp>
      <p:pic>
        <p:nvPicPr>
          <p:cNvPr id="13" name="Picture 12">
            <a:extLst>
              <a:ext uri="{FF2B5EF4-FFF2-40B4-BE49-F238E27FC236}">
                <a16:creationId xmlns:a16="http://schemas.microsoft.com/office/drawing/2014/main" id="{80CFC78A-C137-0C92-AF55-1E17462162C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542325" y="1185390"/>
            <a:ext cx="3207320" cy="3213071"/>
          </a:xfrm>
          <a:prstGeom prst="rect">
            <a:avLst/>
          </a:prstGeom>
        </p:spPr>
      </p:pic>
      <p:sp>
        <p:nvSpPr>
          <p:cNvPr id="16" name="TextBox 1">
            <a:extLst>
              <a:ext uri="{FF2B5EF4-FFF2-40B4-BE49-F238E27FC236}">
                <a16:creationId xmlns:a16="http://schemas.microsoft.com/office/drawing/2014/main" id="{41D67AEA-5921-DBE4-8438-280D8E3B0EB1}"/>
              </a:ext>
            </a:extLst>
          </p:cNvPr>
          <p:cNvSpPr txBox="1"/>
          <p:nvPr/>
        </p:nvSpPr>
        <p:spPr>
          <a:xfrm>
            <a:off x="7959358" y="2218493"/>
            <a:ext cx="2364631" cy="1200329"/>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400" b="1">
                <a:latin typeface="Gotham Medium" pitchFamily="50" charset="0"/>
              </a:rPr>
              <a:t>Expands on one's coping repertoire</a:t>
            </a:r>
          </a:p>
        </p:txBody>
      </p:sp>
    </p:spTree>
    <p:extLst>
      <p:ext uri="{BB962C8B-B14F-4D97-AF65-F5344CB8AC3E}">
        <p14:creationId xmlns:p14="http://schemas.microsoft.com/office/powerpoint/2010/main" val="1916377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fade">
                                      <p:cBhvr>
                                        <p:cTn id="13"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86964-178E-6F44-0067-22DFBC5FF09C}"/>
              </a:ext>
            </a:extLst>
          </p:cNvPr>
          <p:cNvSpPr>
            <a:spLocks noGrp="1"/>
          </p:cNvSpPr>
          <p:nvPr>
            <p:ph type="title"/>
          </p:nvPr>
        </p:nvSpPr>
        <p:spPr>
          <a:xfrm>
            <a:off x="457013" y="254915"/>
            <a:ext cx="11321826" cy="1119098"/>
          </a:xfrm>
        </p:spPr>
        <p:txBody>
          <a:bodyPr anchor="t">
            <a:normAutofit/>
          </a:bodyPr>
          <a:lstStyle/>
          <a:p>
            <a:pPr algn="ctr">
              <a:spcBef>
                <a:spcPts val="0"/>
              </a:spcBef>
            </a:pPr>
            <a:r>
              <a:rPr lang="en-US" sz="3600">
                <a:latin typeface="Gotham Bold"/>
                <a:ea typeface="Calibri" panose="020F0502020204030204" pitchFamily="34" charset="0"/>
                <a:cs typeface="Calibri"/>
              </a:rPr>
              <a:t>Mechanisms for the Health Effects of </a:t>
            </a:r>
            <a:r>
              <a:rPr lang="en-US" sz="3600" b="1">
                <a:latin typeface="Gotham Bold"/>
                <a:ea typeface="Calibri" panose="020F0502020204030204" pitchFamily="34" charset="0"/>
                <a:cs typeface="Calibri"/>
              </a:rPr>
              <a:t>Mindfulness</a:t>
            </a:r>
            <a:endParaRPr lang="en-US" sz="3600">
              <a:latin typeface="Gotham Bold"/>
            </a:endParaRPr>
          </a:p>
        </p:txBody>
      </p:sp>
      <p:pic>
        <p:nvPicPr>
          <p:cNvPr id="3" name="Picture 2">
            <a:extLst>
              <a:ext uri="{FF2B5EF4-FFF2-40B4-BE49-F238E27FC236}">
                <a16:creationId xmlns:a16="http://schemas.microsoft.com/office/drawing/2014/main" id="{F5BAEFAA-8360-F5B0-7DE4-A8843A1483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19046" y="2845779"/>
            <a:ext cx="3205160" cy="3210911"/>
          </a:xfrm>
          <a:prstGeom prst="rect">
            <a:avLst/>
          </a:prstGeom>
        </p:spPr>
      </p:pic>
      <p:pic>
        <p:nvPicPr>
          <p:cNvPr id="5" name="Picture 4">
            <a:extLst>
              <a:ext uri="{FF2B5EF4-FFF2-40B4-BE49-F238E27FC236}">
                <a16:creationId xmlns:a16="http://schemas.microsoft.com/office/drawing/2014/main" id="{B4C437A9-DFB5-C791-01CF-C61A930BB5B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10713" y="1312580"/>
            <a:ext cx="3196068" cy="3201819"/>
          </a:xfrm>
          <a:prstGeom prst="rect">
            <a:avLst/>
          </a:prstGeom>
        </p:spPr>
      </p:pic>
      <p:sp>
        <p:nvSpPr>
          <p:cNvPr id="19" name="TextBox 1">
            <a:extLst>
              <a:ext uri="{FF2B5EF4-FFF2-40B4-BE49-F238E27FC236}">
                <a16:creationId xmlns:a16="http://schemas.microsoft.com/office/drawing/2014/main" id="{07EE260E-3BA1-AF33-C28E-5E0CA489CA59}"/>
              </a:ext>
            </a:extLst>
          </p:cNvPr>
          <p:cNvSpPr txBox="1"/>
          <p:nvPr/>
        </p:nvSpPr>
        <p:spPr>
          <a:xfrm>
            <a:off x="5083096" y="2130050"/>
            <a:ext cx="2459976" cy="156966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400" b="1">
                <a:latin typeface="Gotham Medium" pitchFamily="50" charset="0"/>
              </a:rPr>
              <a:t>Control/</a:t>
            </a:r>
          </a:p>
          <a:p>
            <a:pPr algn="ctr"/>
            <a:r>
              <a:rPr lang="en-US" sz="2400" b="1">
                <a:latin typeface="Gotham Medium" pitchFamily="50" charset="0"/>
              </a:rPr>
              <a:t>mastery over thoughts and responses </a:t>
            </a:r>
          </a:p>
        </p:txBody>
      </p:sp>
      <p:pic>
        <p:nvPicPr>
          <p:cNvPr id="22" name="Picture 21">
            <a:extLst>
              <a:ext uri="{FF2B5EF4-FFF2-40B4-BE49-F238E27FC236}">
                <a16:creationId xmlns:a16="http://schemas.microsoft.com/office/drawing/2014/main" id="{2C1B8B67-4E4E-D441-F057-87E07BB4552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17937" y="2780145"/>
            <a:ext cx="3192856" cy="3198607"/>
          </a:xfrm>
          <a:prstGeom prst="rect">
            <a:avLst/>
          </a:prstGeom>
        </p:spPr>
      </p:pic>
      <p:sp>
        <p:nvSpPr>
          <p:cNvPr id="9" name="Footer Placeholder 7">
            <a:extLst>
              <a:ext uri="{FF2B5EF4-FFF2-40B4-BE49-F238E27FC236}">
                <a16:creationId xmlns:a16="http://schemas.microsoft.com/office/drawing/2014/main" id="{DF2B9B1D-312C-6D0F-416B-44C85DEF0B66}"/>
              </a:ext>
            </a:extLst>
          </p:cNvPr>
          <p:cNvSpPr>
            <a:spLocks noGrp="1"/>
          </p:cNvSpPr>
          <p:nvPr>
            <p:ph type="ftr" sz="quarter" idx="11"/>
          </p:nvPr>
        </p:nvSpPr>
        <p:spPr>
          <a:xfrm>
            <a:off x="4552950" y="6356352"/>
            <a:ext cx="3086100" cy="365125"/>
          </a:xfrm>
        </p:spPr>
        <p:txBody>
          <a:bodyPr/>
          <a:lstStyle/>
          <a:p>
            <a:r>
              <a:rPr lang="en-US"/>
              <a:t>© University of Central Florida</a:t>
            </a:r>
          </a:p>
        </p:txBody>
      </p:sp>
      <p:sp>
        <p:nvSpPr>
          <p:cNvPr id="12" name="TextBox 1">
            <a:extLst>
              <a:ext uri="{FF2B5EF4-FFF2-40B4-BE49-F238E27FC236}">
                <a16:creationId xmlns:a16="http://schemas.microsoft.com/office/drawing/2014/main" id="{A071BC8C-85EF-3131-8659-D317830CBFEC}"/>
              </a:ext>
            </a:extLst>
          </p:cNvPr>
          <p:cNvSpPr txBox="1"/>
          <p:nvPr/>
        </p:nvSpPr>
        <p:spPr>
          <a:xfrm>
            <a:off x="8094515" y="3845435"/>
            <a:ext cx="2459976" cy="1200329"/>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400" b="1">
                <a:latin typeface="Gotham Medium" pitchFamily="50" charset="0"/>
              </a:rPr>
              <a:t>Awareness </a:t>
            </a:r>
          </a:p>
          <a:p>
            <a:pPr algn="ctr"/>
            <a:r>
              <a:rPr lang="en-US" sz="2400" b="1">
                <a:latin typeface="Gotham Medium" pitchFamily="50" charset="0"/>
              </a:rPr>
              <a:t>of </a:t>
            </a:r>
          </a:p>
          <a:p>
            <a:pPr algn="ctr"/>
            <a:r>
              <a:rPr lang="en-US" sz="2400" b="1">
                <a:latin typeface="Gotham Medium" pitchFamily="50" charset="0"/>
              </a:rPr>
              <a:t>thoughts</a:t>
            </a:r>
          </a:p>
        </p:txBody>
      </p:sp>
      <p:sp>
        <p:nvSpPr>
          <p:cNvPr id="14" name="TextBox 1">
            <a:extLst>
              <a:ext uri="{FF2B5EF4-FFF2-40B4-BE49-F238E27FC236}">
                <a16:creationId xmlns:a16="http://schemas.microsoft.com/office/drawing/2014/main" id="{97FC5186-3C54-3337-C5E4-13B0E6184F21}"/>
              </a:ext>
            </a:extLst>
          </p:cNvPr>
          <p:cNvSpPr txBox="1"/>
          <p:nvPr/>
        </p:nvSpPr>
        <p:spPr>
          <a:xfrm>
            <a:off x="2134762" y="3843608"/>
            <a:ext cx="2364631" cy="1200329"/>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400" b="1">
                <a:latin typeface="Gotham Medium" pitchFamily="50" charset="0"/>
              </a:rPr>
              <a:t>Increased emotional regulation </a:t>
            </a:r>
          </a:p>
        </p:txBody>
      </p:sp>
      <p:sp>
        <p:nvSpPr>
          <p:cNvPr id="15" name="TextBox 14">
            <a:extLst>
              <a:ext uri="{FF2B5EF4-FFF2-40B4-BE49-F238E27FC236}">
                <a16:creationId xmlns:a16="http://schemas.microsoft.com/office/drawing/2014/main" id="{5F9F6BD5-611B-0507-EA6D-BE3A4B1A4BDD}"/>
              </a:ext>
            </a:extLst>
          </p:cNvPr>
          <p:cNvSpPr txBox="1"/>
          <p:nvPr/>
        </p:nvSpPr>
        <p:spPr>
          <a:xfrm>
            <a:off x="6462982" y="6173926"/>
            <a:ext cx="5237477" cy="369332"/>
          </a:xfrm>
          <a:prstGeom prst="rect">
            <a:avLst/>
          </a:prstGeom>
          <a:noFill/>
        </p:spPr>
        <p:txBody>
          <a:bodyPr wrap="square" lIns="91440" tIns="45720" rIns="91440" bIns="45720" rtlCol="0" anchor="t">
            <a:spAutoFit/>
          </a:bodyPr>
          <a:lstStyle/>
          <a:p>
            <a:pPr algn="r"/>
            <a:r>
              <a:rPr lang="en-US">
                <a:ea typeface="+mn-lt"/>
                <a:cs typeface="+mn-lt"/>
              </a:rPr>
              <a:t>Kabat-Zinn, 2015, 1481-1483. </a:t>
            </a:r>
            <a:endParaRPr lang="en-US"/>
          </a:p>
        </p:txBody>
      </p:sp>
    </p:spTree>
    <p:extLst>
      <p:ext uri="{BB962C8B-B14F-4D97-AF65-F5344CB8AC3E}">
        <p14:creationId xmlns:p14="http://schemas.microsoft.com/office/powerpoint/2010/main" val="2862522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500"/>
                                        <p:tgtEl>
                                          <p:spTgt spid="1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fade">
                                      <p:cBhvr>
                                        <p:cTn id="10" dur="500"/>
                                        <p:tgtEl>
                                          <p:spTgt spid="1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fade">
                                      <p:cBhvr>
                                        <p:cTn id="1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12" grpId="0"/>
      <p:bldP spid="1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34E056AD-48D1-7877-5A0D-4716AC8409B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37485" y="6024207"/>
            <a:ext cx="1786515" cy="1822975"/>
          </a:xfrm>
          <a:prstGeom prst="rect">
            <a:avLst/>
          </a:prstGeom>
        </p:spPr>
      </p:pic>
      <p:pic>
        <p:nvPicPr>
          <p:cNvPr id="10" name="Picture 9">
            <a:extLst>
              <a:ext uri="{FF2B5EF4-FFF2-40B4-BE49-F238E27FC236}">
                <a16:creationId xmlns:a16="http://schemas.microsoft.com/office/drawing/2014/main" id="{894404C1-F091-8A8B-1839-B033C561C98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80225" y="3656417"/>
            <a:ext cx="2810105" cy="2867455"/>
          </a:xfrm>
          <a:prstGeom prst="rect">
            <a:avLst/>
          </a:prstGeom>
        </p:spPr>
      </p:pic>
      <p:pic>
        <p:nvPicPr>
          <p:cNvPr id="11" name="Picture 10">
            <a:extLst>
              <a:ext uri="{FF2B5EF4-FFF2-40B4-BE49-F238E27FC236}">
                <a16:creationId xmlns:a16="http://schemas.microsoft.com/office/drawing/2014/main" id="{26AB4305-E977-EBD2-0A95-0B66A2B4550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44324" y="-202455"/>
            <a:ext cx="2216704" cy="2261943"/>
          </a:xfrm>
          <a:prstGeom prst="rect">
            <a:avLst/>
          </a:prstGeom>
        </p:spPr>
      </p:pic>
      <p:sp>
        <p:nvSpPr>
          <p:cNvPr id="2" name="Title 1">
            <a:extLst>
              <a:ext uri="{FF2B5EF4-FFF2-40B4-BE49-F238E27FC236}">
                <a16:creationId xmlns:a16="http://schemas.microsoft.com/office/drawing/2014/main" id="{D775278A-7A1B-F762-532C-555C65A2BB12}"/>
              </a:ext>
            </a:extLst>
          </p:cNvPr>
          <p:cNvSpPr>
            <a:spLocks noGrp="1"/>
          </p:cNvSpPr>
          <p:nvPr>
            <p:ph type="title"/>
          </p:nvPr>
        </p:nvSpPr>
        <p:spPr>
          <a:xfrm>
            <a:off x="839323" y="752578"/>
            <a:ext cx="3909286" cy="4848900"/>
          </a:xfrm>
        </p:spPr>
        <p:txBody>
          <a:bodyPr>
            <a:normAutofit/>
          </a:bodyPr>
          <a:lstStyle/>
          <a:p>
            <a:r>
              <a:rPr lang="en-US" sz="3600" b="1" u="none" strike="noStrike">
                <a:effectLst/>
                <a:latin typeface="Gotham Bold" pitchFamily="2" charset="0"/>
              </a:rPr>
              <a:t>What are CBT</a:t>
            </a:r>
            <a:br>
              <a:rPr lang="en-US" sz="3600" b="1" u="none" strike="noStrike">
                <a:effectLst/>
                <a:latin typeface="Gotham Bold" pitchFamily="2" charset="0"/>
              </a:rPr>
            </a:br>
            <a:r>
              <a:rPr lang="en-US" sz="3600" b="1" u="none" strike="noStrike">
                <a:effectLst/>
                <a:latin typeface="Gotham Bold" pitchFamily="2" charset="0"/>
              </a:rPr>
              <a:t>Intervention </a:t>
            </a:r>
            <a:br>
              <a:rPr lang="en-US" sz="3600" b="1" u="none" strike="noStrike">
                <a:effectLst/>
                <a:latin typeface="Gotham Bold" pitchFamily="2" charset="0"/>
              </a:rPr>
            </a:br>
            <a:r>
              <a:rPr lang="en-US" sz="3600" b="1" u="none" strike="noStrike">
                <a:effectLst/>
                <a:latin typeface="Gotham Bold" pitchFamily="2" charset="0"/>
              </a:rPr>
              <a:t>Practices?</a:t>
            </a:r>
            <a:br>
              <a:rPr lang="en-US" sz="3600" b="1" u="none" strike="noStrike">
                <a:effectLst/>
                <a:latin typeface="Gotham Bold" pitchFamily="2" charset="0"/>
              </a:rPr>
            </a:br>
            <a:br>
              <a:rPr lang="en-US" sz="3600" b="1" u="none" strike="noStrike">
                <a:effectLst/>
                <a:latin typeface="Gotham Bold" pitchFamily="2" charset="0"/>
              </a:rPr>
            </a:br>
            <a:br>
              <a:rPr lang="en-US" sz="3600" b="1" u="none" strike="noStrike">
                <a:effectLst/>
                <a:latin typeface="Gotham Bold" pitchFamily="2" charset="0"/>
              </a:rPr>
            </a:br>
            <a:br>
              <a:rPr lang="en-US" sz="3600" b="1" u="none" strike="noStrike">
                <a:effectLst/>
                <a:latin typeface="Gotham Bold" pitchFamily="2" charset="0"/>
              </a:rPr>
            </a:br>
            <a:br>
              <a:rPr lang="en-US" sz="3600" b="1" u="none" strike="noStrike">
                <a:effectLst/>
                <a:latin typeface="Gotham Bold" pitchFamily="2" charset="0"/>
              </a:rPr>
            </a:br>
            <a:br>
              <a:rPr lang="en-US" sz="3600" b="1" u="none" strike="noStrike">
                <a:effectLst/>
                <a:latin typeface="Gotham Bold" pitchFamily="2" charset="0"/>
              </a:rPr>
            </a:br>
            <a:endParaRPr lang="en-US" sz="3600" b="1">
              <a:latin typeface="Gotham Bold" pitchFamily="2" charset="0"/>
            </a:endParaRPr>
          </a:p>
        </p:txBody>
      </p:sp>
      <p:pic>
        <p:nvPicPr>
          <p:cNvPr id="5" name="Content Placeholder 4">
            <a:extLst>
              <a:ext uri="{FF2B5EF4-FFF2-40B4-BE49-F238E27FC236}">
                <a16:creationId xmlns:a16="http://schemas.microsoft.com/office/drawing/2014/main" id="{729D90E2-799D-AB46-8FCB-6FDDAD74ECE0}"/>
              </a:ext>
            </a:extLst>
          </p:cNvPr>
          <p:cNvPicPr>
            <a:picLocks noGrp="1" noChangeAspect="1"/>
          </p:cNvPicPr>
          <p:nvPr>
            <p:ph sz="half" idx="1"/>
          </p:nvPr>
        </p:nvPicPr>
        <p:blipFill>
          <a:blip r:embed="rId4">
            <a:extLst>
              <a:ext uri="{28A0092B-C50C-407E-A947-70E740481C1C}">
                <a14:useLocalDpi xmlns:a14="http://schemas.microsoft.com/office/drawing/2010/main" val="0"/>
              </a:ext>
            </a:extLst>
          </a:blip>
          <a:stretch>
            <a:fillRect/>
          </a:stretch>
        </p:blipFill>
        <p:spPr>
          <a:xfrm rot="10800000">
            <a:off x="4748609" y="57129"/>
            <a:ext cx="6014988" cy="6743742"/>
          </a:xfrm>
          <a:prstGeom prst="rect">
            <a:avLst/>
          </a:prstGeom>
        </p:spPr>
      </p:pic>
      <p:sp>
        <p:nvSpPr>
          <p:cNvPr id="3" name="TextBox 2">
            <a:extLst>
              <a:ext uri="{FF2B5EF4-FFF2-40B4-BE49-F238E27FC236}">
                <a16:creationId xmlns:a16="http://schemas.microsoft.com/office/drawing/2014/main" id="{4C4EBF3F-8C98-9265-E04B-1893483BB847}"/>
              </a:ext>
            </a:extLst>
          </p:cNvPr>
          <p:cNvSpPr txBox="1"/>
          <p:nvPr/>
        </p:nvSpPr>
        <p:spPr>
          <a:xfrm>
            <a:off x="6633675" y="877811"/>
            <a:ext cx="2250306" cy="1200329"/>
          </a:xfrm>
          <a:prstGeom prst="rect">
            <a:avLst/>
          </a:prstGeom>
          <a:noFill/>
        </p:spPr>
        <p:txBody>
          <a:bodyPr wrap="square" rtlCol="0">
            <a:spAutoFit/>
          </a:bodyPr>
          <a:lstStyle/>
          <a:p>
            <a:pPr algn="ctr"/>
            <a:r>
              <a:rPr lang="en-US" sz="2400" u="none" strike="noStrike">
                <a:solidFill>
                  <a:srgbClr val="000000"/>
                </a:solidFill>
                <a:effectLst/>
                <a:latin typeface="Gotham Medium" pitchFamily="2" charset="0"/>
              </a:rPr>
              <a:t>CBT intervention practices:</a:t>
            </a:r>
            <a:r>
              <a:rPr lang="en-US" sz="2400">
                <a:solidFill>
                  <a:srgbClr val="000000"/>
                </a:solidFill>
                <a:effectLst/>
                <a:latin typeface="Gotham Medium" pitchFamily="2" charset="0"/>
              </a:rPr>
              <a:t>​</a:t>
            </a:r>
            <a:endParaRPr lang="en-US" sz="2400">
              <a:latin typeface="Gotham Medium" pitchFamily="2" charset="0"/>
            </a:endParaRPr>
          </a:p>
        </p:txBody>
      </p:sp>
      <p:sp>
        <p:nvSpPr>
          <p:cNvPr id="6" name="TextBox 5">
            <a:extLst>
              <a:ext uri="{FF2B5EF4-FFF2-40B4-BE49-F238E27FC236}">
                <a16:creationId xmlns:a16="http://schemas.microsoft.com/office/drawing/2014/main" id="{1DB9AAA3-1FF3-3A90-C3F1-F15ED85815AA}"/>
              </a:ext>
            </a:extLst>
          </p:cNvPr>
          <p:cNvSpPr txBox="1"/>
          <p:nvPr/>
        </p:nvSpPr>
        <p:spPr>
          <a:xfrm>
            <a:off x="5557189" y="3046932"/>
            <a:ext cx="4397828" cy="2554545"/>
          </a:xfrm>
          <a:prstGeom prst="rect">
            <a:avLst/>
          </a:prstGeom>
          <a:noFill/>
        </p:spPr>
        <p:txBody>
          <a:bodyPr wrap="square" rtlCol="0">
            <a:spAutoFit/>
          </a:bodyPr>
          <a:lstStyle/>
          <a:p>
            <a:pPr algn="ctr" rtl="0" fontAlgn="base">
              <a:buFont typeface="Arial" panose="020B0604020202020204" pitchFamily="34" charset="0"/>
              <a:buChar char="•"/>
            </a:pPr>
            <a:r>
              <a:rPr lang="en-US" sz="1950">
                <a:solidFill>
                  <a:srgbClr val="000000"/>
                </a:solidFill>
                <a:latin typeface="Gotham Medium" pitchFamily="2" charset="0"/>
              </a:rPr>
              <a:t> </a:t>
            </a:r>
            <a:r>
              <a:rPr lang="en-US" sz="2000">
                <a:solidFill>
                  <a:srgbClr val="000000"/>
                </a:solidFill>
                <a:latin typeface="Gotham Medium" pitchFamily="2" charset="0"/>
              </a:rPr>
              <a:t>A</a:t>
            </a:r>
            <a:r>
              <a:rPr lang="en-US" sz="2000" u="none" strike="noStrike">
                <a:solidFill>
                  <a:srgbClr val="000000"/>
                </a:solidFill>
                <a:effectLst/>
                <a:latin typeface="Gotham Medium" pitchFamily="2" charset="0"/>
              </a:rPr>
              <a:t>utomatic thoughts</a:t>
            </a:r>
            <a:r>
              <a:rPr lang="en-US" sz="2000">
                <a:solidFill>
                  <a:srgbClr val="000000"/>
                </a:solidFill>
                <a:effectLst/>
                <a:latin typeface="Gotham Medium" pitchFamily="2" charset="0"/>
              </a:rPr>
              <a:t>​</a:t>
            </a:r>
          </a:p>
          <a:p>
            <a:pPr algn="ctr" rtl="0" fontAlgn="base">
              <a:buFont typeface="Arial" panose="020B0604020202020204" pitchFamily="34" charset="0"/>
              <a:buChar char="•"/>
            </a:pPr>
            <a:r>
              <a:rPr lang="en-US" sz="2000" u="none" strike="noStrike">
                <a:solidFill>
                  <a:srgbClr val="000000"/>
                </a:solidFill>
                <a:effectLst/>
                <a:latin typeface="Gotham Medium" pitchFamily="2" charset="0"/>
              </a:rPr>
              <a:t> Cognitive, restructuring, </a:t>
            </a:r>
          </a:p>
          <a:p>
            <a:pPr algn="ctr" rtl="0" fontAlgn="base"/>
            <a:r>
              <a:rPr lang="en-US" sz="2000">
                <a:solidFill>
                  <a:srgbClr val="000000"/>
                </a:solidFill>
                <a:latin typeface="Gotham Medium" pitchFamily="2" charset="0"/>
              </a:rPr>
              <a:t>r</a:t>
            </a:r>
            <a:r>
              <a:rPr lang="en-US" sz="2000" u="none" strike="noStrike">
                <a:solidFill>
                  <a:srgbClr val="000000"/>
                </a:solidFill>
                <a:effectLst/>
                <a:latin typeface="Gotham Medium" pitchFamily="2" charset="0"/>
              </a:rPr>
              <a:t>eframing, &amp; refuting </a:t>
            </a:r>
            <a:r>
              <a:rPr lang="en-US" sz="2000">
                <a:solidFill>
                  <a:srgbClr val="000000"/>
                </a:solidFill>
                <a:latin typeface="Gotham Medium" pitchFamily="2" charset="0"/>
              </a:rPr>
              <a:t>i</a:t>
            </a:r>
            <a:r>
              <a:rPr lang="en-US" sz="2000" u="none" strike="noStrike">
                <a:solidFill>
                  <a:srgbClr val="000000"/>
                </a:solidFill>
                <a:effectLst/>
                <a:latin typeface="Gotham Medium" pitchFamily="2" charset="0"/>
              </a:rPr>
              <a:t>rrational </a:t>
            </a:r>
            <a:r>
              <a:rPr lang="en-US" sz="2000">
                <a:solidFill>
                  <a:srgbClr val="000000"/>
                </a:solidFill>
                <a:latin typeface="Gotham Medium" pitchFamily="2" charset="0"/>
              </a:rPr>
              <a:t>t</a:t>
            </a:r>
            <a:r>
              <a:rPr lang="en-US" sz="2000" u="none" strike="noStrike">
                <a:solidFill>
                  <a:srgbClr val="000000"/>
                </a:solidFill>
                <a:effectLst/>
                <a:latin typeface="Gotham Medium" pitchFamily="2" charset="0"/>
              </a:rPr>
              <a:t>houghts </a:t>
            </a:r>
            <a:r>
              <a:rPr lang="en-US" sz="2000">
                <a:solidFill>
                  <a:srgbClr val="000000"/>
                </a:solidFill>
                <a:latin typeface="Gotham Medium" pitchFamily="2" charset="0"/>
              </a:rPr>
              <a:t>(</a:t>
            </a:r>
            <a:r>
              <a:rPr lang="en-US" sz="2000" u="none" strike="noStrike">
                <a:solidFill>
                  <a:srgbClr val="000000"/>
                </a:solidFill>
                <a:effectLst/>
                <a:latin typeface="Gotham Medium" pitchFamily="2" charset="0"/>
              </a:rPr>
              <a:t>ABC model</a:t>
            </a:r>
            <a:r>
              <a:rPr lang="en-US" sz="2000">
                <a:solidFill>
                  <a:srgbClr val="000000"/>
                </a:solidFill>
                <a:effectLst/>
                <a:latin typeface="Gotham Medium" pitchFamily="2" charset="0"/>
              </a:rPr>
              <a:t>​)</a:t>
            </a:r>
          </a:p>
          <a:p>
            <a:pPr algn="ctr" rtl="0" fontAlgn="base">
              <a:buFont typeface="Arial" panose="020B0604020202020204" pitchFamily="34" charset="0"/>
              <a:buChar char="•"/>
            </a:pPr>
            <a:r>
              <a:rPr lang="en-US" sz="2000" u="none" strike="noStrike">
                <a:solidFill>
                  <a:srgbClr val="000000"/>
                </a:solidFill>
                <a:effectLst/>
                <a:latin typeface="Gotham Medium" pitchFamily="2" charset="0"/>
              </a:rPr>
              <a:t>Journaling </a:t>
            </a:r>
            <a:r>
              <a:rPr lang="en-US" sz="2000">
                <a:solidFill>
                  <a:srgbClr val="000000"/>
                </a:solidFill>
                <a:effectLst/>
                <a:latin typeface="Gotham Medium" pitchFamily="2" charset="0"/>
              </a:rPr>
              <a:t>​</a:t>
            </a:r>
          </a:p>
          <a:p>
            <a:pPr algn="ctr" rtl="0" fontAlgn="base">
              <a:buFont typeface="Arial" panose="020B0604020202020204" pitchFamily="34" charset="0"/>
              <a:buChar char="•"/>
            </a:pPr>
            <a:r>
              <a:rPr lang="en-US" sz="2000" u="none" strike="noStrike">
                <a:solidFill>
                  <a:srgbClr val="000000"/>
                </a:solidFill>
                <a:effectLst/>
                <a:latin typeface="Gotham Medium" pitchFamily="2" charset="0"/>
              </a:rPr>
              <a:t>Containment and thought </a:t>
            </a:r>
          </a:p>
          <a:p>
            <a:pPr algn="ctr" rtl="0" fontAlgn="base"/>
            <a:r>
              <a:rPr lang="en-US" sz="2000" u="none" strike="noStrike">
                <a:solidFill>
                  <a:srgbClr val="000000"/>
                </a:solidFill>
                <a:effectLst/>
                <a:latin typeface="Gotham Medium" pitchFamily="2" charset="0"/>
              </a:rPr>
              <a:t>stopping techniques</a:t>
            </a:r>
            <a:r>
              <a:rPr lang="en-US" sz="2000">
                <a:solidFill>
                  <a:srgbClr val="000000"/>
                </a:solidFill>
                <a:effectLst/>
                <a:latin typeface="Gotham Medium" pitchFamily="2" charset="0"/>
              </a:rPr>
              <a:t>​</a:t>
            </a:r>
          </a:p>
          <a:p>
            <a:pPr algn="ctr" rtl="0" fontAlgn="base">
              <a:buFont typeface="Arial" panose="020B0604020202020204" pitchFamily="34" charset="0"/>
              <a:buChar char="•"/>
            </a:pPr>
            <a:r>
              <a:rPr lang="en-US" sz="2000" u="none" strike="noStrike">
                <a:solidFill>
                  <a:srgbClr val="000000"/>
                </a:solidFill>
                <a:effectLst/>
                <a:latin typeface="Gotham Medium" pitchFamily="2" charset="0"/>
              </a:rPr>
              <a:t>Gratitude</a:t>
            </a:r>
            <a:endParaRPr lang="en-US" sz="2000">
              <a:solidFill>
                <a:srgbClr val="000000"/>
              </a:solidFill>
              <a:effectLst/>
              <a:latin typeface="Gotham Medium" pitchFamily="2" charset="0"/>
            </a:endParaRPr>
          </a:p>
        </p:txBody>
      </p:sp>
      <p:pic>
        <p:nvPicPr>
          <p:cNvPr id="9" name="Picture 8">
            <a:extLst>
              <a:ext uri="{FF2B5EF4-FFF2-40B4-BE49-F238E27FC236}">
                <a16:creationId xmlns:a16="http://schemas.microsoft.com/office/drawing/2014/main" id="{43C75EC3-3A4B-B77C-949A-E8224A4E2F2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04569" y="3318591"/>
            <a:ext cx="2520663" cy="2520663"/>
          </a:xfrm>
          <a:prstGeom prst="rect">
            <a:avLst/>
          </a:prstGeom>
        </p:spPr>
      </p:pic>
      <p:sp>
        <p:nvSpPr>
          <p:cNvPr id="13" name="TextBox 12">
            <a:extLst>
              <a:ext uri="{FF2B5EF4-FFF2-40B4-BE49-F238E27FC236}">
                <a16:creationId xmlns:a16="http://schemas.microsoft.com/office/drawing/2014/main" id="{7D7F1DC7-735E-1ADE-6777-BA95E9538DD4}"/>
              </a:ext>
            </a:extLst>
          </p:cNvPr>
          <p:cNvSpPr txBox="1"/>
          <p:nvPr/>
        </p:nvSpPr>
        <p:spPr>
          <a:xfrm>
            <a:off x="-1656960" y="6523872"/>
            <a:ext cx="685471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endParaRPr lang="en-US" sz="1200"/>
          </a:p>
        </p:txBody>
      </p:sp>
    </p:spTree>
    <p:extLst>
      <p:ext uri="{BB962C8B-B14F-4D97-AF65-F5344CB8AC3E}">
        <p14:creationId xmlns:p14="http://schemas.microsoft.com/office/powerpoint/2010/main" val="32195699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8A060BC8-DD4B-3BCD-F018-CA5804B7DCD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74949" y="3416124"/>
            <a:ext cx="3171940" cy="3236675"/>
          </a:xfrm>
          <a:prstGeom prst="rect">
            <a:avLst/>
          </a:prstGeom>
        </p:spPr>
      </p:pic>
      <p:pic>
        <p:nvPicPr>
          <p:cNvPr id="17" name="Picture 16">
            <a:extLst>
              <a:ext uri="{FF2B5EF4-FFF2-40B4-BE49-F238E27FC236}">
                <a16:creationId xmlns:a16="http://schemas.microsoft.com/office/drawing/2014/main" id="{79ECFD96-FD27-BDED-BFC0-E585198D9E9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77699" y="4490800"/>
            <a:ext cx="3014301" cy="3075819"/>
          </a:xfrm>
          <a:prstGeom prst="rect">
            <a:avLst/>
          </a:prstGeom>
        </p:spPr>
      </p:pic>
      <p:sp>
        <p:nvSpPr>
          <p:cNvPr id="2" name="Title 1">
            <a:extLst>
              <a:ext uri="{FF2B5EF4-FFF2-40B4-BE49-F238E27FC236}">
                <a16:creationId xmlns:a16="http://schemas.microsoft.com/office/drawing/2014/main" id="{5BA1C248-BC9F-B667-69F9-B5DF1646D6FD}"/>
              </a:ext>
            </a:extLst>
          </p:cNvPr>
          <p:cNvSpPr>
            <a:spLocks noGrp="1"/>
          </p:cNvSpPr>
          <p:nvPr>
            <p:ph type="title"/>
          </p:nvPr>
        </p:nvSpPr>
        <p:spPr>
          <a:xfrm rot="16200000">
            <a:off x="-2731592" y="2830714"/>
            <a:ext cx="6825773" cy="1335564"/>
          </a:xfrm>
        </p:spPr>
        <p:txBody>
          <a:bodyPr anchor="ctr">
            <a:noAutofit/>
          </a:bodyPr>
          <a:lstStyle/>
          <a:p>
            <a:pPr algn="ctr"/>
            <a:r>
              <a:rPr lang="en-US" sz="3600" b="1">
                <a:latin typeface="Gotham Bold" pitchFamily="50" charset="0"/>
                <a:ea typeface="Calibri" panose="020F0502020204030204" pitchFamily="34" charset="0"/>
                <a:cs typeface="Calibri"/>
              </a:rPr>
              <a:t>Strategies for Implementing CBT</a:t>
            </a:r>
            <a:endParaRPr lang="en-US" sz="3600">
              <a:latin typeface="Gotham Bold" pitchFamily="50" charset="0"/>
            </a:endParaRPr>
          </a:p>
        </p:txBody>
      </p:sp>
      <p:pic>
        <p:nvPicPr>
          <p:cNvPr id="12" name="Picture 11">
            <a:extLst>
              <a:ext uri="{FF2B5EF4-FFF2-40B4-BE49-F238E27FC236}">
                <a16:creationId xmlns:a16="http://schemas.microsoft.com/office/drawing/2014/main" id="{94E9CE2C-BD14-D8DF-4FE5-B0FF38F6DFA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68645" y="52231"/>
            <a:ext cx="3363893" cy="3363893"/>
          </a:xfrm>
          <a:prstGeom prst="rect">
            <a:avLst/>
          </a:prstGeom>
        </p:spPr>
      </p:pic>
      <p:sp>
        <p:nvSpPr>
          <p:cNvPr id="13" name="TextBox 12">
            <a:extLst>
              <a:ext uri="{FF2B5EF4-FFF2-40B4-BE49-F238E27FC236}">
                <a16:creationId xmlns:a16="http://schemas.microsoft.com/office/drawing/2014/main" id="{41188530-D7B3-80C0-EFA7-277F5EC28073}"/>
              </a:ext>
            </a:extLst>
          </p:cNvPr>
          <p:cNvSpPr txBox="1"/>
          <p:nvPr/>
        </p:nvSpPr>
        <p:spPr>
          <a:xfrm>
            <a:off x="2668645" y="730219"/>
            <a:ext cx="3363893" cy="1938992"/>
          </a:xfrm>
          <a:prstGeom prst="rect">
            <a:avLst/>
          </a:prstGeom>
          <a:noFill/>
        </p:spPr>
        <p:txBody>
          <a:bodyPr wrap="square" rtlCol="0">
            <a:spAutoFit/>
          </a:bodyPr>
          <a:lstStyle/>
          <a:p>
            <a:pPr algn="ctr"/>
            <a:r>
              <a:rPr lang="en-US" sz="2000">
                <a:solidFill>
                  <a:srgbClr val="000000"/>
                </a:solidFill>
                <a:effectLst/>
                <a:latin typeface="Gotham Medium" pitchFamily="2" charset="0"/>
              </a:rPr>
              <a:t>Learn to </a:t>
            </a:r>
          </a:p>
          <a:p>
            <a:pPr algn="ctr"/>
            <a:r>
              <a:rPr lang="en-US" sz="2000">
                <a:solidFill>
                  <a:srgbClr val="000000"/>
                </a:solidFill>
                <a:effectLst/>
                <a:latin typeface="Gotham Medium" pitchFamily="2" charset="0"/>
              </a:rPr>
              <a:t>identify when </a:t>
            </a:r>
          </a:p>
          <a:p>
            <a:pPr algn="ctr"/>
            <a:r>
              <a:rPr lang="en-US" sz="2000">
                <a:solidFill>
                  <a:srgbClr val="000000"/>
                </a:solidFill>
                <a:effectLst/>
                <a:latin typeface="Gotham Medium" pitchFamily="2" charset="0"/>
              </a:rPr>
              <a:t>you are experiencing </a:t>
            </a:r>
          </a:p>
          <a:p>
            <a:pPr algn="ctr"/>
            <a:r>
              <a:rPr lang="en-US" sz="2000">
                <a:solidFill>
                  <a:srgbClr val="000000"/>
                </a:solidFill>
                <a:effectLst/>
                <a:latin typeface="Gotham Medium" pitchFamily="2" charset="0"/>
              </a:rPr>
              <a:t>a negative, distorted, </a:t>
            </a:r>
          </a:p>
          <a:p>
            <a:pPr algn="ctr"/>
            <a:r>
              <a:rPr lang="en-US" sz="2000">
                <a:solidFill>
                  <a:srgbClr val="000000"/>
                </a:solidFill>
                <a:effectLst/>
                <a:latin typeface="Gotham Medium" pitchFamily="2" charset="0"/>
              </a:rPr>
              <a:t>or irrational thought pattern</a:t>
            </a:r>
            <a:endParaRPr lang="en-US" sz="2000">
              <a:latin typeface="Gotham Medium" pitchFamily="2" charset="0"/>
            </a:endParaRPr>
          </a:p>
        </p:txBody>
      </p:sp>
      <p:pic>
        <p:nvPicPr>
          <p:cNvPr id="16" name="Picture 15">
            <a:extLst>
              <a:ext uri="{FF2B5EF4-FFF2-40B4-BE49-F238E27FC236}">
                <a16:creationId xmlns:a16="http://schemas.microsoft.com/office/drawing/2014/main" id="{28F64758-3578-6F8C-F395-F1970A9415B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543399" y="141310"/>
            <a:ext cx="4383730" cy="4383730"/>
          </a:xfrm>
          <a:prstGeom prst="rect">
            <a:avLst/>
          </a:prstGeom>
        </p:spPr>
      </p:pic>
      <p:sp>
        <p:nvSpPr>
          <p:cNvPr id="18" name="TextBox 17">
            <a:extLst>
              <a:ext uri="{FF2B5EF4-FFF2-40B4-BE49-F238E27FC236}">
                <a16:creationId xmlns:a16="http://schemas.microsoft.com/office/drawing/2014/main" id="{68BA3710-0715-8892-0F48-DD8AC8CB2331}"/>
              </a:ext>
            </a:extLst>
          </p:cNvPr>
          <p:cNvSpPr txBox="1"/>
          <p:nvPr/>
        </p:nvSpPr>
        <p:spPr>
          <a:xfrm>
            <a:off x="9485349" y="5435047"/>
            <a:ext cx="2324239" cy="1323439"/>
          </a:xfrm>
          <a:prstGeom prst="rect">
            <a:avLst/>
          </a:prstGeom>
          <a:noFill/>
        </p:spPr>
        <p:txBody>
          <a:bodyPr wrap="square" rtlCol="0">
            <a:spAutoFit/>
          </a:bodyPr>
          <a:lstStyle/>
          <a:p>
            <a:pPr algn="ctr"/>
            <a:r>
              <a:rPr lang="en-US" sz="2000">
                <a:solidFill>
                  <a:srgbClr val="000000"/>
                </a:solidFill>
                <a:effectLst/>
                <a:latin typeface="Gotham Medium" pitchFamily="2" charset="0"/>
              </a:rPr>
              <a:t>Select a CBT technique to apply such as reframing</a:t>
            </a:r>
            <a:endParaRPr lang="en-US" sz="2000">
              <a:latin typeface="Gotham Medium" pitchFamily="2" charset="0"/>
            </a:endParaRPr>
          </a:p>
        </p:txBody>
      </p:sp>
      <p:sp>
        <p:nvSpPr>
          <p:cNvPr id="20" name="TextBox 19">
            <a:extLst>
              <a:ext uri="{FF2B5EF4-FFF2-40B4-BE49-F238E27FC236}">
                <a16:creationId xmlns:a16="http://schemas.microsoft.com/office/drawing/2014/main" id="{93786806-101B-4921-279A-E4E6162820B4}"/>
              </a:ext>
            </a:extLst>
          </p:cNvPr>
          <p:cNvSpPr txBox="1"/>
          <p:nvPr/>
        </p:nvSpPr>
        <p:spPr>
          <a:xfrm>
            <a:off x="8011393" y="933708"/>
            <a:ext cx="3470397" cy="2800767"/>
          </a:xfrm>
          <a:prstGeom prst="rect">
            <a:avLst/>
          </a:prstGeom>
          <a:noFill/>
        </p:spPr>
        <p:txBody>
          <a:bodyPr wrap="square">
            <a:spAutoFit/>
          </a:bodyPr>
          <a:lstStyle/>
          <a:p>
            <a:pPr algn="ctr"/>
            <a:r>
              <a:rPr lang="en-US" sz="2200">
                <a:solidFill>
                  <a:srgbClr val="000000"/>
                </a:solidFill>
                <a:effectLst/>
                <a:latin typeface="Gotham Medium" pitchFamily="2" charset="0"/>
              </a:rPr>
              <a:t>When a negative </a:t>
            </a:r>
          </a:p>
          <a:p>
            <a:pPr algn="ctr"/>
            <a:r>
              <a:rPr lang="en-US" sz="2200">
                <a:solidFill>
                  <a:srgbClr val="000000"/>
                </a:solidFill>
                <a:effectLst/>
                <a:latin typeface="Gotham Medium" pitchFamily="2" charset="0"/>
              </a:rPr>
              <a:t>automatic thought occurs, such as</a:t>
            </a:r>
          </a:p>
          <a:p>
            <a:pPr algn="ctr"/>
            <a:r>
              <a:rPr lang="en-US" sz="2200">
                <a:solidFill>
                  <a:srgbClr val="000000"/>
                </a:solidFill>
                <a:effectLst/>
                <a:latin typeface="Gotham Medium" pitchFamily="2" charset="0"/>
              </a:rPr>
              <a:t> "I'm so stupid" apply reframing such as "It is okay to not know everything." Or "I am </a:t>
            </a:r>
          </a:p>
          <a:p>
            <a:pPr algn="ctr"/>
            <a:r>
              <a:rPr lang="en-US" sz="2200">
                <a:solidFill>
                  <a:srgbClr val="000000"/>
                </a:solidFill>
                <a:effectLst/>
                <a:latin typeface="Gotham Medium" pitchFamily="2" charset="0"/>
              </a:rPr>
              <a:t>still learning"</a:t>
            </a:r>
            <a:endParaRPr lang="en-US" sz="2200">
              <a:latin typeface="Gotham Medium" pitchFamily="2" charset="0"/>
            </a:endParaRPr>
          </a:p>
        </p:txBody>
      </p:sp>
      <p:pic>
        <p:nvPicPr>
          <p:cNvPr id="21" name="Picture 20">
            <a:extLst>
              <a:ext uri="{FF2B5EF4-FFF2-40B4-BE49-F238E27FC236}">
                <a16:creationId xmlns:a16="http://schemas.microsoft.com/office/drawing/2014/main" id="{03378F12-C624-AD9D-DEA2-0BDD5B2E713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96778" y="2887293"/>
            <a:ext cx="3382821" cy="3382821"/>
          </a:xfrm>
          <a:prstGeom prst="rect">
            <a:avLst/>
          </a:prstGeom>
        </p:spPr>
      </p:pic>
      <p:sp>
        <p:nvSpPr>
          <p:cNvPr id="22" name="TextBox 21">
            <a:extLst>
              <a:ext uri="{FF2B5EF4-FFF2-40B4-BE49-F238E27FC236}">
                <a16:creationId xmlns:a16="http://schemas.microsoft.com/office/drawing/2014/main" id="{8DBD8F31-9ACF-2190-C939-89800007634A}"/>
              </a:ext>
            </a:extLst>
          </p:cNvPr>
          <p:cNvSpPr txBox="1"/>
          <p:nvPr/>
        </p:nvSpPr>
        <p:spPr>
          <a:xfrm>
            <a:off x="5074301" y="3455318"/>
            <a:ext cx="2627774" cy="2246769"/>
          </a:xfrm>
          <a:prstGeom prst="rect">
            <a:avLst/>
          </a:prstGeom>
          <a:noFill/>
        </p:spPr>
        <p:txBody>
          <a:bodyPr wrap="square" rtlCol="0">
            <a:spAutoFit/>
          </a:bodyPr>
          <a:lstStyle/>
          <a:p>
            <a:pPr algn="ctr"/>
            <a:r>
              <a:rPr lang="en-US" sz="2000">
                <a:solidFill>
                  <a:srgbClr val="000000"/>
                </a:solidFill>
                <a:effectLst/>
                <a:latin typeface="Gotham Medium" pitchFamily="2" charset="0"/>
              </a:rPr>
              <a:t>Keep a journal </a:t>
            </a:r>
          </a:p>
          <a:p>
            <a:pPr algn="ctr"/>
            <a:r>
              <a:rPr lang="en-US" sz="2000">
                <a:solidFill>
                  <a:srgbClr val="000000"/>
                </a:solidFill>
                <a:effectLst/>
                <a:latin typeface="Gotham Medium" pitchFamily="2" charset="0"/>
              </a:rPr>
              <a:t>to record when you experience automatic </a:t>
            </a:r>
          </a:p>
          <a:p>
            <a:pPr algn="ctr"/>
            <a:r>
              <a:rPr lang="en-US" sz="2000">
                <a:solidFill>
                  <a:srgbClr val="000000"/>
                </a:solidFill>
                <a:effectLst/>
                <a:latin typeface="Gotham Medium" pitchFamily="2" charset="0"/>
              </a:rPr>
              <a:t>thoughts and when you apply CBT techniques</a:t>
            </a:r>
            <a:endParaRPr lang="en-US" sz="2000">
              <a:latin typeface="Gotham Medium" pitchFamily="2" charset="0"/>
            </a:endParaRPr>
          </a:p>
        </p:txBody>
      </p:sp>
      <p:sp>
        <p:nvSpPr>
          <p:cNvPr id="24" name="TextBox 23">
            <a:extLst>
              <a:ext uri="{FF2B5EF4-FFF2-40B4-BE49-F238E27FC236}">
                <a16:creationId xmlns:a16="http://schemas.microsoft.com/office/drawing/2014/main" id="{9A0ECD16-1970-6C31-46E5-60A00BA767D7}"/>
              </a:ext>
            </a:extLst>
          </p:cNvPr>
          <p:cNvSpPr txBox="1"/>
          <p:nvPr/>
        </p:nvSpPr>
        <p:spPr>
          <a:xfrm>
            <a:off x="1726600" y="4094112"/>
            <a:ext cx="2421944" cy="1938992"/>
          </a:xfrm>
          <a:prstGeom prst="rect">
            <a:avLst/>
          </a:prstGeom>
          <a:noFill/>
        </p:spPr>
        <p:txBody>
          <a:bodyPr wrap="square">
            <a:spAutoFit/>
          </a:bodyPr>
          <a:lstStyle/>
          <a:p>
            <a:pPr algn="ctr"/>
            <a:r>
              <a:rPr lang="en-US" sz="2000">
                <a:solidFill>
                  <a:srgbClr val="000000"/>
                </a:solidFill>
                <a:effectLst/>
                <a:latin typeface="Gotham Medium" pitchFamily="2" charset="0"/>
              </a:rPr>
              <a:t>Notice any </a:t>
            </a:r>
          </a:p>
          <a:p>
            <a:pPr algn="ctr"/>
            <a:r>
              <a:rPr lang="en-US" sz="2000">
                <a:solidFill>
                  <a:srgbClr val="000000"/>
                </a:solidFill>
                <a:effectLst/>
                <a:latin typeface="Gotham Medium" pitchFamily="2" charset="0"/>
              </a:rPr>
              <a:t>shifts in feelings and emotions as you learn to shift your thought patterns​</a:t>
            </a:r>
            <a:endParaRPr lang="en-US" sz="2000">
              <a:latin typeface="Gotham Medium" pitchFamily="2" charset="0"/>
            </a:endParaRPr>
          </a:p>
        </p:txBody>
      </p:sp>
      <p:sp>
        <p:nvSpPr>
          <p:cNvPr id="25" name="TextBox 24">
            <a:extLst>
              <a:ext uri="{FF2B5EF4-FFF2-40B4-BE49-F238E27FC236}">
                <a16:creationId xmlns:a16="http://schemas.microsoft.com/office/drawing/2014/main" id="{E28F0B04-B4F7-9B13-1E5A-8E5AFF939F80}"/>
              </a:ext>
            </a:extLst>
          </p:cNvPr>
          <p:cNvSpPr txBox="1"/>
          <p:nvPr/>
        </p:nvSpPr>
        <p:spPr>
          <a:xfrm>
            <a:off x="2668645" y="6479631"/>
            <a:ext cx="685471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endParaRPr lang="en-US" sz="1200"/>
          </a:p>
        </p:txBody>
      </p:sp>
    </p:spTree>
    <p:extLst>
      <p:ext uri="{BB962C8B-B14F-4D97-AF65-F5344CB8AC3E}">
        <p14:creationId xmlns:p14="http://schemas.microsoft.com/office/powerpoint/2010/main" val="243821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499"/>
                                          </p:stCondLst>
                                        </p:cTn>
                                        <p:tgtEl>
                                          <p:spTgt spid="2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499"/>
                                          </p:stCondLst>
                                        </p:cTn>
                                        <p:tgtEl>
                                          <p:spTgt spid="1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499"/>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2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499"/>
                                          </p:stCondLst>
                                        </p:cTn>
                                        <p:tgtEl>
                                          <p:spTgt spid="2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2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499"/>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18"/>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499"/>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8" grpId="0"/>
      <p:bldP spid="20" grpId="0"/>
      <p:bldP spid="22" grpId="0"/>
      <p:bldP spid="2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34E056AD-48D1-7877-5A0D-4716AC8409B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37485" y="6024207"/>
            <a:ext cx="1786515" cy="1822975"/>
          </a:xfrm>
          <a:prstGeom prst="rect">
            <a:avLst/>
          </a:prstGeom>
        </p:spPr>
      </p:pic>
      <p:pic>
        <p:nvPicPr>
          <p:cNvPr id="10" name="Picture 9">
            <a:extLst>
              <a:ext uri="{FF2B5EF4-FFF2-40B4-BE49-F238E27FC236}">
                <a16:creationId xmlns:a16="http://schemas.microsoft.com/office/drawing/2014/main" id="{894404C1-F091-8A8B-1839-B033C561C98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80225" y="3656417"/>
            <a:ext cx="2810105" cy="2867455"/>
          </a:xfrm>
          <a:prstGeom prst="rect">
            <a:avLst/>
          </a:prstGeom>
        </p:spPr>
      </p:pic>
      <p:pic>
        <p:nvPicPr>
          <p:cNvPr id="11" name="Picture 10">
            <a:extLst>
              <a:ext uri="{FF2B5EF4-FFF2-40B4-BE49-F238E27FC236}">
                <a16:creationId xmlns:a16="http://schemas.microsoft.com/office/drawing/2014/main" id="{26AB4305-E977-EBD2-0A95-0B66A2B4550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44324" y="-202455"/>
            <a:ext cx="2216704" cy="2261943"/>
          </a:xfrm>
          <a:prstGeom prst="rect">
            <a:avLst/>
          </a:prstGeom>
        </p:spPr>
      </p:pic>
      <p:sp>
        <p:nvSpPr>
          <p:cNvPr id="2" name="Title 1">
            <a:extLst>
              <a:ext uri="{FF2B5EF4-FFF2-40B4-BE49-F238E27FC236}">
                <a16:creationId xmlns:a16="http://schemas.microsoft.com/office/drawing/2014/main" id="{D775278A-7A1B-F762-532C-555C65A2BB12}"/>
              </a:ext>
            </a:extLst>
          </p:cNvPr>
          <p:cNvSpPr>
            <a:spLocks noGrp="1"/>
          </p:cNvSpPr>
          <p:nvPr>
            <p:ph type="title"/>
          </p:nvPr>
        </p:nvSpPr>
        <p:spPr>
          <a:xfrm>
            <a:off x="705370" y="526269"/>
            <a:ext cx="3909286" cy="2520663"/>
          </a:xfrm>
        </p:spPr>
        <p:txBody>
          <a:bodyPr>
            <a:normAutofit/>
          </a:bodyPr>
          <a:lstStyle/>
          <a:p>
            <a:r>
              <a:rPr lang="en-US" sz="3600" b="1">
                <a:latin typeface="Gotham Bold" pitchFamily="50" charset="0"/>
                <a:ea typeface="Calibri" panose="020F0502020204030204" pitchFamily="34" charset="0"/>
                <a:cs typeface="Calibri"/>
              </a:rPr>
              <a:t>What are Mindfulness Intervention Practices?</a:t>
            </a:r>
            <a:endParaRPr lang="en-US" sz="3600" b="1">
              <a:latin typeface="Gotham Bold" pitchFamily="2" charset="0"/>
            </a:endParaRPr>
          </a:p>
        </p:txBody>
      </p:sp>
      <p:pic>
        <p:nvPicPr>
          <p:cNvPr id="5" name="Content Placeholder 4">
            <a:extLst>
              <a:ext uri="{FF2B5EF4-FFF2-40B4-BE49-F238E27FC236}">
                <a16:creationId xmlns:a16="http://schemas.microsoft.com/office/drawing/2014/main" id="{729D90E2-799D-AB46-8FCB-6FDDAD74ECE0}"/>
              </a:ext>
            </a:extLst>
          </p:cNvPr>
          <p:cNvPicPr>
            <a:picLocks noGrp="1" noChangeAspect="1"/>
          </p:cNvPicPr>
          <p:nvPr>
            <p:ph sz="half" idx="1"/>
          </p:nvPr>
        </p:nvPicPr>
        <p:blipFill>
          <a:blip r:embed="rId4">
            <a:extLst>
              <a:ext uri="{28A0092B-C50C-407E-A947-70E740481C1C}">
                <a14:useLocalDpi xmlns:a14="http://schemas.microsoft.com/office/drawing/2010/main" val="0"/>
              </a:ext>
            </a:extLst>
          </a:blip>
          <a:stretch>
            <a:fillRect/>
          </a:stretch>
        </p:blipFill>
        <p:spPr>
          <a:xfrm rot="10800000">
            <a:off x="4748609" y="57129"/>
            <a:ext cx="6014988" cy="6743742"/>
          </a:xfrm>
          <a:prstGeom prst="rect">
            <a:avLst/>
          </a:prstGeom>
        </p:spPr>
      </p:pic>
      <p:sp>
        <p:nvSpPr>
          <p:cNvPr id="3" name="TextBox 2">
            <a:extLst>
              <a:ext uri="{FF2B5EF4-FFF2-40B4-BE49-F238E27FC236}">
                <a16:creationId xmlns:a16="http://schemas.microsoft.com/office/drawing/2014/main" id="{4C4EBF3F-8C98-9265-E04B-1893483BB847}"/>
              </a:ext>
            </a:extLst>
          </p:cNvPr>
          <p:cNvSpPr txBox="1"/>
          <p:nvPr/>
        </p:nvSpPr>
        <p:spPr>
          <a:xfrm>
            <a:off x="6633675" y="877811"/>
            <a:ext cx="2250306" cy="1200329"/>
          </a:xfrm>
          <a:prstGeom prst="rect">
            <a:avLst/>
          </a:prstGeom>
          <a:noFill/>
        </p:spPr>
        <p:txBody>
          <a:bodyPr wrap="square" rtlCol="0">
            <a:spAutoFit/>
          </a:bodyPr>
          <a:lstStyle/>
          <a:p>
            <a:pPr algn="ctr"/>
            <a:r>
              <a:rPr lang="en-US" sz="2400" u="none" strike="noStrike">
                <a:solidFill>
                  <a:srgbClr val="000000"/>
                </a:solidFill>
                <a:effectLst/>
                <a:latin typeface="Gotham Medium" pitchFamily="2" charset="0"/>
              </a:rPr>
              <a:t>Mindfulness intervention practices:​</a:t>
            </a:r>
          </a:p>
        </p:txBody>
      </p:sp>
      <p:sp>
        <p:nvSpPr>
          <p:cNvPr id="6" name="TextBox 5">
            <a:extLst>
              <a:ext uri="{FF2B5EF4-FFF2-40B4-BE49-F238E27FC236}">
                <a16:creationId xmlns:a16="http://schemas.microsoft.com/office/drawing/2014/main" id="{1DB9AAA3-1FF3-3A90-C3F1-F15ED85815AA}"/>
              </a:ext>
            </a:extLst>
          </p:cNvPr>
          <p:cNvSpPr txBox="1"/>
          <p:nvPr/>
        </p:nvSpPr>
        <p:spPr>
          <a:xfrm>
            <a:off x="5557189" y="3046932"/>
            <a:ext cx="4397828" cy="1892826"/>
          </a:xfrm>
          <a:prstGeom prst="rect">
            <a:avLst/>
          </a:prstGeom>
          <a:noFill/>
        </p:spPr>
        <p:txBody>
          <a:bodyPr wrap="square" rtlCol="0">
            <a:spAutoFit/>
          </a:bodyPr>
          <a:lstStyle/>
          <a:p>
            <a:pPr algn="ctr" rtl="0" fontAlgn="base">
              <a:buFont typeface="Arial" panose="020B0604020202020204" pitchFamily="34" charset="0"/>
              <a:buChar char="•"/>
            </a:pPr>
            <a:r>
              <a:rPr lang="en-US" sz="1950">
                <a:solidFill>
                  <a:srgbClr val="000000"/>
                </a:solidFill>
                <a:latin typeface="Gotham Medium" pitchFamily="2" charset="0"/>
              </a:rPr>
              <a:t>Relaxed breathing ​</a:t>
            </a:r>
          </a:p>
          <a:p>
            <a:pPr algn="ctr" rtl="0" fontAlgn="base">
              <a:buFont typeface="Arial" panose="020B0604020202020204" pitchFamily="34" charset="0"/>
              <a:buChar char="•"/>
            </a:pPr>
            <a:r>
              <a:rPr lang="en-US" sz="1950">
                <a:solidFill>
                  <a:srgbClr val="000000"/>
                </a:solidFill>
                <a:latin typeface="Gotham Medium" pitchFamily="2" charset="0"/>
              </a:rPr>
              <a:t>  Guided Visualization ​</a:t>
            </a:r>
          </a:p>
          <a:p>
            <a:pPr algn="ctr" rtl="0" fontAlgn="base">
              <a:buFont typeface="Arial" panose="020B0604020202020204" pitchFamily="34" charset="0"/>
              <a:buChar char="•"/>
            </a:pPr>
            <a:r>
              <a:rPr lang="en-US" sz="1950">
                <a:solidFill>
                  <a:srgbClr val="000000"/>
                </a:solidFill>
                <a:latin typeface="Gotham Medium" pitchFamily="2" charset="0"/>
              </a:rPr>
              <a:t>  Progressive Muscle Relaxation ​</a:t>
            </a:r>
          </a:p>
          <a:p>
            <a:pPr algn="ctr" rtl="0" fontAlgn="base">
              <a:buFont typeface="Arial" panose="020B0604020202020204" pitchFamily="34" charset="0"/>
              <a:buChar char="•"/>
            </a:pPr>
            <a:r>
              <a:rPr lang="en-US" sz="1950">
                <a:solidFill>
                  <a:srgbClr val="000000"/>
                </a:solidFill>
                <a:latin typeface="Gotham Medium" pitchFamily="2" charset="0"/>
              </a:rPr>
              <a:t>  Loving-kindness​</a:t>
            </a:r>
          </a:p>
          <a:p>
            <a:pPr algn="ctr" rtl="0" fontAlgn="base">
              <a:buFont typeface="Arial" panose="020B0604020202020204" pitchFamily="34" charset="0"/>
              <a:buChar char="•"/>
            </a:pPr>
            <a:r>
              <a:rPr lang="en-US" sz="1950">
                <a:solidFill>
                  <a:srgbClr val="000000"/>
                </a:solidFill>
                <a:latin typeface="Gotham Medium" pitchFamily="2" charset="0"/>
              </a:rPr>
              <a:t>  Mindful eating or movement</a:t>
            </a:r>
          </a:p>
          <a:p>
            <a:pPr algn="ctr" rtl="0" fontAlgn="base">
              <a:buFont typeface="Arial" panose="020B0604020202020204" pitchFamily="34" charset="0"/>
              <a:buChar char="•"/>
            </a:pPr>
            <a:endParaRPr lang="en-US" sz="1950">
              <a:solidFill>
                <a:srgbClr val="000000"/>
              </a:solidFill>
              <a:latin typeface="Gotham Medium" pitchFamily="2" charset="0"/>
            </a:endParaRPr>
          </a:p>
        </p:txBody>
      </p:sp>
      <p:pic>
        <p:nvPicPr>
          <p:cNvPr id="9" name="Picture 8">
            <a:extLst>
              <a:ext uri="{FF2B5EF4-FFF2-40B4-BE49-F238E27FC236}">
                <a16:creationId xmlns:a16="http://schemas.microsoft.com/office/drawing/2014/main" id="{43C75EC3-3A4B-B77C-949A-E8224A4E2F2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04569" y="3318591"/>
            <a:ext cx="2520663" cy="2520663"/>
          </a:xfrm>
          <a:prstGeom prst="rect">
            <a:avLst/>
          </a:prstGeom>
        </p:spPr>
      </p:pic>
      <p:sp>
        <p:nvSpPr>
          <p:cNvPr id="13" name="TextBox 12">
            <a:extLst>
              <a:ext uri="{FF2B5EF4-FFF2-40B4-BE49-F238E27FC236}">
                <a16:creationId xmlns:a16="http://schemas.microsoft.com/office/drawing/2014/main" id="{7D7F1DC7-735E-1ADE-6777-BA95E9538DD4}"/>
              </a:ext>
            </a:extLst>
          </p:cNvPr>
          <p:cNvSpPr txBox="1"/>
          <p:nvPr/>
        </p:nvSpPr>
        <p:spPr>
          <a:xfrm>
            <a:off x="-1656960" y="6523872"/>
            <a:ext cx="685471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endParaRPr lang="en-US" sz="1200"/>
          </a:p>
        </p:txBody>
      </p:sp>
    </p:spTree>
    <p:extLst>
      <p:ext uri="{BB962C8B-B14F-4D97-AF65-F5344CB8AC3E}">
        <p14:creationId xmlns:p14="http://schemas.microsoft.com/office/powerpoint/2010/main" val="11943068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8A060BC8-DD4B-3BCD-F018-CA5804B7DCD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19019" y="2807022"/>
            <a:ext cx="3171940" cy="3236675"/>
          </a:xfrm>
          <a:prstGeom prst="rect">
            <a:avLst/>
          </a:prstGeom>
        </p:spPr>
      </p:pic>
      <p:sp>
        <p:nvSpPr>
          <p:cNvPr id="2" name="Title 1">
            <a:extLst>
              <a:ext uri="{FF2B5EF4-FFF2-40B4-BE49-F238E27FC236}">
                <a16:creationId xmlns:a16="http://schemas.microsoft.com/office/drawing/2014/main" id="{5BA1C248-BC9F-B667-69F9-B5DF1646D6FD}"/>
              </a:ext>
            </a:extLst>
          </p:cNvPr>
          <p:cNvSpPr>
            <a:spLocks noGrp="1"/>
          </p:cNvSpPr>
          <p:nvPr>
            <p:ph type="title"/>
          </p:nvPr>
        </p:nvSpPr>
        <p:spPr>
          <a:xfrm rot="16200000">
            <a:off x="-2731592" y="2830714"/>
            <a:ext cx="6825773" cy="1335564"/>
          </a:xfrm>
        </p:spPr>
        <p:txBody>
          <a:bodyPr anchor="ctr">
            <a:noAutofit/>
          </a:bodyPr>
          <a:lstStyle/>
          <a:p>
            <a:pPr algn="ctr"/>
            <a:r>
              <a:rPr lang="en-US" sz="3600" b="1">
                <a:latin typeface="Gotham Bold" pitchFamily="50" charset="0"/>
                <a:ea typeface="Calibri" panose="020F0502020204030204" pitchFamily="34" charset="0"/>
                <a:cs typeface="Calibri"/>
              </a:rPr>
              <a:t>Strategies for Implementing Mindfulness</a:t>
            </a:r>
            <a:endParaRPr lang="en-US" sz="3600">
              <a:latin typeface="Gotham Bold" pitchFamily="50" charset="0"/>
            </a:endParaRPr>
          </a:p>
        </p:txBody>
      </p:sp>
      <p:pic>
        <p:nvPicPr>
          <p:cNvPr id="12" name="Picture 11">
            <a:extLst>
              <a:ext uri="{FF2B5EF4-FFF2-40B4-BE49-F238E27FC236}">
                <a16:creationId xmlns:a16="http://schemas.microsoft.com/office/drawing/2014/main" id="{94E9CE2C-BD14-D8DF-4FE5-B0FF38F6DFA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90296" y="85609"/>
            <a:ext cx="2921038" cy="2921038"/>
          </a:xfrm>
          <a:prstGeom prst="rect">
            <a:avLst/>
          </a:prstGeom>
        </p:spPr>
      </p:pic>
      <p:sp>
        <p:nvSpPr>
          <p:cNvPr id="13" name="TextBox 12">
            <a:extLst>
              <a:ext uri="{FF2B5EF4-FFF2-40B4-BE49-F238E27FC236}">
                <a16:creationId xmlns:a16="http://schemas.microsoft.com/office/drawing/2014/main" id="{41188530-D7B3-80C0-EFA7-277F5EC28073}"/>
              </a:ext>
            </a:extLst>
          </p:cNvPr>
          <p:cNvSpPr txBox="1"/>
          <p:nvPr/>
        </p:nvSpPr>
        <p:spPr>
          <a:xfrm>
            <a:off x="3668869" y="694198"/>
            <a:ext cx="3363893" cy="1938992"/>
          </a:xfrm>
          <a:prstGeom prst="rect">
            <a:avLst/>
          </a:prstGeom>
          <a:noFill/>
        </p:spPr>
        <p:txBody>
          <a:bodyPr wrap="square" rtlCol="0">
            <a:spAutoFit/>
          </a:bodyPr>
          <a:lstStyle/>
          <a:p>
            <a:pPr algn="ctr"/>
            <a:r>
              <a:rPr lang="en-US" sz="2000">
                <a:solidFill>
                  <a:srgbClr val="000000"/>
                </a:solidFill>
                <a:latin typeface="Gotham Medium" pitchFamily="2" charset="0"/>
              </a:rPr>
              <a:t>Start with just </a:t>
            </a:r>
          </a:p>
          <a:p>
            <a:pPr algn="ctr"/>
            <a:r>
              <a:rPr lang="en-US" sz="2000">
                <a:solidFill>
                  <a:srgbClr val="000000"/>
                </a:solidFill>
                <a:latin typeface="Gotham Medium" pitchFamily="2" charset="0"/>
              </a:rPr>
              <a:t>a few minutes </a:t>
            </a:r>
          </a:p>
          <a:p>
            <a:pPr algn="ctr"/>
            <a:r>
              <a:rPr lang="en-US" sz="2000">
                <a:solidFill>
                  <a:srgbClr val="000000"/>
                </a:solidFill>
                <a:latin typeface="Gotham Medium" pitchFamily="2" charset="0"/>
              </a:rPr>
              <a:t>and gradually </a:t>
            </a:r>
          </a:p>
          <a:p>
            <a:pPr algn="ctr"/>
            <a:r>
              <a:rPr lang="en-US" sz="2000">
                <a:solidFill>
                  <a:srgbClr val="000000"/>
                </a:solidFill>
                <a:latin typeface="Gotham Medium" pitchFamily="2" charset="0"/>
              </a:rPr>
              <a:t>work up to a </a:t>
            </a:r>
          </a:p>
          <a:p>
            <a:pPr algn="ctr"/>
            <a:r>
              <a:rPr lang="en-US" sz="2000">
                <a:solidFill>
                  <a:srgbClr val="000000"/>
                </a:solidFill>
                <a:latin typeface="Gotham Medium" pitchFamily="2" charset="0"/>
              </a:rPr>
              <a:t>longer time </a:t>
            </a:r>
          </a:p>
          <a:p>
            <a:pPr algn="ctr"/>
            <a:r>
              <a:rPr lang="en-US" sz="2000">
                <a:solidFill>
                  <a:srgbClr val="000000"/>
                </a:solidFill>
                <a:latin typeface="Gotham Medium" pitchFamily="2" charset="0"/>
              </a:rPr>
              <a:t>period  </a:t>
            </a:r>
          </a:p>
        </p:txBody>
      </p:sp>
      <p:pic>
        <p:nvPicPr>
          <p:cNvPr id="16" name="Picture 15">
            <a:extLst>
              <a:ext uri="{FF2B5EF4-FFF2-40B4-BE49-F238E27FC236}">
                <a16:creationId xmlns:a16="http://schemas.microsoft.com/office/drawing/2014/main" id="{28F64758-3578-6F8C-F395-F1970A9415B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770867" y="2642773"/>
            <a:ext cx="3050631" cy="3050631"/>
          </a:xfrm>
          <a:prstGeom prst="rect">
            <a:avLst/>
          </a:prstGeom>
        </p:spPr>
      </p:pic>
      <p:sp>
        <p:nvSpPr>
          <p:cNvPr id="20" name="TextBox 19">
            <a:extLst>
              <a:ext uri="{FF2B5EF4-FFF2-40B4-BE49-F238E27FC236}">
                <a16:creationId xmlns:a16="http://schemas.microsoft.com/office/drawing/2014/main" id="{93786806-101B-4921-279A-E4E6162820B4}"/>
              </a:ext>
            </a:extLst>
          </p:cNvPr>
          <p:cNvSpPr txBox="1"/>
          <p:nvPr/>
        </p:nvSpPr>
        <p:spPr>
          <a:xfrm>
            <a:off x="8560985" y="3351694"/>
            <a:ext cx="3470397" cy="1785104"/>
          </a:xfrm>
          <a:prstGeom prst="rect">
            <a:avLst/>
          </a:prstGeom>
          <a:noFill/>
        </p:spPr>
        <p:txBody>
          <a:bodyPr wrap="square">
            <a:spAutoFit/>
          </a:bodyPr>
          <a:lstStyle/>
          <a:p>
            <a:pPr algn="ctr"/>
            <a:r>
              <a:rPr lang="en-US" sz="2200">
                <a:solidFill>
                  <a:srgbClr val="000000"/>
                </a:solidFill>
                <a:latin typeface="Gotham Medium" pitchFamily="2" charset="0"/>
              </a:rPr>
              <a:t>Be kind to</a:t>
            </a:r>
          </a:p>
          <a:p>
            <a:pPr algn="ctr"/>
            <a:r>
              <a:rPr lang="en-US" sz="2200">
                <a:solidFill>
                  <a:srgbClr val="000000"/>
                </a:solidFill>
                <a:latin typeface="Gotham Medium" pitchFamily="2" charset="0"/>
              </a:rPr>
              <a:t> yourself</a:t>
            </a:r>
          </a:p>
          <a:p>
            <a:pPr algn="ctr"/>
            <a:r>
              <a:rPr lang="en-US" sz="2200">
                <a:solidFill>
                  <a:srgbClr val="000000"/>
                </a:solidFill>
                <a:latin typeface="Gotham Medium" pitchFamily="2" charset="0"/>
              </a:rPr>
              <a:t> and practice </a:t>
            </a:r>
          </a:p>
          <a:p>
            <a:pPr algn="ctr"/>
            <a:r>
              <a:rPr lang="en-US" sz="2200">
                <a:solidFill>
                  <a:srgbClr val="000000"/>
                </a:solidFill>
                <a:latin typeface="Gotham Medium" pitchFamily="2" charset="0"/>
              </a:rPr>
              <a:t>without </a:t>
            </a:r>
          </a:p>
          <a:p>
            <a:pPr algn="ctr"/>
            <a:r>
              <a:rPr lang="en-US" sz="2200">
                <a:solidFill>
                  <a:srgbClr val="000000"/>
                </a:solidFill>
                <a:latin typeface="Gotham Medium" pitchFamily="2" charset="0"/>
              </a:rPr>
              <a:t>judgment​</a:t>
            </a:r>
          </a:p>
        </p:txBody>
      </p:sp>
      <p:pic>
        <p:nvPicPr>
          <p:cNvPr id="21" name="Picture 20">
            <a:extLst>
              <a:ext uri="{FF2B5EF4-FFF2-40B4-BE49-F238E27FC236}">
                <a16:creationId xmlns:a16="http://schemas.microsoft.com/office/drawing/2014/main" id="{03378F12-C624-AD9D-DEA2-0BDD5B2E713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069757" y="2969698"/>
            <a:ext cx="3301290" cy="3301290"/>
          </a:xfrm>
          <a:prstGeom prst="rect">
            <a:avLst/>
          </a:prstGeom>
        </p:spPr>
      </p:pic>
      <p:sp>
        <p:nvSpPr>
          <p:cNvPr id="22" name="TextBox 21">
            <a:extLst>
              <a:ext uri="{FF2B5EF4-FFF2-40B4-BE49-F238E27FC236}">
                <a16:creationId xmlns:a16="http://schemas.microsoft.com/office/drawing/2014/main" id="{8DBD8F31-9ACF-2190-C939-89800007634A}"/>
              </a:ext>
            </a:extLst>
          </p:cNvPr>
          <p:cNvSpPr txBox="1"/>
          <p:nvPr/>
        </p:nvSpPr>
        <p:spPr>
          <a:xfrm>
            <a:off x="5414427" y="3774250"/>
            <a:ext cx="2627774" cy="2246769"/>
          </a:xfrm>
          <a:prstGeom prst="rect">
            <a:avLst/>
          </a:prstGeom>
          <a:noFill/>
        </p:spPr>
        <p:txBody>
          <a:bodyPr wrap="square" rtlCol="0">
            <a:spAutoFit/>
          </a:bodyPr>
          <a:lstStyle/>
          <a:p>
            <a:pPr algn="ctr"/>
            <a:r>
              <a:rPr lang="en-US" sz="2000">
                <a:solidFill>
                  <a:srgbClr val="000000"/>
                </a:solidFill>
                <a:latin typeface="Gotham Medium" pitchFamily="2" charset="0"/>
              </a:rPr>
              <a:t>Choose a type of meditation that resonates with you </a:t>
            </a:r>
          </a:p>
          <a:p>
            <a:pPr algn="ctr"/>
            <a:r>
              <a:rPr lang="en-US" sz="2000">
                <a:solidFill>
                  <a:srgbClr val="000000"/>
                </a:solidFill>
                <a:latin typeface="Gotham Medium" pitchFamily="2" charset="0"/>
              </a:rPr>
              <a:t>(ex: breathing, loving-kindness, etc.)</a:t>
            </a:r>
          </a:p>
          <a:p>
            <a:pPr algn="ctr"/>
            <a:endParaRPr lang="en-US" sz="2000">
              <a:solidFill>
                <a:srgbClr val="000000"/>
              </a:solidFill>
              <a:latin typeface="Gotham Medium" pitchFamily="2" charset="0"/>
            </a:endParaRPr>
          </a:p>
        </p:txBody>
      </p:sp>
      <p:sp>
        <p:nvSpPr>
          <p:cNvPr id="24" name="TextBox 23">
            <a:extLst>
              <a:ext uri="{FF2B5EF4-FFF2-40B4-BE49-F238E27FC236}">
                <a16:creationId xmlns:a16="http://schemas.microsoft.com/office/drawing/2014/main" id="{9A0ECD16-1970-6C31-46E5-60A00BA767D7}"/>
              </a:ext>
            </a:extLst>
          </p:cNvPr>
          <p:cNvSpPr txBox="1"/>
          <p:nvPr/>
        </p:nvSpPr>
        <p:spPr>
          <a:xfrm>
            <a:off x="1794017" y="3830944"/>
            <a:ext cx="2421944" cy="1015663"/>
          </a:xfrm>
          <a:prstGeom prst="rect">
            <a:avLst/>
          </a:prstGeom>
          <a:noFill/>
        </p:spPr>
        <p:txBody>
          <a:bodyPr wrap="square">
            <a:spAutoFit/>
          </a:bodyPr>
          <a:lstStyle/>
          <a:p>
            <a:pPr algn="ctr"/>
            <a:r>
              <a:rPr lang="en-US" sz="2000">
                <a:solidFill>
                  <a:srgbClr val="000000"/>
                </a:solidFill>
                <a:latin typeface="Gotham Medium" pitchFamily="2" charset="0"/>
              </a:rPr>
              <a:t>Commit to a regular time of day for practice ​</a:t>
            </a:r>
          </a:p>
        </p:txBody>
      </p:sp>
      <p:sp>
        <p:nvSpPr>
          <p:cNvPr id="25" name="TextBox 24">
            <a:extLst>
              <a:ext uri="{FF2B5EF4-FFF2-40B4-BE49-F238E27FC236}">
                <a16:creationId xmlns:a16="http://schemas.microsoft.com/office/drawing/2014/main" id="{E28F0B04-B4F7-9B13-1E5A-8E5AFF939F80}"/>
              </a:ext>
            </a:extLst>
          </p:cNvPr>
          <p:cNvSpPr txBox="1"/>
          <p:nvPr/>
        </p:nvSpPr>
        <p:spPr>
          <a:xfrm>
            <a:off x="2668645" y="6479631"/>
            <a:ext cx="685471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endParaRPr lang="en-US" sz="1200"/>
          </a:p>
        </p:txBody>
      </p:sp>
      <p:pic>
        <p:nvPicPr>
          <p:cNvPr id="3" name="Picture 2">
            <a:extLst>
              <a:ext uri="{FF2B5EF4-FFF2-40B4-BE49-F238E27FC236}">
                <a16:creationId xmlns:a16="http://schemas.microsoft.com/office/drawing/2014/main" id="{F31AA1A0-6328-FF9C-CAF2-00D3E56C461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32582" y="302757"/>
            <a:ext cx="2626925" cy="2680537"/>
          </a:xfrm>
          <a:prstGeom prst="rect">
            <a:avLst/>
          </a:prstGeom>
        </p:spPr>
      </p:pic>
      <p:sp>
        <p:nvSpPr>
          <p:cNvPr id="4" name="TextBox 3">
            <a:extLst>
              <a:ext uri="{FF2B5EF4-FFF2-40B4-BE49-F238E27FC236}">
                <a16:creationId xmlns:a16="http://schemas.microsoft.com/office/drawing/2014/main" id="{214E10C2-6124-0EFA-63B2-CFC5DEE6ABC4}"/>
              </a:ext>
            </a:extLst>
          </p:cNvPr>
          <p:cNvSpPr txBox="1"/>
          <p:nvPr/>
        </p:nvSpPr>
        <p:spPr>
          <a:xfrm>
            <a:off x="7640342" y="1164596"/>
            <a:ext cx="2324239" cy="1015663"/>
          </a:xfrm>
          <a:prstGeom prst="rect">
            <a:avLst/>
          </a:prstGeom>
          <a:noFill/>
        </p:spPr>
        <p:txBody>
          <a:bodyPr wrap="square" rtlCol="0">
            <a:spAutoFit/>
          </a:bodyPr>
          <a:lstStyle/>
          <a:p>
            <a:pPr algn="ctr"/>
            <a:r>
              <a:rPr lang="en-US" sz="2000">
                <a:solidFill>
                  <a:srgbClr val="000000"/>
                </a:solidFill>
                <a:latin typeface="Gotham Medium" pitchFamily="2" charset="0"/>
              </a:rPr>
              <a:t>Find a quiet, undisturbed location </a:t>
            </a:r>
          </a:p>
        </p:txBody>
      </p:sp>
    </p:spTree>
    <p:extLst>
      <p:ext uri="{BB962C8B-B14F-4D97-AF65-F5344CB8AC3E}">
        <p14:creationId xmlns:p14="http://schemas.microsoft.com/office/powerpoint/2010/main" val="1255527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499"/>
                                          </p:stCondLst>
                                        </p:cTn>
                                        <p:tgtEl>
                                          <p:spTgt spid="2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499"/>
                                          </p:stCondLst>
                                        </p:cTn>
                                        <p:tgtEl>
                                          <p:spTgt spid="1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499"/>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2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499"/>
                                          </p:stCondLst>
                                        </p:cTn>
                                        <p:tgtEl>
                                          <p:spTgt spid="2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2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499"/>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4"/>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499"/>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20" grpId="0"/>
      <p:bldP spid="22" grpId="0"/>
      <p:bldP spid="24" grpId="0"/>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04F71"/>
        </a:solidFill>
        <a:effectLst/>
      </p:bgPr>
    </p:bg>
    <p:spTree>
      <p:nvGrpSpPr>
        <p:cNvPr id="1" name=""/>
        <p:cNvGrpSpPr/>
        <p:nvPr/>
      </p:nvGrpSpPr>
      <p:grpSpPr>
        <a:xfrm>
          <a:off x="0" y="0"/>
          <a:ext cx="0" cy="0"/>
          <a:chOff x="0" y="0"/>
          <a:chExt cx="0" cy="0"/>
        </a:xfrm>
      </p:grpSpPr>
      <p:sp>
        <p:nvSpPr>
          <p:cNvPr id="6" name="Oval 5">
            <a:extLst>
              <a:ext uri="{FF2B5EF4-FFF2-40B4-BE49-F238E27FC236}">
                <a16:creationId xmlns:a16="http://schemas.microsoft.com/office/drawing/2014/main" id="{22DA058F-D6F5-5FDA-E841-59C00D11DC09}"/>
              </a:ext>
            </a:extLst>
          </p:cNvPr>
          <p:cNvSpPr/>
          <p:nvPr/>
        </p:nvSpPr>
        <p:spPr>
          <a:xfrm>
            <a:off x="2928310" y="368959"/>
            <a:ext cx="5919737" cy="5511106"/>
          </a:xfrm>
          <a:prstGeom prst="ellipse">
            <a:avLst/>
          </a:prstGeom>
          <a:solidFill>
            <a:schemeClr val="bg1"/>
          </a:solidFill>
          <a:ln>
            <a:solidFill>
              <a:srgbClr val="0096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90B5B4D0-7D3B-0A8B-B74A-A205A366FCD4}"/>
              </a:ext>
            </a:extLst>
          </p:cNvPr>
          <p:cNvSpPr txBox="1"/>
          <p:nvPr/>
        </p:nvSpPr>
        <p:spPr>
          <a:xfrm>
            <a:off x="4054465" y="1628492"/>
            <a:ext cx="3667432" cy="1754326"/>
          </a:xfrm>
          <a:prstGeom prst="rect">
            <a:avLst/>
          </a:prstGeom>
          <a:noFill/>
        </p:spPr>
        <p:txBody>
          <a:bodyPr wrap="square">
            <a:spAutoFit/>
          </a:bodyPr>
          <a:lstStyle/>
          <a:p>
            <a:pPr algn="ctr"/>
            <a:r>
              <a:rPr lang="en-US" sz="3600" b="1">
                <a:solidFill>
                  <a:sysClr val="windowText" lastClr="000000"/>
                </a:solidFill>
                <a:latin typeface="Gotham Bold" pitchFamily="50" charset="0"/>
                <a:ea typeface="Calibri" panose="020F0502020204030204" pitchFamily="34" charset="0"/>
                <a:cs typeface="Calibri"/>
              </a:rPr>
              <a:t>CBT and Mindfulness Activity </a:t>
            </a:r>
            <a:endParaRPr lang="en-US" sz="3600">
              <a:solidFill>
                <a:sysClr val="windowText" lastClr="000000"/>
              </a:solidFill>
              <a:latin typeface="Gotham Bold" pitchFamily="50" charset="0"/>
              <a:ea typeface="Calibri" panose="020F0502020204030204" pitchFamily="34" charset="0"/>
              <a:cs typeface="Calibri" panose="020F0502020204030204" pitchFamily="34" charset="0"/>
            </a:endParaRPr>
          </a:p>
        </p:txBody>
      </p:sp>
      <p:pic>
        <p:nvPicPr>
          <p:cNvPr id="9" name="Picture 8">
            <a:extLst>
              <a:ext uri="{FF2B5EF4-FFF2-40B4-BE49-F238E27FC236}">
                <a16:creationId xmlns:a16="http://schemas.microsoft.com/office/drawing/2014/main" id="{5FDECEE0-119D-8C5A-ACAD-FE17A405BB0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1" y="3915971"/>
            <a:ext cx="1336831" cy="1364114"/>
          </a:xfrm>
          <a:prstGeom prst="rect">
            <a:avLst/>
          </a:prstGeom>
        </p:spPr>
      </p:pic>
      <p:pic>
        <p:nvPicPr>
          <p:cNvPr id="10" name="Picture 9">
            <a:extLst>
              <a:ext uri="{FF2B5EF4-FFF2-40B4-BE49-F238E27FC236}">
                <a16:creationId xmlns:a16="http://schemas.microsoft.com/office/drawing/2014/main" id="{F0B8D6A7-156D-B66B-613F-07810AA19D2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77259" y="5562162"/>
            <a:ext cx="1050673" cy="1072115"/>
          </a:xfrm>
          <a:prstGeom prst="rect">
            <a:avLst/>
          </a:prstGeom>
        </p:spPr>
      </p:pic>
      <p:pic>
        <p:nvPicPr>
          <p:cNvPr id="11" name="Picture 10">
            <a:extLst>
              <a:ext uri="{FF2B5EF4-FFF2-40B4-BE49-F238E27FC236}">
                <a16:creationId xmlns:a16="http://schemas.microsoft.com/office/drawing/2014/main" id="{3A242E19-95DD-4E37-4268-EBE4C62EC73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487" y="5717839"/>
            <a:ext cx="1728489" cy="1763765"/>
          </a:xfrm>
          <a:prstGeom prst="rect">
            <a:avLst/>
          </a:prstGeom>
        </p:spPr>
      </p:pic>
      <p:pic>
        <p:nvPicPr>
          <p:cNvPr id="12" name="Picture 11">
            <a:extLst>
              <a:ext uri="{FF2B5EF4-FFF2-40B4-BE49-F238E27FC236}">
                <a16:creationId xmlns:a16="http://schemas.microsoft.com/office/drawing/2014/main" id="{1FC9B6CE-726D-0ADA-8D4D-51E01054E49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58035" y="5148213"/>
            <a:ext cx="2411858" cy="2461080"/>
          </a:xfrm>
          <a:prstGeom prst="rect">
            <a:avLst/>
          </a:prstGeom>
        </p:spPr>
      </p:pic>
      <p:pic>
        <p:nvPicPr>
          <p:cNvPr id="13" name="Picture 12">
            <a:extLst>
              <a:ext uri="{FF2B5EF4-FFF2-40B4-BE49-F238E27FC236}">
                <a16:creationId xmlns:a16="http://schemas.microsoft.com/office/drawing/2014/main" id="{4EA86F0B-9330-2D75-1D0C-2110C539C8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89134" y="3685138"/>
            <a:ext cx="1050673" cy="1072115"/>
          </a:xfrm>
          <a:prstGeom prst="rect">
            <a:avLst/>
          </a:prstGeom>
        </p:spPr>
      </p:pic>
      <p:pic>
        <p:nvPicPr>
          <p:cNvPr id="14" name="Picture 13">
            <a:extLst>
              <a:ext uri="{FF2B5EF4-FFF2-40B4-BE49-F238E27FC236}">
                <a16:creationId xmlns:a16="http://schemas.microsoft.com/office/drawing/2014/main" id="{44A55FDE-5B9D-4A82-6E66-6179B3BB57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76377" y="4915943"/>
            <a:ext cx="1601796" cy="1634487"/>
          </a:xfrm>
          <a:prstGeom prst="rect">
            <a:avLst/>
          </a:prstGeom>
        </p:spPr>
      </p:pic>
      <p:pic>
        <p:nvPicPr>
          <p:cNvPr id="15" name="Picture 14">
            <a:extLst>
              <a:ext uri="{FF2B5EF4-FFF2-40B4-BE49-F238E27FC236}">
                <a16:creationId xmlns:a16="http://schemas.microsoft.com/office/drawing/2014/main" id="{E7E94D71-09C5-E280-A8BF-79E858A1591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7710" y="-277550"/>
            <a:ext cx="1050673" cy="1072115"/>
          </a:xfrm>
          <a:prstGeom prst="rect">
            <a:avLst/>
          </a:prstGeom>
        </p:spPr>
      </p:pic>
      <p:pic>
        <p:nvPicPr>
          <p:cNvPr id="16" name="Picture 15">
            <a:extLst>
              <a:ext uri="{FF2B5EF4-FFF2-40B4-BE49-F238E27FC236}">
                <a16:creationId xmlns:a16="http://schemas.microsoft.com/office/drawing/2014/main" id="{70358C64-62B6-DDC2-34DE-0323B4B5CC1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55801" y="-751292"/>
            <a:ext cx="1728489" cy="1763765"/>
          </a:xfrm>
          <a:prstGeom prst="rect">
            <a:avLst/>
          </a:prstGeom>
        </p:spPr>
      </p:pic>
      <p:sp>
        <p:nvSpPr>
          <p:cNvPr id="17" name="TextBox 16">
            <a:extLst>
              <a:ext uri="{FF2B5EF4-FFF2-40B4-BE49-F238E27FC236}">
                <a16:creationId xmlns:a16="http://schemas.microsoft.com/office/drawing/2014/main" id="{F5260FBA-9AE6-6403-F8BA-4B9765E78D74}"/>
              </a:ext>
            </a:extLst>
          </p:cNvPr>
          <p:cNvSpPr txBox="1"/>
          <p:nvPr/>
        </p:nvSpPr>
        <p:spPr>
          <a:xfrm>
            <a:off x="3907651" y="3685138"/>
            <a:ext cx="3961057" cy="461665"/>
          </a:xfrm>
          <a:prstGeom prst="rect">
            <a:avLst/>
          </a:prstGeom>
          <a:noFill/>
        </p:spPr>
        <p:txBody>
          <a:bodyPr wrap="square">
            <a:spAutoFit/>
          </a:bodyPr>
          <a:lstStyle/>
          <a:p>
            <a:pPr algn="ctr"/>
            <a:r>
              <a:rPr lang="en-US" sz="2400">
                <a:solidFill>
                  <a:sysClr val="windowText" lastClr="000000"/>
                </a:solidFill>
                <a:latin typeface="Gotham Medium" pitchFamily="2" charset="0"/>
                <a:ea typeface="Calibri" panose="020F0502020204030204" pitchFamily="34" charset="0"/>
                <a:cs typeface="Calibri"/>
              </a:rPr>
              <a:t>Mindfulness Meditation</a:t>
            </a:r>
            <a:endParaRPr lang="en-US" sz="2400">
              <a:solidFill>
                <a:sysClr val="windowText" lastClr="000000"/>
              </a:solidFill>
              <a:latin typeface="Gotham Medium" pitchFamily="2" charset="0"/>
              <a:ea typeface="Calibri" panose="020F0502020204030204" pitchFamily="34" charset="0"/>
              <a:cs typeface="Calibri" panose="020F0502020204030204" pitchFamily="34" charset="0"/>
            </a:endParaRPr>
          </a:p>
        </p:txBody>
      </p:sp>
      <p:sp>
        <p:nvSpPr>
          <p:cNvPr id="18" name="TextBox 17">
            <a:extLst>
              <a:ext uri="{FF2B5EF4-FFF2-40B4-BE49-F238E27FC236}">
                <a16:creationId xmlns:a16="http://schemas.microsoft.com/office/drawing/2014/main" id="{7CBF482E-CF56-D472-7EDE-70C6096CA0CD}"/>
              </a:ext>
            </a:extLst>
          </p:cNvPr>
          <p:cNvSpPr txBox="1"/>
          <p:nvPr/>
        </p:nvSpPr>
        <p:spPr>
          <a:xfrm>
            <a:off x="2668645" y="6375542"/>
            <a:ext cx="685471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endParaRPr lang="en-US" sz="1200"/>
          </a:p>
        </p:txBody>
      </p:sp>
    </p:spTree>
    <p:extLst>
      <p:ext uri="{BB962C8B-B14F-4D97-AF65-F5344CB8AC3E}">
        <p14:creationId xmlns:p14="http://schemas.microsoft.com/office/powerpoint/2010/main" val="25997504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E1E7B2-0F18-1F0F-A3A0-BE97530B5331}"/>
              </a:ext>
            </a:extLst>
          </p:cNvPr>
          <p:cNvSpPr>
            <a:spLocks noGrp="1"/>
          </p:cNvSpPr>
          <p:nvPr>
            <p:ph idx="1"/>
          </p:nvPr>
        </p:nvSpPr>
        <p:spPr>
          <a:xfrm>
            <a:off x="5401590" y="1808264"/>
            <a:ext cx="6353144" cy="790319"/>
          </a:xfrm>
        </p:spPr>
        <p:txBody>
          <a:bodyPr>
            <a:normAutofit/>
          </a:bodyPr>
          <a:lstStyle/>
          <a:p>
            <a:pPr marL="342900" indent="-342900">
              <a:spcBef>
                <a:spcPts val="0"/>
              </a:spcBef>
              <a:buFont typeface="Calibri" panose="020F0502020204030204" pitchFamily="34" charset="0"/>
              <a:buChar char="-"/>
            </a:pPr>
            <a:r>
              <a:rPr lang="en-US" sz="2400">
                <a:latin typeface="Gotham Medium" pitchFamily="50" charset="0"/>
                <a:ea typeface="Calibri" panose="020F0502020204030204" pitchFamily="34" charset="0"/>
                <a:cs typeface="Calibri"/>
              </a:rPr>
              <a:t>Share what the mindfulness experience was like for you? </a:t>
            </a:r>
          </a:p>
        </p:txBody>
      </p:sp>
      <p:sp>
        <p:nvSpPr>
          <p:cNvPr id="6" name="Oval 5">
            <a:extLst>
              <a:ext uri="{FF2B5EF4-FFF2-40B4-BE49-F238E27FC236}">
                <a16:creationId xmlns:a16="http://schemas.microsoft.com/office/drawing/2014/main" id="{22DA058F-D6F5-5FDA-E841-59C00D11DC09}"/>
              </a:ext>
            </a:extLst>
          </p:cNvPr>
          <p:cNvSpPr/>
          <p:nvPr/>
        </p:nvSpPr>
        <p:spPr>
          <a:xfrm>
            <a:off x="916509" y="502808"/>
            <a:ext cx="4389120" cy="4389120"/>
          </a:xfrm>
          <a:prstGeom prst="ellipse">
            <a:avLst/>
          </a:prstGeom>
          <a:solidFill>
            <a:srgbClr val="004F71"/>
          </a:solidFill>
          <a:ln>
            <a:solidFill>
              <a:srgbClr val="0096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90B5B4D0-7D3B-0A8B-B74A-A205A366FCD4}"/>
              </a:ext>
            </a:extLst>
          </p:cNvPr>
          <p:cNvSpPr txBox="1"/>
          <p:nvPr/>
        </p:nvSpPr>
        <p:spPr>
          <a:xfrm>
            <a:off x="1277353" y="1748690"/>
            <a:ext cx="3667432" cy="1754326"/>
          </a:xfrm>
          <a:prstGeom prst="rect">
            <a:avLst/>
          </a:prstGeom>
          <a:noFill/>
        </p:spPr>
        <p:txBody>
          <a:bodyPr wrap="square">
            <a:spAutoFit/>
          </a:bodyPr>
          <a:lstStyle/>
          <a:p>
            <a:pPr algn="ctr"/>
            <a:r>
              <a:rPr lang="en-US" sz="3600" b="1">
                <a:solidFill>
                  <a:schemeClr val="bg1"/>
                </a:solidFill>
                <a:latin typeface="Gotham Bold" pitchFamily="50" charset="0"/>
                <a:ea typeface="Calibri" panose="020F0502020204030204" pitchFamily="34" charset="0"/>
                <a:cs typeface="Calibri"/>
              </a:rPr>
              <a:t>CBT and Mindfulness </a:t>
            </a:r>
          </a:p>
          <a:p>
            <a:pPr algn="ctr"/>
            <a:r>
              <a:rPr lang="en-US" sz="3600" b="1">
                <a:solidFill>
                  <a:schemeClr val="bg1"/>
                </a:solidFill>
                <a:latin typeface="Gotham Bold" pitchFamily="50" charset="0"/>
                <a:ea typeface="Calibri" panose="020F0502020204030204" pitchFamily="34" charset="0"/>
                <a:cs typeface="Calibri"/>
              </a:rPr>
              <a:t>Debrief</a:t>
            </a:r>
            <a:endParaRPr lang="en-US" sz="3600">
              <a:solidFill>
                <a:schemeClr val="bg1"/>
              </a:solidFill>
              <a:latin typeface="Gotham Bold" pitchFamily="50" charset="0"/>
              <a:ea typeface="Calibri" panose="020F0502020204030204" pitchFamily="34" charset="0"/>
              <a:cs typeface="Calibri" panose="020F0502020204030204" pitchFamily="34" charset="0"/>
            </a:endParaRPr>
          </a:p>
        </p:txBody>
      </p:sp>
      <p:sp>
        <p:nvSpPr>
          <p:cNvPr id="8" name="Content Placeholder 2">
            <a:extLst>
              <a:ext uri="{FF2B5EF4-FFF2-40B4-BE49-F238E27FC236}">
                <a16:creationId xmlns:a16="http://schemas.microsoft.com/office/drawing/2014/main" id="{173190D4-4B9D-3083-3FE1-91579BB1AE48}"/>
              </a:ext>
            </a:extLst>
          </p:cNvPr>
          <p:cNvSpPr txBox="1">
            <a:spLocks/>
          </p:cNvSpPr>
          <p:nvPr/>
        </p:nvSpPr>
        <p:spPr>
          <a:xfrm>
            <a:off x="4944785" y="4108986"/>
            <a:ext cx="6998702" cy="65134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spcBef>
                <a:spcPts val="0"/>
              </a:spcBef>
              <a:buFont typeface="Calibri" panose="020F0502020204030204" pitchFamily="34" charset="0"/>
              <a:buChar char="-"/>
            </a:pPr>
            <a:r>
              <a:rPr lang="en-US" sz="2400">
                <a:latin typeface="Gotham Medium" pitchFamily="50" charset="0"/>
                <a:ea typeface="Calibri" panose="020F0502020204030204" pitchFamily="34" charset="0"/>
                <a:cs typeface="Calibri"/>
              </a:rPr>
              <a:t>When might it fit into your routine?</a:t>
            </a:r>
            <a:endParaRPr lang="en-US"/>
          </a:p>
        </p:txBody>
      </p:sp>
      <p:pic>
        <p:nvPicPr>
          <p:cNvPr id="9" name="Picture 8">
            <a:extLst>
              <a:ext uri="{FF2B5EF4-FFF2-40B4-BE49-F238E27FC236}">
                <a16:creationId xmlns:a16="http://schemas.microsoft.com/office/drawing/2014/main" id="{5FDECEE0-119D-8C5A-ACAD-FE17A405BB0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1" y="3915971"/>
            <a:ext cx="1336831" cy="1364114"/>
          </a:xfrm>
          <a:prstGeom prst="rect">
            <a:avLst/>
          </a:prstGeom>
        </p:spPr>
      </p:pic>
      <p:pic>
        <p:nvPicPr>
          <p:cNvPr id="10" name="Picture 9">
            <a:extLst>
              <a:ext uri="{FF2B5EF4-FFF2-40B4-BE49-F238E27FC236}">
                <a16:creationId xmlns:a16="http://schemas.microsoft.com/office/drawing/2014/main" id="{F0B8D6A7-156D-B66B-613F-07810AA19D2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77259" y="5562162"/>
            <a:ext cx="1050673" cy="1072115"/>
          </a:xfrm>
          <a:prstGeom prst="rect">
            <a:avLst/>
          </a:prstGeom>
        </p:spPr>
      </p:pic>
      <p:pic>
        <p:nvPicPr>
          <p:cNvPr id="11" name="Picture 10">
            <a:extLst>
              <a:ext uri="{FF2B5EF4-FFF2-40B4-BE49-F238E27FC236}">
                <a16:creationId xmlns:a16="http://schemas.microsoft.com/office/drawing/2014/main" id="{3A242E19-95DD-4E37-4268-EBE4C62EC73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487" y="5717839"/>
            <a:ext cx="1728489" cy="1763765"/>
          </a:xfrm>
          <a:prstGeom prst="rect">
            <a:avLst/>
          </a:prstGeom>
        </p:spPr>
      </p:pic>
      <p:pic>
        <p:nvPicPr>
          <p:cNvPr id="12" name="Picture 11">
            <a:extLst>
              <a:ext uri="{FF2B5EF4-FFF2-40B4-BE49-F238E27FC236}">
                <a16:creationId xmlns:a16="http://schemas.microsoft.com/office/drawing/2014/main" id="{1FC9B6CE-726D-0ADA-8D4D-51E01054E49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58035" y="5148213"/>
            <a:ext cx="2411858" cy="2461080"/>
          </a:xfrm>
          <a:prstGeom prst="rect">
            <a:avLst/>
          </a:prstGeom>
        </p:spPr>
      </p:pic>
      <p:pic>
        <p:nvPicPr>
          <p:cNvPr id="13" name="Picture 12">
            <a:extLst>
              <a:ext uri="{FF2B5EF4-FFF2-40B4-BE49-F238E27FC236}">
                <a16:creationId xmlns:a16="http://schemas.microsoft.com/office/drawing/2014/main" id="{4EA86F0B-9330-2D75-1D0C-2110C539C8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37507" y="5705690"/>
            <a:ext cx="1050673" cy="1072115"/>
          </a:xfrm>
          <a:prstGeom prst="rect">
            <a:avLst/>
          </a:prstGeom>
        </p:spPr>
      </p:pic>
      <p:pic>
        <p:nvPicPr>
          <p:cNvPr id="14" name="Picture 13">
            <a:extLst>
              <a:ext uri="{FF2B5EF4-FFF2-40B4-BE49-F238E27FC236}">
                <a16:creationId xmlns:a16="http://schemas.microsoft.com/office/drawing/2014/main" id="{44A55FDE-5B9D-4A82-6E66-6179B3BB57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76377" y="4915943"/>
            <a:ext cx="1601796" cy="1634487"/>
          </a:xfrm>
          <a:prstGeom prst="rect">
            <a:avLst/>
          </a:prstGeom>
        </p:spPr>
      </p:pic>
      <p:pic>
        <p:nvPicPr>
          <p:cNvPr id="15" name="Picture 14">
            <a:extLst>
              <a:ext uri="{FF2B5EF4-FFF2-40B4-BE49-F238E27FC236}">
                <a16:creationId xmlns:a16="http://schemas.microsoft.com/office/drawing/2014/main" id="{E7E94D71-09C5-E280-A8BF-79E858A1591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7710" y="-277550"/>
            <a:ext cx="1050673" cy="1072115"/>
          </a:xfrm>
          <a:prstGeom prst="rect">
            <a:avLst/>
          </a:prstGeom>
        </p:spPr>
      </p:pic>
      <p:pic>
        <p:nvPicPr>
          <p:cNvPr id="16" name="Picture 15">
            <a:extLst>
              <a:ext uri="{FF2B5EF4-FFF2-40B4-BE49-F238E27FC236}">
                <a16:creationId xmlns:a16="http://schemas.microsoft.com/office/drawing/2014/main" id="{70358C64-62B6-DDC2-34DE-0323B4B5CC1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55801" y="-751292"/>
            <a:ext cx="1728489" cy="1763765"/>
          </a:xfrm>
          <a:prstGeom prst="rect">
            <a:avLst/>
          </a:prstGeom>
        </p:spPr>
      </p:pic>
      <p:sp>
        <p:nvSpPr>
          <p:cNvPr id="2" name="Content Placeholder 2">
            <a:extLst>
              <a:ext uri="{FF2B5EF4-FFF2-40B4-BE49-F238E27FC236}">
                <a16:creationId xmlns:a16="http://schemas.microsoft.com/office/drawing/2014/main" id="{17B1A1A5-3D7A-06A4-A453-0E6C379386E3}"/>
              </a:ext>
            </a:extLst>
          </p:cNvPr>
          <p:cNvSpPr txBox="1">
            <a:spLocks/>
          </p:cNvSpPr>
          <p:nvPr/>
        </p:nvSpPr>
        <p:spPr>
          <a:xfrm>
            <a:off x="5510474" y="2947093"/>
            <a:ext cx="6353144" cy="79031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spcBef>
                <a:spcPts val="0"/>
              </a:spcBef>
              <a:buFont typeface="Calibri" panose="020F0502020204030204" pitchFamily="34" charset="0"/>
              <a:buChar char="-"/>
            </a:pPr>
            <a:r>
              <a:rPr lang="en-US" sz="2400">
                <a:latin typeface="Gotham Medium" pitchFamily="50" charset="0"/>
                <a:ea typeface="Calibri" panose="020F0502020204030204" pitchFamily="34" charset="0"/>
                <a:cs typeface="Calibri"/>
              </a:rPr>
              <a:t>How might this be used in one’s daily life?</a:t>
            </a:r>
          </a:p>
        </p:txBody>
      </p:sp>
      <p:sp>
        <p:nvSpPr>
          <p:cNvPr id="4" name="TextBox 3">
            <a:extLst>
              <a:ext uri="{FF2B5EF4-FFF2-40B4-BE49-F238E27FC236}">
                <a16:creationId xmlns:a16="http://schemas.microsoft.com/office/drawing/2014/main" id="{7FC8F51C-8825-2E3B-3A94-C900098CE072}"/>
              </a:ext>
            </a:extLst>
          </p:cNvPr>
          <p:cNvSpPr txBox="1"/>
          <p:nvPr/>
        </p:nvSpPr>
        <p:spPr>
          <a:xfrm>
            <a:off x="2668645" y="6375542"/>
            <a:ext cx="685471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endParaRPr lang="en-US" sz="1200"/>
          </a:p>
        </p:txBody>
      </p:sp>
    </p:spTree>
    <p:extLst>
      <p:ext uri="{BB962C8B-B14F-4D97-AF65-F5344CB8AC3E}">
        <p14:creationId xmlns:p14="http://schemas.microsoft.com/office/powerpoint/2010/main" val="26632792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CFDC36CC-6A6E-BCDA-2663-6CA44050317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93682" y="2761917"/>
            <a:ext cx="2216704" cy="2261943"/>
          </a:xfrm>
          <a:prstGeom prst="rect">
            <a:avLst/>
          </a:prstGeom>
        </p:spPr>
      </p:pic>
      <p:pic>
        <p:nvPicPr>
          <p:cNvPr id="13" name="Picture 12">
            <a:extLst>
              <a:ext uri="{FF2B5EF4-FFF2-40B4-BE49-F238E27FC236}">
                <a16:creationId xmlns:a16="http://schemas.microsoft.com/office/drawing/2014/main" id="{29F86162-9158-E8A0-F127-88DAB844FE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24482" y="-113551"/>
            <a:ext cx="1728489" cy="1763765"/>
          </a:xfrm>
          <a:prstGeom prst="rect">
            <a:avLst/>
          </a:prstGeom>
        </p:spPr>
      </p:pic>
      <p:pic>
        <p:nvPicPr>
          <p:cNvPr id="12" name="Picture 11">
            <a:extLst>
              <a:ext uri="{FF2B5EF4-FFF2-40B4-BE49-F238E27FC236}">
                <a16:creationId xmlns:a16="http://schemas.microsoft.com/office/drawing/2014/main" id="{1DC49C01-F1EF-AD2F-BD7C-AD3B3EEF00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41769" y="695641"/>
            <a:ext cx="1050673" cy="1072115"/>
          </a:xfrm>
          <a:prstGeom prst="rect">
            <a:avLst/>
          </a:prstGeom>
        </p:spPr>
      </p:pic>
      <p:pic>
        <p:nvPicPr>
          <p:cNvPr id="10" name="Picture 9">
            <a:extLst>
              <a:ext uri="{FF2B5EF4-FFF2-40B4-BE49-F238E27FC236}">
                <a16:creationId xmlns:a16="http://schemas.microsoft.com/office/drawing/2014/main" id="{B540DA1C-DC95-A9FE-5296-4164B46B04A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5103" y="1690688"/>
            <a:ext cx="1728489" cy="1763765"/>
          </a:xfrm>
          <a:prstGeom prst="rect">
            <a:avLst/>
          </a:prstGeom>
        </p:spPr>
      </p:pic>
      <p:pic>
        <p:nvPicPr>
          <p:cNvPr id="9" name="Picture 8">
            <a:extLst>
              <a:ext uri="{FF2B5EF4-FFF2-40B4-BE49-F238E27FC236}">
                <a16:creationId xmlns:a16="http://schemas.microsoft.com/office/drawing/2014/main" id="{CB004ADA-B278-3C34-9863-35710A385A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23355" y="5458095"/>
            <a:ext cx="3388697" cy="3457855"/>
          </a:xfrm>
          <a:prstGeom prst="rect">
            <a:avLst/>
          </a:prstGeom>
        </p:spPr>
      </p:pic>
      <p:pic>
        <p:nvPicPr>
          <p:cNvPr id="8" name="Picture 7">
            <a:extLst>
              <a:ext uri="{FF2B5EF4-FFF2-40B4-BE49-F238E27FC236}">
                <a16:creationId xmlns:a16="http://schemas.microsoft.com/office/drawing/2014/main" id="{4DA68496-CB9E-765B-4285-C9062A0EE23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858" y="5891708"/>
            <a:ext cx="2411858" cy="2461080"/>
          </a:xfrm>
          <a:prstGeom prst="rect">
            <a:avLst/>
          </a:prstGeom>
        </p:spPr>
      </p:pic>
      <p:sp>
        <p:nvSpPr>
          <p:cNvPr id="2" name="Title 1">
            <a:extLst>
              <a:ext uri="{FF2B5EF4-FFF2-40B4-BE49-F238E27FC236}">
                <a16:creationId xmlns:a16="http://schemas.microsoft.com/office/drawing/2014/main" id="{8E481BCB-5388-EE5D-D7FA-378792FEF9C8}"/>
              </a:ext>
            </a:extLst>
          </p:cNvPr>
          <p:cNvSpPr>
            <a:spLocks noGrp="1"/>
          </p:cNvSpPr>
          <p:nvPr>
            <p:ph type="title"/>
          </p:nvPr>
        </p:nvSpPr>
        <p:spPr>
          <a:xfrm>
            <a:off x="839788" y="365125"/>
            <a:ext cx="8982306" cy="1325563"/>
          </a:xfrm>
        </p:spPr>
        <p:txBody>
          <a:bodyPr/>
          <a:lstStyle/>
          <a:p>
            <a:pPr algn="ctr"/>
            <a:r>
              <a:rPr lang="en-US">
                <a:latin typeface="Gotham Black" pitchFamily="50" charset="0"/>
              </a:rPr>
              <a:t>Conclusion</a:t>
            </a:r>
          </a:p>
        </p:txBody>
      </p:sp>
      <p:sp>
        <p:nvSpPr>
          <p:cNvPr id="3" name="Text Placeholder 2">
            <a:extLst>
              <a:ext uri="{FF2B5EF4-FFF2-40B4-BE49-F238E27FC236}">
                <a16:creationId xmlns:a16="http://schemas.microsoft.com/office/drawing/2014/main" id="{FC01F09B-03A6-1E91-D590-3993F7C5AA20}"/>
              </a:ext>
            </a:extLst>
          </p:cNvPr>
          <p:cNvSpPr>
            <a:spLocks noGrp="1"/>
          </p:cNvSpPr>
          <p:nvPr>
            <p:ph type="body" idx="1"/>
          </p:nvPr>
        </p:nvSpPr>
        <p:spPr>
          <a:xfrm>
            <a:off x="839788" y="1681163"/>
            <a:ext cx="10512424" cy="570464"/>
          </a:xfrm>
        </p:spPr>
        <p:txBody>
          <a:bodyPr/>
          <a:lstStyle/>
          <a:p>
            <a:r>
              <a:rPr lang="en-US">
                <a:latin typeface="Gotham Medium" pitchFamily="2" charset="0"/>
              </a:rPr>
              <a:t>Take Home Points</a:t>
            </a:r>
          </a:p>
        </p:txBody>
      </p:sp>
      <p:sp>
        <p:nvSpPr>
          <p:cNvPr id="4" name="Content Placeholder 3">
            <a:extLst>
              <a:ext uri="{FF2B5EF4-FFF2-40B4-BE49-F238E27FC236}">
                <a16:creationId xmlns:a16="http://schemas.microsoft.com/office/drawing/2014/main" id="{500A7BF2-4862-9EC9-B9C5-6620C92E46F7}"/>
              </a:ext>
            </a:extLst>
          </p:cNvPr>
          <p:cNvSpPr>
            <a:spLocks noGrp="1"/>
          </p:cNvSpPr>
          <p:nvPr>
            <p:ph sz="half" idx="2"/>
          </p:nvPr>
        </p:nvSpPr>
        <p:spPr>
          <a:xfrm>
            <a:off x="839788" y="2505075"/>
            <a:ext cx="10512424" cy="3684588"/>
          </a:xfrm>
        </p:spPr>
        <p:txBody>
          <a:bodyPr>
            <a:normAutofit/>
          </a:bodyPr>
          <a:lstStyle/>
          <a:p>
            <a:pPr fontAlgn="base"/>
            <a:r>
              <a:rPr lang="en-US" sz="2400" u="none" strike="noStrike">
                <a:solidFill>
                  <a:srgbClr val="000000"/>
                </a:solidFill>
                <a:effectLst/>
                <a:latin typeface="Gotham Medium" pitchFamily="2" charset="0"/>
              </a:rPr>
              <a:t>CBT techniques and Mindfulness can be successfully self-applied</a:t>
            </a:r>
            <a:r>
              <a:rPr lang="en-US" sz="2400">
                <a:solidFill>
                  <a:srgbClr val="000000"/>
                </a:solidFill>
                <a:effectLst/>
                <a:latin typeface="Gotham Medium" pitchFamily="2" charset="0"/>
              </a:rPr>
              <a:t>​</a:t>
            </a:r>
          </a:p>
          <a:p>
            <a:pPr algn="l" rtl="0" fontAlgn="base">
              <a:buFont typeface="Arial" panose="020B0604020202020204" pitchFamily="34" charset="0"/>
              <a:buChar char="•"/>
            </a:pPr>
            <a:r>
              <a:rPr lang="en-US" sz="2400" u="none" strike="noStrike">
                <a:solidFill>
                  <a:srgbClr val="000000"/>
                </a:solidFill>
                <a:effectLst/>
                <a:latin typeface="Gotham Medium" pitchFamily="2" charset="0"/>
              </a:rPr>
              <a:t>Try to gain awareness of your thought patterns, especially those that are automatic and irrational</a:t>
            </a:r>
            <a:r>
              <a:rPr lang="en-US" sz="2400">
                <a:solidFill>
                  <a:srgbClr val="000000"/>
                </a:solidFill>
                <a:effectLst/>
                <a:latin typeface="Gotham Medium" pitchFamily="2" charset="0"/>
              </a:rPr>
              <a:t>​</a:t>
            </a:r>
          </a:p>
          <a:p>
            <a:pPr algn="l" rtl="0" fontAlgn="base">
              <a:buFont typeface="Arial" panose="020B0604020202020204" pitchFamily="34" charset="0"/>
              <a:buChar char="•"/>
            </a:pPr>
            <a:r>
              <a:rPr lang="en-US" sz="2400" u="none" strike="noStrike">
                <a:solidFill>
                  <a:srgbClr val="000000"/>
                </a:solidFill>
                <a:effectLst/>
                <a:latin typeface="Gotham Medium" pitchFamily="2" charset="0"/>
              </a:rPr>
              <a:t>When you find yourself caught in a pattern of automatic thoughts, apply a CBT technique such as thought stopping, reframing, and refuting the irrational thought.</a:t>
            </a:r>
            <a:r>
              <a:rPr lang="en-US" sz="2400">
                <a:solidFill>
                  <a:srgbClr val="000000"/>
                </a:solidFill>
                <a:effectLst/>
                <a:latin typeface="Gotham Medium" pitchFamily="2" charset="0"/>
              </a:rPr>
              <a:t>​</a:t>
            </a:r>
          </a:p>
          <a:p>
            <a:pPr algn="l" rtl="0" fontAlgn="base">
              <a:buFont typeface="Arial" panose="020B0604020202020204" pitchFamily="34" charset="0"/>
              <a:buChar char="•"/>
            </a:pPr>
            <a:r>
              <a:rPr lang="en-US" sz="2400" u="none" strike="noStrike">
                <a:solidFill>
                  <a:srgbClr val="000000"/>
                </a:solidFill>
                <a:effectLst/>
                <a:latin typeface="Gotham Medium" pitchFamily="2" charset="0"/>
              </a:rPr>
              <a:t>Start a daily mindfulness practice, even if only for a few minutes a day, to learn how to acknowledge your thoughts without judgment and improve your wellness. </a:t>
            </a:r>
            <a:endParaRPr lang="en-US" sz="2400">
              <a:solidFill>
                <a:srgbClr val="000000"/>
              </a:solidFill>
              <a:effectLst/>
              <a:latin typeface="Gotham Medium" pitchFamily="2" charset="0"/>
            </a:endParaRPr>
          </a:p>
        </p:txBody>
      </p:sp>
      <p:pic>
        <p:nvPicPr>
          <p:cNvPr id="7" name="Picture 6">
            <a:extLst>
              <a:ext uri="{FF2B5EF4-FFF2-40B4-BE49-F238E27FC236}">
                <a16:creationId xmlns:a16="http://schemas.microsoft.com/office/drawing/2014/main" id="{E33EC11B-0865-7113-3F77-CE7009315BD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94013" y="111071"/>
            <a:ext cx="2111197" cy="1833669"/>
          </a:xfrm>
          <a:prstGeom prst="rect">
            <a:avLst/>
          </a:prstGeom>
        </p:spPr>
      </p:pic>
      <p:pic>
        <p:nvPicPr>
          <p:cNvPr id="14" name="Picture 13">
            <a:extLst>
              <a:ext uri="{FF2B5EF4-FFF2-40B4-BE49-F238E27FC236}">
                <a16:creationId xmlns:a16="http://schemas.microsoft.com/office/drawing/2014/main" id="{1B5FBA50-78AA-4F3F-B994-C6B6BB28F4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3023" y="179246"/>
            <a:ext cx="1050673" cy="1072115"/>
          </a:xfrm>
          <a:prstGeom prst="rect">
            <a:avLst/>
          </a:prstGeom>
        </p:spPr>
      </p:pic>
      <p:sp>
        <p:nvSpPr>
          <p:cNvPr id="5" name="TextBox 4">
            <a:extLst>
              <a:ext uri="{FF2B5EF4-FFF2-40B4-BE49-F238E27FC236}">
                <a16:creationId xmlns:a16="http://schemas.microsoft.com/office/drawing/2014/main" id="{6A522D4D-5F7F-CC32-186D-BCAC303940B0}"/>
              </a:ext>
            </a:extLst>
          </p:cNvPr>
          <p:cNvSpPr txBox="1"/>
          <p:nvPr/>
        </p:nvSpPr>
        <p:spPr>
          <a:xfrm>
            <a:off x="2668645" y="6375542"/>
            <a:ext cx="685471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endParaRPr lang="en-US" sz="1200"/>
          </a:p>
        </p:txBody>
      </p:sp>
    </p:spTree>
    <p:extLst>
      <p:ext uri="{BB962C8B-B14F-4D97-AF65-F5344CB8AC3E}">
        <p14:creationId xmlns:p14="http://schemas.microsoft.com/office/powerpoint/2010/main" val="20774513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E1CC649-14EA-6661-1AB6-19751F29B0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25983" y="-274835"/>
            <a:ext cx="7407666" cy="7407666"/>
          </a:xfrm>
          <a:prstGeom prst="rect">
            <a:avLst/>
          </a:prstGeom>
        </p:spPr>
      </p:pic>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rot="16200000">
            <a:off x="-1819910" y="2766216"/>
            <a:ext cx="4965383" cy="1325563"/>
          </a:xfrm>
        </p:spPr>
        <p:txBody>
          <a:bodyPr/>
          <a:lstStyle/>
          <a:p>
            <a:pPr algn="ctr"/>
            <a:r>
              <a:rPr lang="en-US">
                <a:latin typeface="Gotham Bold" pitchFamily="50" charset="0"/>
              </a:rPr>
              <a:t>Important </a:t>
            </a:r>
            <a:br>
              <a:rPr lang="en-US">
                <a:latin typeface="Gotham Bold" pitchFamily="50" charset="0"/>
              </a:rPr>
            </a:br>
            <a:r>
              <a:rPr lang="en-US">
                <a:latin typeface="Gotham Bold" pitchFamily="50" charset="0"/>
              </a:rPr>
              <a:t>Disclosures</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3276827" y="1225906"/>
            <a:ext cx="8355458" cy="5588059"/>
          </a:xfrm>
        </p:spPr>
        <p:txBody>
          <a:bodyPr anchor="ctr">
            <a:noAutofit/>
          </a:bodyPr>
          <a:lstStyle/>
          <a:p>
            <a:pPr marL="0" indent="0">
              <a:lnSpc>
                <a:spcPct val="100000"/>
              </a:lnSpc>
              <a:buNone/>
            </a:pPr>
            <a:r>
              <a:rPr lang="en-US" sz="2400" i="0">
                <a:effectLst/>
                <a:latin typeface="Gotham Medium" pitchFamily="50" charset="0"/>
                <a:ea typeface="Calibri" panose="020F0502020204030204" pitchFamily="34" charset="0"/>
                <a:cs typeface="Times New Roman" panose="02020603050405020304" pitchFamily="18" charset="0"/>
              </a:rPr>
              <a:t>This material is for informational purposes only. It does not replace the advice or counsel of a health care professional. You should consult with and rely on the advice of your physician or health care professional for the management of your health. Never disregard professional medical advice or delay in seeking it because of something you have learned in this course. </a:t>
            </a:r>
            <a:endParaRPr lang="en-US" sz="2400">
              <a:effectLst/>
              <a:latin typeface="Gotham Medium" pitchFamily="50" charset="0"/>
              <a:ea typeface="Calibri" panose="020F050202020403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9D48F583-5A0D-B760-3611-E67B6CAD2D5F}"/>
              </a:ext>
            </a:extLst>
          </p:cNvPr>
          <p:cNvSpPr txBox="1"/>
          <p:nvPr/>
        </p:nvSpPr>
        <p:spPr>
          <a:xfrm>
            <a:off x="2668645" y="6375542"/>
            <a:ext cx="685471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endParaRPr lang="en-US" sz="1200"/>
          </a:p>
        </p:txBody>
      </p:sp>
      <p:pic>
        <p:nvPicPr>
          <p:cNvPr id="5" name="Picture 4" descr="A logo with blue circles&#10;&#10;Description automatically generated">
            <a:extLst>
              <a:ext uri="{FF2B5EF4-FFF2-40B4-BE49-F238E27FC236}">
                <a16:creationId xmlns:a16="http://schemas.microsoft.com/office/drawing/2014/main" id="{7FF6BBB7-4F01-DF31-7918-1A8DAB52431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611693" y="337942"/>
            <a:ext cx="2901252" cy="1923480"/>
          </a:xfrm>
          <a:prstGeom prst="rect">
            <a:avLst/>
          </a:prstGeom>
        </p:spPr>
      </p:pic>
      <p:sp>
        <p:nvSpPr>
          <p:cNvPr id="7" name="TextBox 2">
            <a:extLst>
              <a:ext uri="{FF2B5EF4-FFF2-40B4-BE49-F238E27FC236}">
                <a16:creationId xmlns:a16="http://schemas.microsoft.com/office/drawing/2014/main" id="{7B4BA53E-30F8-50AC-B75F-4466D75E8C77}"/>
              </a:ext>
            </a:extLst>
          </p:cNvPr>
          <p:cNvSpPr txBox="1"/>
          <p:nvPr/>
        </p:nvSpPr>
        <p:spPr>
          <a:xfrm>
            <a:off x="7271425" y="877937"/>
            <a:ext cx="4359092" cy="830997"/>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a:latin typeface="Gotham Medium"/>
                <a:ea typeface="Calibri"/>
                <a:cs typeface="Calibri"/>
              </a:rPr>
              <a:t>Materials found on </a:t>
            </a:r>
            <a:r>
              <a:rPr lang="en-US" sz="2400" b="1">
                <a:latin typeface="Gotham Medium"/>
                <a:ea typeface="Calibri"/>
                <a:cs typeface="Calibri"/>
                <a:hlinkClick r:id="rId5"/>
              </a:rPr>
              <a:t>Renewunow.org</a:t>
            </a:r>
            <a:endParaRPr lang="en-US" sz="2400" b="1">
              <a:latin typeface="Gotham Medium"/>
            </a:endParaRPr>
          </a:p>
        </p:txBody>
      </p:sp>
    </p:spTree>
    <p:extLst>
      <p:ext uri="{BB962C8B-B14F-4D97-AF65-F5344CB8AC3E}">
        <p14:creationId xmlns:p14="http://schemas.microsoft.com/office/powerpoint/2010/main" val="3095667906"/>
      </p:ext>
    </p:extLst>
  </p:cSld>
  <p:clrMapOvr>
    <a:masterClrMapping/>
  </p:clrMapOvr>
  <p:extLst>
    <p:ext uri="{6950BFC3-D8DA-4A85-94F7-54DA5524770B}">
      <p188:commentRel xmlns:p188="http://schemas.microsoft.com/office/powerpoint/2018/8/main" r:id="rId2"/>
    </p:ext>
  </p:extLs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81BCB-5388-EE5D-D7FA-378792FEF9C8}"/>
              </a:ext>
            </a:extLst>
          </p:cNvPr>
          <p:cNvSpPr>
            <a:spLocks noGrp="1"/>
          </p:cNvSpPr>
          <p:nvPr>
            <p:ph type="title"/>
          </p:nvPr>
        </p:nvSpPr>
        <p:spPr>
          <a:xfrm>
            <a:off x="3056285" y="0"/>
            <a:ext cx="5819248" cy="1129195"/>
          </a:xfrm>
        </p:spPr>
        <p:txBody>
          <a:bodyPr anchor="ctr">
            <a:normAutofit/>
          </a:bodyPr>
          <a:lstStyle/>
          <a:p>
            <a:pPr algn="ctr"/>
            <a:r>
              <a:rPr lang="en-US" sz="3600">
                <a:latin typeface="Gotham Black" pitchFamily="50" charset="0"/>
              </a:rPr>
              <a:t>References</a:t>
            </a:r>
          </a:p>
        </p:txBody>
      </p:sp>
      <p:sp>
        <p:nvSpPr>
          <p:cNvPr id="6" name="Content Placeholder 5">
            <a:extLst>
              <a:ext uri="{FF2B5EF4-FFF2-40B4-BE49-F238E27FC236}">
                <a16:creationId xmlns:a16="http://schemas.microsoft.com/office/drawing/2014/main" id="{664920F2-6ADE-9822-B333-ECD523F9EEC5}"/>
              </a:ext>
            </a:extLst>
          </p:cNvPr>
          <p:cNvSpPr>
            <a:spLocks noGrp="1"/>
          </p:cNvSpPr>
          <p:nvPr>
            <p:ph sz="quarter" idx="4"/>
          </p:nvPr>
        </p:nvSpPr>
        <p:spPr>
          <a:xfrm>
            <a:off x="146843" y="883548"/>
            <a:ext cx="11898314" cy="3302105"/>
          </a:xfrm>
        </p:spPr>
        <p:txBody>
          <a:bodyPr>
            <a:noAutofit/>
          </a:bodyPr>
          <a:lstStyle/>
          <a:p>
            <a:pPr marL="0" indent="0" fontAlgn="base">
              <a:spcBef>
                <a:spcPts val="1200"/>
              </a:spcBef>
              <a:buNone/>
            </a:pPr>
            <a:r>
              <a:rPr lang="en-US" sz="1800">
                <a:solidFill>
                  <a:srgbClr val="000000"/>
                </a:solidFill>
                <a:latin typeface="Gotham Thin" pitchFamily="50" charset="0"/>
                <a:ea typeface="Times New Roman" panose="02020603050405020304" pitchFamily="18" charset="0"/>
              </a:rPr>
              <a:t>American Psychological Association, Division 12. (2017, July). What is Cognitive Behavioral Therapy? Clinical Practice Guideline for the Treatment of Post-Traumatic Stress Disorder. </a:t>
            </a:r>
            <a:r>
              <a:rPr lang="en-US" sz="1800">
                <a:solidFill>
                  <a:srgbClr val="000000"/>
                </a:solidFill>
                <a:latin typeface="Gotham Thin" pitchFamily="50" charset="0"/>
                <a:ea typeface="Times New Roman" panose="02020603050405020304" pitchFamily="18" charset="0"/>
                <a:hlinkClick r:id="rId3"/>
              </a:rPr>
              <a:t>https://www.apa.org/ptsd-guideline/patients-and-families/cognitive-behavioral\</a:t>
            </a:r>
            <a:r>
              <a:rPr lang="en-US" sz="1800">
                <a:solidFill>
                  <a:srgbClr val="000000"/>
                </a:solidFill>
                <a:latin typeface="Gotham Thin" pitchFamily="50" charset="0"/>
                <a:ea typeface="Times New Roman" panose="02020603050405020304" pitchFamily="18" charset="0"/>
              </a:rPr>
              <a:t>   </a:t>
            </a:r>
          </a:p>
          <a:p>
            <a:pPr marL="0" indent="0" fontAlgn="base">
              <a:spcBef>
                <a:spcPts val="1200"/>
              </a:spcBef>
              <a:buNone/>
            </a:pPr>
            <a:r>
              <a:rPr lang="en-US" sz="1800">
                <a:solidFill>
                  <a:srgbClr val="000000"/>
                </a:solidFill>
                <a:latin typeface="Gotham Thin" pitchFamily="50" charset="0"/>
                <a:ea typeface="Times New Roman" panose="02020603050405020304" pitchFamily="18" charset="0"/>
              </a:rPr>
              <a:t>Ashworth, D. K., Sletten, T. L., </a:t>
            </a:r>
            <a:r>
              <a:rPr lang="en-US" sz="1800" err="1">
                <a:solidFill>
                  <a:srgbClr val="000000"/>
                </a:solidFill>
                <a:latin typeface="Gotham Thin" pitchFamily="50" charset="0"/>
                <a:ea typeface="Times New Roman" panose="02020603050405020304" pitchFamily="18" charset="0"/>
              </a:rPr>
              <a:t>Junge</a:t>
            </a:r>
            <a:r>
              <a:rPr lang="en-US" sz="1800">
                <a:solidFill>
                  <a:srgbClr val="000000"/>
                </a:solidFill>
                <a:latin typeface="Gotham Thin" pitchFamily="50" charset="0"/>
                <a:ea typeface="Times New Roman" panose="02020603050405020304" pitchFamily="18" charset="0"/>
              </a:rPr>
              <a:t>, M., Simpson, K., Clarke, D., Cunnington, D., &amp; Rajaratnam, S. M. W. (2015). A randomized controlled trial of cognitive behavioral therapy for insomnia: An effective treatment for comorbid insomnia and depression. Journal of Counseling Psychology, 62(2), 115-23. </a:t>
            </a:r>
            <a:r>
              <a:rPr lang="en-US" sz="1800">
                <a:solidFill>
                  <a:srgbClr val="000000"/>
                </a:solidFill>
                <a:latin typeface="Gotham Thin" pitchFamily="50" charset="0"/>
                <a:ea typeface="Times New Roman" panose="02020603050405020304" pitchFamily="18" charset="0"/>
                <a:hlinkClick r:id="rId4"/>
              </a:rPr>
              <a:t>https://doi.org/10.1037/cou0000059</a:t>
            </a:r>
            <a:r>
              <a:rPr lang="en-US" sz="1800">
                <a:solidFill>
                  <a:srgbClr val="000000"/>
                </a:solidFill>
                <a:latin typeface="Gotham Thin" pitchFamily="50" charset="0"/>
                <a:ea typeface="Times New Roman" panose="02020603050405020304" pitchFamily="18" charset="0"/>
              </a:rPr>
              <a:t> </a:t>
            </a:r>
          </a:p>
          <a:p>
            <a:pPr marL="0" indent="0" fontAlgn="base">
              <a:spcBef>
                <a:spcPts val="1200"/>
              </a:spcBef>
              <a:buNone/>
            </a:pPr>
            <a:r>
              <a:rPr lang="en-US" sz="1800">
                <a:solidFill>
                  <a:srgbClr val="000000"/>
                </a:solidFill>
                <a:latin typeface="Gotham Thin" pitchFamily="50" charset="0"/>
                <a:ea typeface="Times New Roman" panose="02020603050405020304" pitchFamily="18" charset="0"/>
              </a:rPr>
              <a:t>Gilmartin, H., Goyal, A., </a:t>
            </a:r>
            <a:r>
              <a:rPr lang="en-US" sz="1800" err="1">
                <a:solidFill>
                  <a:srgbClr val="000000"/>
                </a:solidFill>
                <a:latin typeface="Gotham Thin" pitchFamily="50" charset="0"/>
                <a:ea typeface="Times New Roman" panose="02020603050405020304" pitchFamily="18" charset="0"/>
              </a:rPr>
              <a:t>Hamati</a:t>
            </a:r>
            <a:r>
              <a:rPr lang="en-US" sz="1800">
                <a:solidFill>
                  <a:srgbClr val="000000"/>
                </a:solidFill>
                <a:latin typeface="Gotham Thin" pitchFamily="50" charset="0"/>
                <a:ea typeface="Times New Roman" panose="02020603050405020304" pitchFamily="18" charset="0"/>
              </a:rPr>
              <a:t>, M. C., Mann, J., Saint, S., &amp; Chopra, V. (2017). Brief Mindfulness Practices for Healthcare Providers - A Systematic Literature Review. The American journal of medicine, 130(10), 1219.e1–1219.e17. </a:t>
            </a:r>
            <a:r>
              <a:rPr lang="en-US" sz="1800">
                <a:solidFill>
                  <a:srgbClr val="000000"/>
                </a:solidFill>
                <a:latin typeface="Gotham Thin" pitchFamily="50" charset="0"/>
                <a:ea typeface="Times New Roman" panose="02020603050405020304" pitchFamily="18" charset="0"/>
                <a:hlinkClick r:id="rId5"/>
              </a:rPr>
              <a:t>https://doi.org/10.1016/j.amjmed.2017.05.041</a:t>
            </a:r>
            <a:r>
              <a:rPr lang="en-US" sz="1800">
                <a:solidFill>
                  <a:srgbClr val="000000"/>
                </a:solidFill>
                <a:latin typeface="Gotham Thin" pitchFamily="50" charset="0"/>
                <a:ea typeface="Times New Roman" panose="02020603050405020304" pitchFamily="18" charset="0"/>
              </a:rPr>
              <a:t> </a:t>
            </a:r>
          </a:p>
          <a:p>
            <a:pPr marL="0" indent="0" fontAlgn="base">
              <a:spcBef>
                <a:spcPts val="1200"/>
              </a:spcBef>
              <a:buNone/>
            </a:pPr>
            <a:r>
              <a:rPr lang="en-US" sz="1800">
                <a:solidFill>
                  <a:srgbClr val="000000"/>
                </a:solidFill>
                <a:latin typeface="Gotham Thin" pitchFamily="50" charset="0"/>
                <a:ea typeface="Times New Roman" panose="02020603050405020304" pitchFamily="18" charset="0"/>
              </a:rPr>
              <a:t>Hernandez, C., Daly, K., Mehta, A., &amp; </a:t>
            </a:r>
            <a:r>
              <a:rPr lang="en-US" sz="1800" err="1">
                <a:solidFill>
                  <a:srgbClr val="000000"/>
                </a:solidFill>
                <a:latin typeface="Gotham Thin" pitchFamily="50" charset="0"/>
                <a:ea typeface="Times New Roman" panose="02020603050405020304" pitchFamily="18" charset="0"/>
              </a:rPr>
              <a:t>Verduin</a:t>
            </a:r>
            <a:r>
              <a:rPr lang="en-US" sz="1800">
                <a:solidFill>
                  <a:srgbClr val="000000"/>
                </a:solidFill>
                <a:latin typeface="Gotham Thin" pitchFamily="50" charset="0"/>
                <a:ea typeface="Times New Roman" panose="02020603050405020304" pitchFamily="18" charset="0"/>
              </a:rPr>
              <a:t>, M. (2019). A pilot study examining biofeedback and structured napping to promote medical student wellbeing [version 1]. </a:t>
            </a:r>
            <a:r>
              <a:rPr lang="en-US" sz="1800" err="1">
                <a:solidFill>
                  <a:srgbClr val="000000"/>
                </a:solidFill>
                <a:latin typeface="Gotham Thin" pitchFamily="50" charset="0"/>
                <a:ea typeface="Times New Roman" panose="02020603050405020304" pitchFamily="18" charset="0"/>
              </a:rPr>
              <a:t>MedEdPublish</a:t>
            </a:r>
            <a:r>
              <a:rPr lang="en-US" sz="1800">
                <a:solidFill>
                  <a:srgbClr val="000000"/>
                </a:solidFill>
                <a:latin typeface="Gotham Thin" pitchFamily="50" charset="0"/>
                <a:ea typeface="Times New Roman" panose="02020603050405020304" pitchFamily="18" charset="0"/>
              </a:rPr>
              <a:t>, 8(110). </a:t>
            </a:r>
            <a:r>
              <a:rPr lang="en-US" sz="1800">
                <a:solidFill>
                  <a:srgbClr val="000000"/>
                </a:solidFill>
                <a:latin typeface="Gotham Thin" pitchFamily="50" charset="0"/>
                <a:ea typeface="Times New Roman" panose="02020603050405020304" pitchFamily="18" charset="0"/>
                <a:hlinkClick r:id="rId6"/>
              </a:rPr>
              <a:t>https://doi.org/10.15694/mep.2019.000110.1</a:t>
            </a:r>
            <a:r>
              <a:rPr lang="en-US" sz="1800">
                <a:solidFill>
                  <a:srgbClr val="000000"/>
                </a:solidFill>
                <a:latin typeface="Gotham Thin" pitchFamily="50" charset="0"/>
                <a:ea typeface="Times New Roman" panose="02020603050405020304" pitchFamily="18" charset="0"/>
              </a:rPr>
              <a:t> </a:t>
            </a:r>
          </a:p>
          <a:p>
            <a:pPr marL="0" indent="0" fontAlgn="base">
              <a:spcBef>
                <a:spcPts val="1200"/>
              </a:spcBef>
              <a:buNone/>
            </a:pPr>
            <a:r>
              <a:rPr lang="en-US" sz="1800">
                <a:solidFill>
                  <a:srgbClr val="000000"/>
                </a:solidFill>
                <a:latin typeface="Gotham Thin" pitchFamily="50" charset="0"/>
                <a:ea typeface="Times New Roman" panose="02020603050405020304" pitchFamily="18" charset="0"/>
              </a:rPr>
              <a:t>Melnyk, B. M., Kelly, S. A., Stephens, J., </a:t>
            </a:r>
            <a:r>
              <a:rPr lang="en-US" sz="1800" err="1">
                <a:solidFill>
                  <a:srgbClr val="000000"/>
                </a:solidFill>
                <a:latin typeface="Gotham Thin" pitchFamily="50" charset="0"/>
                <a:ea typeface="Times New Roman" panose="02020603050405020304" pitchFamily="18" charset="0"/>
              </a:rPr>
              <a:t>Dhakal</a:t>
            </a:r>
            <a:r>
              <a:rPr lang="en-US" sz="1800">
                <a:solidFill>
                  <a:srgbClr val="000000"/>
                </a:solidFill>
                <a:latin typeface="Gotham Thin" pitchFamily="50" charset="0"/>
                <a:ea typeface="Times New Roman" panose="02020603050405020304" pitchFamily="18" charset="0"/>
              </a:rPr>
              <a:t>, K., McGovern, C., Tucker, S., </a:t>
            </a:r>
            <a:r>
              <a:rPr lang="en-US" sz="1800" err="1">
                <a:solidFill>
                  <a:srgbClr val="000000"/>
                </a:solidFill>
                <a:latin typeface="Gotham Thin" pitchFamily="50" charset="0"/>
                <a:ea typeface="Times New Roman" panose="02020603050405020304" pitchFamily="18" charset="0"/>
              </a:rPr>
              <a:t>Hoying</a:t>
            </a:r>
            <a:r>
              <a:rPr lang="en-US" sz="1800">
                <a:solidFill>
                  <a:srgbClr val="000000"/>
                </a:solidFill>
                <a:latin typeface="Gotham Thin" pitchFamily="50" charset="0"/>
                <a:ea typeface="Times New Roman" panose="02020603050405020304" pitchFamily="18" charset="0"/>
              </a:rPr>
              <a:t>, J., McRae, K., Ault, S., Spurlock, E., &amp; Bird, S. B. (2020). Interventions to Improve Mental Health, Well-Being, Physical Health, and Lifestyle Behaviors in Physicians and Nurses: A Systematic Review. American journal of health promotion : AJHP, 34(8), 929–941. </a:t>
            </a:r>
            <a:r>
              <a:rPr lang="en-US" sz="1800">
                <a:solidFill>
                  <a:srgbClr val="000000"/>
                </a:solidFill>
                <a:latin typeface="Gotham Thin" pitchFamily="50" charset="0"/>
                <a:ea typeface="Times New Roman" panose="02020603050405020304" pitchFamily="18" charset="0"/>
                <a:hlinkClick r:id="rId7"/>
              </a:rPr>
              <a:t>https://doi.org/10.1177/0890117120920451</a:t>
            </a:r>
            <a:r>
              <a:rPr lang="en-US" sz="1800">
                <a:solidFill>
                  <a:srgbClr val="000000"/>
                </a:solidFill>
                <a:latin typeface="Gotham Thin" pitchFamily="50" charset="0"/>
                <a:ea typeface="Times New Roman" panose="02020603050405020304" pitchFamily="18" charset="0"/>
              </a:rPr>
              <a:t> </a:t>
            </a:r>
          </a:p>
        </p:txBody>
      </p:sp>
      <p:pic>
        <p:nvPicPr>
          <p:cNvPr id="7" name="Picture 6">
            <a:extLst>
              <a:ext uri="{FF2B5EF4-FFF2-40B4-BE49-F238E27FC236}">
                <a16:creationId xmlns:a16="http://schemas.microsoft.com/office/drawing/2014/main" id="{E33EC11B-0865-7113-3F77-CE7009315BD0}"/>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745057" y="114300"/>
            <a:ext cx="1300100" cy="1129195"/>
          </a:xfrm>
          <a:prstGeom prst="rect">
            <a:avLst/>
          </a:prstGeom>
        </p:spPr>
      </p:pic>
      <p:sp>
        <p:nvSpPr>
          <p:cNvPr id="15" name="Footer Placeholder 7">
            <a:extLst>
              <a:ext uri="{FF2B5EF4-FFF2-40B4-BE49-F238E27FC236}">
                <a16:creationId xmlns:a16="http://schemas.microsoft.com/office/drawing/2014/main" id="{BBBA919F-C336-FCC1-B90F-F487DB61A3F8}"/>
              </a:ext>
            </a:extLst>
          </p:cNvPr>
          <p:cNvSpPr>
            <a:spLocks noGrp="1"/>
          </p:cNvSpPr>
          <p:nvPr>
            <p:ph type="ftr" sz="quarter" idx="11"/>
          </p:nvPr>
        </p:nvSpPr>
        <p:spPr>
          <a:xfrm>
            <a:off x="4580831" y="6482351"/>
            <a:ext cx="3086100" cy="365125"/>
          </a:xfrm>
        </p:spPr>
        <p:txBody>
          <a:bodyPr/>
          <a:lstStyle/>
          <a:p>
            <a:r>
              <a:rPr lang="en-US"/>
              <a:t>© University of Central Florida</a:t>
            </a:r>
          </a:p>
        </p:txBody>
      </p:sp>
    </p:spTree>
    <p:extLst>
      <p:ext uri="{BB962C8B-B14F-4D97-AF65-F5344CB8AC3E}">
        <p14:creationId xmlns:p14="http://schemas.microsoft.com/office/powerpoint/2010/main" val="14218040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81BCB-5388-EE5D-D7FA-378792FEF9C8}"/>
              </a:ext>
            </a:extLst>
          </p:cNvPr>
          <p:cNvSpPr>
            <a:spLocks noGrp="1"/>
          </p:cNvSpPr>
          <p:nvPr>
            <p:ph type="title"/>
          </p:nvPr>
        </p:nvSpPr>
        <p:spPr>
          <a:xfrm>
            <a:off x="3056285" y="0"/>
            <a:ext cx="5819248" cy="1129195"/>
          </a:xfrm>
        </p:spPr>
        <p:txBody>
          <a:bodyPr anchor="ctr">
            <a:normAutofit/>
          </a:bodyPr>
          <a:lstStyle/>
          <a:p>
            <a:pPr algn="ctr"/>
            <a:r>
              <a:rPr lang="en-US" sz="3600">
                <a:latin typeface="Gotham Black" pitchFamily="50" charset="0"/>
              </a:rPr>
              <a:t>References</a:t>
            </a:r>
          </a:p>
        </p:txBody>
      </p:sp>
      <p:sp>
        <p:nvSpPr>
          <p:cNvPr id="6" name="Content Placeholder 5">
            <a:extLst>
              <a:ext uri="{FF2B5EF4-FFF2-40B4-BE49-F238E27FC236}">
                <a16:creationId xmlns:a16="http://schemas.microsoft.com/office/drawing/2014/main" id="{664920F2-6ADE-9822-B333-ECD523F9EEC5}"/>
              </a:ext>
            </a:extLst>
          </p:cNvPr>
          <p:cNvSpPr>
            <a:spLocks noGrp="1"/>
          </p:cNvSpPr>
          <p:nvPr>
            <p:ph sz="quarter" idx="4"/>
          </p:nvPr>
        </p:nvSpPr>
        <p:spPr>
          <a:xfrm>
            <a:off x="146843" y="1243495"/>
            <a:ext cx="11898314" cy="3302105"/>
          </a:xfrm>
        </p:spPr>
        <p:txBody>
          <a:bodyPr>
            <a:noAutofit/>
          </a:bodyPr>
          <a:lstStyle/>
          <a:p>
            <a:pPr marL="0" indent="0" fontAlgn="base">
              <a:spcBef>
                <a:spcPts val="1200"/>
              </a:spcBef>
              <a:buNone/>
            </a:pPr>
            <a:r>
              <a:rPr lang="en-US" sz="1800" err="1">
                <a:solidFill>
                  <a:srgbClr val="000000"/>
                </a:solidFill>
                <a:latin typeface="Gotham Thin" pitchFamily="50" charset="0"/>
                <a:ea typeface="Times New Roman" panose="02020603050405020304" pitchFamily="18" charset="0"/>
              </a:rPr>
              <a:t>Itani</a:t>
            </a:r>
            <a:r>
              <a:rPr lang="en-US" sz="1800">
                <a:solidFill>
                  <a:srgbClr val="000000"/>
                </a:solidFill>
                <a:latin typeface="Gotham Thin" pitchFamily="50" charset="0"/>
                <a:ea typeface="Times New Roman" panose="02020603050405020304" pitchFamily="18" charset="0"/>
              </a:rPr>
              <a:t>, O., </a:t>
            </a:r>
            <a:r>
              <a:rPr lang="en-US" sz="1800" err="1">
                <a:solidFill>
                  <a:srgbClr val="000000"/>
                </a:solidFill>
                <a:latin typeface="Gotham Thin" pitchFamily="50" charset="0"/>
                <a:ea typeface="Times New Roman" panose="02020603050405020304" pitchFamily="18" charset="0"/>
              </a:rPr>
              <a:t>Jike</a:t>
            </a:r>
            <a:r>
              <a:rPr lang="en-US" sz="1800">
                <a:solidFill>
                  <a:srgbClr val="000000"/>
                </a:solidFill>
                <a:latin typeface="Gotham Thin" pitchFamily="50" charset="0"/>
                <a:ea typeface="Times New Roman" panose="02020603050405020304" pitchFamily="18" charset="0"/>
              </a:rPr>
              <a:t>, M., Watanabe, N., &amp; </a:t>
            </a:r>
            <a:r>
              <a:rPr lang="en-US" sz="1800" err="1">
                <a:solidFill>
                  <a:srgbClr val="000000"/>
                </a:solidFill>
                <a:latin typeface="Gotham Thin" pitchFamily="50" charset="0"/>
                <a:ea typeface="Times New Roman" panose="02020603050405020304" pitchFamily="18" charset="0"/>
              </a:rPr>
              <a:t>Kaneita</a:t>
            </a:r>
            <a:r>
              <a:rPr lang="en-US" sz="1800">
                <a:solidFill>
                  <a:srgbClr val="000000"/>
                </a:solidFill>
                <a:latin typeface="Gotham Thin" pitchFamily="50" charset="0"/>
                <a:ea typeface="Times New Roman" panose="02020603050405020304" pitchFamily="18" charset="0"/>
              </a:rPr>
              <a:t>, Y. (2017). Short sleep duration and health outcomes: A systematic review, meta-analysis, and meta-regression. Sleep Medicine, 32, 246-256. </a:t>
            </a:r>
            <a:r>
              <a:rPr lang="en-US" sz="1800">
                <a:solidFill>
                  <a:srgbClr val="000000"/>
                </a:solidFill>
                <a:latin typeface="Gotham Thin" pitchFamily="50" charset="0"/>
                <a:ea typeface="Times New Roman" panose="02020603050405020304" pitchFamily="18" charset="0"/>
                <a:hlinkClick r:id="rId3"/>
              </a:rPr>
              <a:t>https://doi.org/10.1016/j.sleep.2016.08.006</a:t>
            </a:r>
            <a:r>
              <a:rPr lang="en-US" sz="1800">
                <a:solidFill>
                  <a:srgbClr val="000000"/>
                </a:solidFill>
                <a:latin typeface="Gotham Thin" pitchFamily="50" charset="0"/>
                <a:ea typeface="Times New Roman" panose="02020603050405020304" pitchFamily="18" charset="0"/>
              </a:rPr>
              <a:t> </a:t>
            </a:r>
          </a:p>
          <a:p>
            <a:pPr marL="0" indent="0" fontAlgn="base">
              <a:spcBef>
                <a:spcPts val="1200"/>
              </a:spcBef>
              <a:buNone/>
            </a:pPr>
            <a:r>
              <a:rPr lang="en-US" sz="1800">
                <a:solidFill>
                  <a:srgbClr val="000000"/>
                </a:solidFill>
                <a:latin typeface="Gotham Thin" pitchFamily="50" charset="0"/>
                <a:ea typeface="Times New Roman" panose="02020603050405020304" pitchFamily="18" charset="0"/>
              </a:rPr>
              <a:t>Stewart, N. H., &amp; Arora, V. M. (2019). The impact of sleep and circadian disorders on physician burnout. CHEST, 156(5), 1022-1030. </a:t>
            </a:r>
            <a:r>
              <a:rPr lang="en-US" sz="1800">
                <a:solidFill>
                  <a:srgbClr val="000000"/>
                </a:solidFill>
                <a:latin typeface="Gotham Thin" pitchFamily="50" charset="0"/>
                <a:ea typeface="Times New Roman" panose="02020603050405020304" pitchFamily="18" charset="0"/>
                <a:hlinkClick r:id="rId4"/>
              </a:rPr>
              <a:t>https://doi.org/10.1016/j.chest.2019.07.008</a:t>
            </a:r>
            <a:r>
              <a:rPr lang="en-US" sz="1800">
                <a:solidFill>
                  <a:srgbClr val="000000"/>
                </a:solidFill>
                <a:latin typeface="Gotham Thin" pitchFamily="50" charset="0"/>
                <a:ea typeface="Times New Roman" panose="02020603050405020304" pitchFamily="18" charset="0"/>
              </a:rPr>
              <a:t> </a:t>
            </a:r>
          </a:p>
        </p:txBody>
      </p:sp>
      <p:pic>
        <p:nvPicPr>
          <p:cNvPr id="7" name="Picture 6">
            <a:extLst>
              <a:ext uri="{FF2B5EF4-FFF2-40B4-BE49-F238E27FC236}">
                <a16:creationId xmlns:a16="http://schemas.microsoft.com/office/drawing/2014/main" id="{E33EC11B-0865-7113-3F77-CE7009315BD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745057" y="114300"/>
            <a:ext cx="1300100" cy="1129195"/>
          </a:xfrm>
          <a:prstGeom prst="rect">
            <a:avLst/>
          </a:prstGeom>
        </p:spPr>
      </p:pic>
      <p:sp>
        <p:nvSpPr>
          <p:cNvPr id="15" name="Footer Placeholder 7">
            <a:extLst>
              <a:ext uri="{FF2B5EF4-FFF2-40B4-BE49-F238E27FC236}">
                <a16:creationId xmlns:a16="http://schemas.microsoft.com/office/drawing/2014/main" id="{BBBA919F-C336-FCC1-B90F-F487DB61A3F8}"/>
              </a:ext>
            </a:extLst>
          </p:cNvPr>
          <p:cNvSpPr>
            <a:spLocks noGrp="1"/>
          </p:cNvSpPr>
          <p:nvPr>
            <p:ph type="ftr" sz="quarter" idx="11"/>
          </p:nvPr>
        </p:nvSpPr>
        <p:spPr>
          <a:xfrm>
            <a:off x="4580831" y="6482351"/>
            <a:ext cx="3086100" cy="365125"/>
          </a:xfrm>
        </p:spPr>
        <p:txBody>
          <a:bodyPr/>
          <a:lstStyle/>
          <a:p>
            <a:r>
              <a:rPr lang="en-US"/>
              <a:t>© University of Central Florida</a:t>
            </a:r>
          </a:p>
        </p:txBody>
      </p:sp>
    </p:spTree>
    <p:extLst>
      <p:ext uri="{BB962C8B-B14F-4D97-AF65-F5344CB8AC3E}">
        <p14:creationId xmlns:p14="http://schemas.microsoft.com/office/powerpoint/2010/main" val="1309880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004F71"/>
        </a:solidFill>
        <a:effectLst/>
      </p:bgPr>
    </p:bg>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D08467D7-B9EB-BB53-FC9F-B73A16F4CBD3}"/>
              </a:ext>
            </a:extLst>
          </p:cNvPr>
          <p:cNvSpPr/>
          <p:nvPr/>
        </p:nvSpPr>
        <p:spPr>
          <a:xfrm>
            <a:off x="2956205" y="182880"/>
            <a:ext cx="6492240" cy="6492240"/>
          </a:xfrm>
          <a:prstGeom prst="ellipse">
            <a:avLst/>
          </a:prstGeom>
          <a:solidFill>
            <a:schemeClr val="bg1"/>
          </a:solidFill>
          <a:ln>
            <a:solidFill>
              <a:srgbClr val="004F7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740026-9AC6-78D1-9B01-F02833EDE829}"/>
              </a:ext>
            </a:extLst>
          </p:cNvPr>
          <p:cNvSpPr>
            <a:spLocks noGrp="1"/>
          </p:cNvSpPr>
          <p:nvPr>
            <p:ph type="title"/>
          </p:nvPr>
        </p:nvSpPr>
        <p:spPr>
          <a:xfrm>
            <a:off x="2258975" y="416717"/>
            <a:ext cx="7886700" cy="1668132"/>
          </a:xfrm>
        </p:spPr>
        <p:txBody>
          <a:bodyPr>
            <a:normAutofit/>
          </a:bodyPr>
          <a:lstStyle/>
          <a:p>
            <a:pPr algn="ctr"/>
            <a:r>
              <a:rPr lang="en-US" sz="3200">
                <a:latin typeface="Gotham Bold" pitchFamily="50" charset="0"/>
              </a:rPr>
              <a:t>Please Complete</a:t>
            </a:r>
            <a:br>
              <a:rPr lang="en-US" sz="3200">
                <a:latin typeface="Gotham Bold" pitchFamily="50" charset="0"/>
              </a:rPr>
            </a:br>
            <a:r>
              <a:rPr lang="en-US" sz="3200">
                <a:latin typeface="Gotham Bold" pitchFamily="50" charset="0"/>
              </a:rPr>
              <a:t>the Post-session Survey</a:t>
            </a:r>
          </a:p>
        </p:txBody>
      </p:sp>
      <p:sp>
        <p:nvSpPr>
          <p:cNvPr id="3" name="Content Placeholder 2">
            <a:extLst>
              <a:ext uri="{FF2B5EF4-FFF2-40B4-BE49-F238E27FC236}">
                <a16:creationId xmlns:a16="http://schemas.microsoft.com/office/drawing/2014/main" id="{1FA2D690-239E-B314-8AEE-C5F7FB076437}"/>
              </a:ext>
            </a:extLst>
          </p:cNvPr>
          <p:cNvSpPr>
            <a:spLocks noGrp="1"/>
          </p:cNvSpPr>
          <p:nvPr>
            <p:ph idx="1"/>
          </p:nvPr>
        </p:nvSpPr>
        <p:spPr>
          <a:xfrm>
            <a:off x="3153125" y="1869331"/>
            <a:ext cx="6098400" cy="1809233"/>
          </a:xfrm>
        </p:spPr>
        <p:txBody>
          <a:bodyPr anchor="t">
            <a:normAutofit/>
          </a:bodyPr>
          <a:lstStyle/>
          <a:p>
            <a:pPr marL="0" indent="0" algn="ctr">
              <a:buNone/>
            </a:pPr>
            <a:r>
              <a:rPr lang="en-US" sz="2400">
                <a:latin typeface="Gotham Medium" pitchFamily="50" charset="0"/>
              </a:rPr>
              <a:t>Register to gain access to other </a:t>
            </a:r>
            <a:r>
              <a:rPr lang="en-US" sz="2400" err="1">
                <a:latin typeface="Gotham Medium" pitchFamily="50" charset="0"/>
              </a:rPr>
              <a:t>RenewU</a:t>
            </a:r>
            <a:r>
              <a:rPr lang="en-US" sz="2400">
                <a:latin typeface="Gotham Medium" pitchFamily="50" charset="0"/>
              </a:rPr>
              <a:t> resources &amp; complete a brief post-session survey!</a:t>
            </a:r>
          </a:p>
          <a:p>
            <a:pPr marL="0" indent="0" algn="ctr">
              <a:lnSpc>
                <a:spcPct val="150000"/>
              </a:lnSpc>
              <a:buNone/>
            </a:pPr>
            <a:r>
              <a:rPr lang="en-US" sz="2400">
                <a:latin typeface="Gotham Medium" pitchFamily="50" charset="0"/>
              </a:rPr>
              <a:t>Post-session survey link:</a:t>
            </a:r>
          </a:p>
        </p:txBody>
      </p:sp>
      <p:pic>
        <p:nvPicPr>
          <p:cNvPr id="5" name="Picture 4">
            <a:extLst>
              <a:ext uri="{FF2B5EF4-FFF2-40B4-BE49-F238E27FC236}">
                <a16:creationId xmlns:a16="http://schemas.microsoft.com/office/drawing/2014/main" id="{435DAE4C-ACF1-AA95-7B27-3327AC12C6B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57845" y="4863246"/>
            <a:ext cx="2676310" cy="1769338"/>
          </a:xfrm>
          <a:prstGeom prst="rect">
            <a:avLst/>
          </a:prstGeom>
        </p:spPr>
      </p:pic>
      <p:sp>
        <p:nvSpPr>
          <p:cNvPr id="9" name="TextBox 8">
            <a:extLst>
              <a:ext uri="{FF2B5EF4-FFF2-40B4-BE49-F238E27FC236}">
                <a16:creationId xmlns:a16="http://schemas.microsoft.com/office/drawing/2014/main" id="{A7B9E099-BA61-38D0-90AD-6F73B2EB0A62}"/>
              </a:ext>
            </a:extLst>
          </p:cNvPr>
          <p:cNvSpPr txBox="1"/>
          <p:nvPr/>
        </p:nvSpPr>
        <p:spPr>
          <a:xfrm>
            <a:off x="3153125" y="6343826"/>
            <a:ext cx="6098400" cy="246221"/>
          </a:xfrm>
          <a:prstGeom prst="rect">
            <a:avLst/>
          </a:prstGeom>
          <a:noFill/>
        </p:spPr>
        <p:txBody>
          <a:bodyPr wrap="square">
            <a:spAutoFit/>
          </a:bodyPr>
          <a:lstStyle/>
          <a:p>
            <a:pPr algn="ctr"/>
            <a:r>
              <a:rPr lang="en-US" sz="1000" b="0" i="0" u="none" strike="noStrike">
                <a:solidFill>
                  <a:srgbClr val="898989"/>
                </a:solidFill>
                <a:effectLst/>
                <a:latin typeface="Calibri" panose="020F0502020204030204" pitchFamily="34" charset="0"/>
              </a:rPr>
              <a:t>© University of Central Florida</a:t>
            </a:r>
            <a:r>
              <a:rPr lang="en-US" sz="1000" b="0" i="0">
                <a:solidFill>
                  <a:srgbClr val="898989"/>
                </a:solidFill>
                <a:effectLst/>
                <a:latin typeface="Calibri" panose="020F0502020204030204" pitchFamily="34" charset="0"/>
              </a:rPr>
              <a:t>​</a:t>
            </a:r>
            <a:endParaRPr lang="en-US" sz="1000"/>
          </a:p>
        </p:txBody>
      </p:sp>
      <p:pic>
        <p:nvPicPr>
          <p:cNvPr id="8" name="Picture 7">
            <a:extLst>
              <a:ext uri="{FF2B5EF4-FFF2-40B4-BE49-F238E27FC236}">
                <a16:creationId xmlns:a16="http://schemas.microsoft.com/office/drawing/2014/main" id="{039F6664-C3CD-AFF7-3569-8AB669D744C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26230" y="3537463"/>
            <a:ext cx="1539540" cy="1539540"/>
          </a:xfrm>
          <a:prstGeom prst="rect">
            <a:avLst/>
          </a:prstGeom>
        </p:spPr>
      </p:pic>
    </p:spTree>
    <p:extLst>
      <p:ext uri="{BB962C8B-B14F-4D97-AF65-F5344CB8AC3E}">
        <p14:creationId xmlns:p14="http://schemas.microsoft.com/office/powerpoint/2010/main" val="1431256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004F71"/>
        </a:solidFill>
        <a:effectLst/>
      </p:bgPr>
    </p:bg>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D08467D7-B9EB-BB53-FC9F-B73A16F4CBD3}"/>
              </a:ext>
            </a:extLst>
          </p:cNvPr>
          <p:cNvSpPr/>
          <p:nvPr/>
        </p:nvSpPr>
        <p:spPr>
          <a:xfrm>
            <a:off x="2880316" y="105156"/>
            <a:ext cx="6492240" cy="6492240"/>
          </a:xfrm>
          <a:prstGeom prst="ellipse">
            <a:avLst/>
          </a:prstGeom>
          <a:solidFill>
            <a:schemeClr val="bg1"/>
          </a:solidFill>
          <a:ln>
            <a:solidFill>
              <a:srgbClr val="0096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740026-9AC6-78D1-9B01-F02833EDE829}"/>
              </a:ext>
            </a:extLst>
          </p:cNvPr>
          <p:cNvSpPr>
            <a:spLocks noGrp="1"/>
          </p:cNvSpPr>
          <p:nvPr>
            <p:ph type="title"/>
          </p:nvPr>
        </p:nvSpPr>
        <p:spPr>
          <a:xfrm>
            <a:off x="838200" y="443781"/>
            <a:ext cx="10515600" cy="1325563"/>
          </a:xfrm>
        </p:spPr>
        <p:txBody>
          <a:bodyPr anchor="t">
            <a:normAutofit/>
          </a:bodyPr>
          <a:lstStyle/>
          <a:p>
            <a:pPr algn="ctr"/>
            <a:r>
              <a:rPr lang="en-US" sz="3600">
                <a:latin typeface="Gotham Bold" pitchFamily="50" charset="0"/>
              </a:rPr>
              <a:t>Disclosure</a:t>
            </a:r>
          </a:p>
        </p:txBody>
      </p:sp>
      <p:sp>
        <p:nvSpPr>
          <p:cNvPr id="3" name="Content Placeholder 2">
            <a:extLst>
              <a:ext uri="{FF2B5EF4-FFF2-40B4-BE49-F238E27FC236}">
                <a16:creationId xmlns:a16="http://schemas.microsoft.com/office/drawing/2014/main" id="{1FA2D690-239E-B314-8AEE-C5F7FB076437}"/>
              </a:ext>
            </a:extLst>
          </p:cNvPr>
          <p:cNvSpPr>
            <a:spLocks noGrp="1"/>
          </p:cNvSpPr>
          <p:nvPr>
            <p:ph idx="1"/>
          </p:nvPr>
        </p:nvSpPr>
        <p:spPr>
          <a:xfrm>
            <a:off x="3372603" y="1108145"/>
            <a:ext cx="5507665" cy="5263115"/>
          </a:xfrm>
        </p:spPr>
        <p:txBody>
          <a:bodyPr anchor="ctr">
            <a:normAutofit/>
          </a:bodyPr>
          <a:lstStyle/>
          <a:p>
            <a:pPr marL="0" indent="0" algn="ctr">
              <a:buNone/>
            </a:pPr>
            <a:r>
              <a:rPr lang="en-US" sz="2200">
                <a:latin typeface="Gotham Medium" pitchFamily="50" charset="0"/>
              </a:rPr>
              <a:t>This project was supported by the Health Resources and Services Administration (HRSA) of the U.S. Department of Health and Human Services (HHS) under grant number  6 U3NHP45418 of the Health and Public Safety Workforce Resiliency Training Program for $1,496,128. This information or content and conclusions are those of the author and should not be construed as the official position or policy of, nor should any endorsements be inferred by HRSA, HHS or the U.S. Government.</a:t>
            </a:r>
          </a:p>
          <a:p>
            <a:pPr marL="0" indent="0">
              <a:buNone/>
            </a:pPr>
            <a:endParaRPr lang="en-US"/>
          </a:p>
        </p:txBody>
      </p:sp>
      <p:sp>
        <p:nvSpPr>
          <p:cNvPr id="5" name="TextBox 4">
            <a:extLst>
              <a:ext uri="{FF2B5EF4-FFF2-40B4-BE49-F238E27FC236}">
                <a16:creationId xmlns:a16="http://schemas.microsoft.com/office/drawing/2014/main" id="{36A3A4CE-BB06-BE29-4C0D-5DF1D96BB2F6}"/>
              </a:ext>
            </a:extLst>
          </p:cNvPr>
          <p:cNvSpPr txBox="1"/>
          <p:nvPr/>
        </p:nvSpPr>
        <p:spPr>
          <a:xfrm>
            <a:off x="3077339" y="6003029"/>
            <a:ext cx="6098192" cy="246221"/>
          </a:xfrm>
          <a:prstGeom prst="rect">
            <a:avLst/>
          </a:prstGeom>
          <a:noFill/>
        </p:spPr>
        <p:txBody>
          <a:bodyPr wrap="square">
            <a:spAutoFit/>
          </a:bodyPr>
          <a:lstStyle/>
          <a:p>
            <a:pPr algn="ctr"/>
            <a:r>
              <a:rPr lang="en-US" sz="1000" b="0" i="0" u="none" strike="noStrike">
                <a:solidFill>
                  <a:srgbClr val="898989"/>
                </a:solidFill>
                <a:effectLst/>
                <a:latin typeface="Calibri" panose="020F0502020204030204" pitchFamily="34" charset="0"/>
              </a:rPr>
              <a:t>© University of Central Florida​</a:t>
            </a:r>
            <a:endParaRPr lang="en-US" sz="1000"/>
          </a:p>
        </p:txBody>
      </p:sp>
    </p:spTree>
    <p:extLst>
      <p:ext uri="{BB962C8B-B14F-4D97-AF65-F5344CB8AC3E}">
        <p14:creationId xmlns:p14="http://schemas.microsoft.com/office/powerpoint/2010/main" val="3673876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4F71"/>
        </a:solidFill>
        <a:effectLst/>
      </p:bgPr>
    </p:bg>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D08467D7-B9EB-BB53-FC9F-B73A16F4CBD3}"/>
              </a:ext>
            </a:extLst>
          </p:cNvPr>
          <p:cNvSpPr/>
          <p:nvPr/>
        </p:nvSpPr>
        <p:spPr>
          <a:xfrm>
            <a:off x="2956205" y="182880"/>
            <a:ext cx="6492240" cy="6492240"/>
          </a:xfrm>
          <a:prstGeom prst="ellipse">
            <a:avLst/>
          </a:prstGeom>
          <a:solidFill>
            <a:schemeClr val="bg1"/>
          </a:solidFill>
          <a:ln>
            <a:solidFill>
              <a:srgbClr val="0096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740026-9AC6-78D1-9B01-F02833EDE829}"/>
              </a:ext>
            </a:extLst>
          </p:cNvPr>
          <p:cNvSpPr>
            <a:spLocks noGrp="1"/>
          </p:cNvSpPr>
          <p:nvPr>
            <p:ph type="title"/>
          </p:nvPr>
        </p:nvSpPr>
        <p:spPr>
          <a:xfrm>
            <a:off x="2258975" y="596097"/>
            <a:ext cx="7886700" cy="1325563"/>
          </a:xfrm>
        </p:spPr>
        <p:txBody>
          <a:bodyPr>
            <a:normAutofit/>
          </a:bodyPr>
          <a:lstStyle/>
          <a:p>
            <a:pPr algn="ctr"/>
            <a:r>
              <a:rPr lang="en-US" sz="3600">
                <a:latin typeface="Gotham Bold" pitchFamily="50" charset="0"/>
              </a:rPr>
              <a:t>Are you signed </a:t>
            </a:r>
            <a:br>
              <a:rPr lang="en-US" sz="3600">
                <a:latin typeface="Gotham Bold" pitchFamily="50" charset="0"/>
              </a:rPr>
            </a:br>
            <a:r>
              <a:rPr lang="en-US" sz="3600">
                <a:latin typeface="Gotham Bold" pitchFamily="50" charset="0"/>
              </a:rPr>
              <a:t>up to </a:t>
            </a:r>
            <a:r>
              <a:rPr lang="en-US" sz="3600" err="1">
                <a:latin typeface="Gotham Bold" pitchFamily="50" charset="0"/>
              </a:rPr>
              <a:t>RenewU</a:t>
            </a:r>
            <a:r>
              <a:rPr lang="en-US" sz="3600">
                <a:latin typeface="Gotham Bold" pitchFamily="50" charset="0"/>
              </a:rPr>
              <a:t>?</a:t>
            </a:r>
          </a:p>
        </p:txBody>
      </p:sp>
      <p:sp>
        <p:nvSpPr>
          <p:cNvPr id="3" name="Content Placeholder 2">
            <a:extLst>
              <a:ext uri="{FF2B5EF4-FFF2-40B4-BE49-F238E27FC236}">
                <a16:creationId xmlns:a16="http://schemas.microsoft.com/office/drawing/2014/main" id="{1FA2D690-239E-B314-8AEE-C5F7FB076437}"/>
              </a:ext>
            </a:extLst>
          </p:cNvPr>
          <p:cNvSpPr>
            <a:spLocks noGrp="1"/>
          </p:cNvSpPr>
          <p:nvPr>
            <p:ph idx="1"/>
          </p:nvPr>
        </p:nvSpPr>
        <p:spPr>
          <a:xfrm>
            <a:off x="3448494" y="2048720"/>
            <a:ext cx="5507665" cy="1458410"/>
          </a:xfrm>
        </p:spPr>
        <p:txBody>
          <a:bodyPr anchor="t">
            <a:normAutofit/>
          </a:bodyPr>
          <a:lstStyle/>
          <a:p>
            <a:pPr marL="0" indent="0" algn="ctr">
              <a:buNone/>
            </a:pPr>
            <a:r>
              <a:rPr lang="en-US" sz="2400">
                <a:latin typeface="Gotham Medium" pitchFamily="50" charset="0"/>
              </a:rPr>
              <a:t>Register here to gain access to other </a:t>
            </a:r>
            <a:r>
              <a:rPr lang="en-US" sz="2400" err="1">
                <a:latin typeface="Gotham Medium" pitchFamily="50" charset="0"/>
              </a:rPr>
              <a:t>RenewU</a:t>
            </a:r>
            <a:r>
              <a:rPr lang="en-US" sz="2400">
                <a:latin typeface="Gotham Medium" pitchFamily="50" charset="0"/>
              </a:rPr>
              <a:t> resources and complete a brief post-session survey!</a:t>
            </a:r>
          </a:p>
        </p:txBody>
      </p:sp>
      <p:pic>
        <p:nvPicPr>
          <p:cNvPr id="5" name="Picture 4">
            <a:extLst>
              <a:ext uri="{FF2B5EF4-FFF2-40B4-BE49-F238E27FC236}">
                <a16:creationId xmlns:a16="http://schemas.microsoft.com/office/drawing/2014/main" id="{435DAE4C-ACF1-AA95-7B27-3327AC12C6B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997236" y="4695741"/>
            <a:ext cx="2736655" cy="1809233"/>
          </a:xfrm>
          <a:prstGeom prst="rect">
            <a:avLst/>
          </a:prstGeom>
        </p:spPr>
      </p:pic>
      <p:sp>
        <p:nvSpPr>
          <p:cNvPr id="7" name="TextBox 6">
            <a:extLst>
              <a:ext uri="{FF2B5EF4-FFF2-40B4-BE49-F238E27FC236}">
                <a16:creationId xmlns:a16="http://schemas.microsoft.com/office/drawing/2014/main" id="{C8DDBEC6-7906-0DCB-C93C-D4B948F0FECD}"/>
              </a:ext>
            </a:extLst>
          </p:cNvPr>
          <p:cNvSpPr txBox="1"/>
          <p:nvPr/>
        </p:nvSpPr>
        <p:spPr>
          <a:xfrm>
            <a:off x="3239871" y="6292479"/>
            <a:ext cx="6098192" cy="246221"/>
          </a:xfrm>
          <a:prstGeom prst="rect">
            <a:avLst/>
          </a:prstGeom>
          <a:noFill/>
        </p:spPr>
        <p:txBody>
          <a:bodyPr wrap="square">
            <a:spAutoFit/>
          </a:bodyPr>
          <a:lstStyle/>
          <a:p>
            <a:pPr algn="ctr"/>
            <a:r>
              <a:rPr lang="en-US" sz="1000" b="0" i="0" u="none" strike="noStrike">
                <a:solidFill>
                  <a:srgbClr val="898989"/>
                </a:solidFill>
                <a:effectLst/>
                <a:latin typeface="Calibri" panose="020F0502020204030204" pitchFamily="34" charset="0"/>
              </a:rPr>
              <a:t>© University of Central Florida​</a:t>
            </a:r>
            <a:endParaRPr lang="en-US" sz="1000"/>
          </a:p>
        </p:txBody>
      </p:sp>
      <p:pic>
        <p:nvPicPr>
          <p:cNvPr id="8" name="Picture 7">
            <a:extLst>
              <a:ext uri="{FF2B5EF4-FFF2-40B4-BE49-F238E27FC236}">
                <a16:creationId xmlns:a16="http://schemas.microsoft.com/office/drawing/2014/main" id="{8A414B04-CDED-8E43-EE64-9C4831DFA50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541914" y="3429000"/>
            <a:ext cx="1320821" cy="1320821"/>
          </a:xfrm>
          <a:prstGeom prst="rect">
            <a:avLst/>
          </a:prstGeom>
        </p:spPr>
      </p:pic>
    </p:spTree>
    <p:extLst>
      <p:ext uri="{BB962C8B-B14F-4D97-AF65-F5344CB8AC3E}">
        <p14:creationId xmlns:p14="http://schemas.microsoft.com/office/powerpoint/2010/main" val="3375858740"/>
      </p:ext>
    </p:extLst>
  </p:cSld>
  <p:clrMapOvr>
    <a:masterClrMapping/>
  </p:clrMapOvr>
  <p:extLst>
    <p:ext uri="{6950BFC3-D8DA-4A85-94F7-54DA5524770B}">
      <p188:commentRel xmlns:p188="http://schemas.microsoft.com/office/powerpoint/2018/8/main" r:id="rId3"/>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7BD5B46-7023-8A5D-039D-D3ABA206E32C}"/>
              </a:ext>
            </a:extLst>
          </p:cNvPr>
          <p:cNvPicPr>
            <a:picLocks noChangeAspect="1"/>
          </p:cNvPicPr>
          <p:nvPr/>
        </p:nvPicPr>
        <p:blipFill>
          <a:blip r:embed="rId3">
            <a:extLst>
              <a:ext uri="{BEBA8EAE-BF5A-486C-A8C5-ECC9F3942E4B}">
                <a14:imgProps xmlns:a14="http://schemas.microsoft.com/office/drawing/2010/main">
                  <a14:imgLayer r:embed="rId4">
                    <a14:imgEffect>
                      <a14:sharpenSoften amount="-50000"/>
                    </a14:imgEffect>
                  </a14:imgLayer>
                </a14:imgProps>
              </a:ext>
              <a:ext uri="{28A0092B-C50C-407E-A947-70E740481C1C}">
                <a14:useLocalDpi xmlns:a14="http://schemas.microsoft.com/office/drawing/2010/main" val="0"/>
              </a:ext>
            </a:extLst>
          </a:blip>
          <a:stretch>
            <a:fillRect/>
          </a:stretch>
        </p:blipFill>
        <p:spPr>
          <a:xfrm>
            <a:off x="7382540" y="120179"/>
            <a:ext cx="3189767" cy="2770455"/>
          </a:xfrm>
          <a:prstGeom prst="rect">
            <a:avLst/>
          </a:prstGeom>
        </p:spPr>
      </p:pic>
      <p:sp>
        <p:nvSpPr>
          <p:cNvPr id="2" name="Title 1">
            <a:extLst>
              <a:ext uri="{FF2B5EF4-FFF2-40B4-BE49-F238E27FC236}">
                <a16:creationId xmlns:a16="http://schemas.microsoft.com/office/drawing/2014/main" id="{5BA1C248-BC9F-B667-69F9-B5DF1646D6FD}"/>
              </a:ext>
            </a:extLst>
          </p:cNvPr>
          <p:cNvSpPr>
            <a:spLocks noGrp="1"/>
          </p:cNvSpPr>
          <p:nvPr>
            <p:ph type="title"/>
          </p:nvPr>
        </p:nvSpPr>
        <p:spPr/>
        <p:txBody>
          <a:bodyPr>
            <a:normAutofit/>
          </a:bodyPr>
          <a:lstStyle/>
          <a:p>
            <a:r>
              <a:rPr lang="en-US" sz="3600">
                <a:latin typeface="Gotham Bold" pitchFamily="50" charset="0"/>
              </a:rPr>
              <a:t>Objectives</a:t>
            </a:r>
          </a:p>
        </p:txBody>
      </p:sp>
      <p:sp>
        <p:nvSpPr>
          <p:cNvPr id="3" name="Content Placeholder 2">
            <a:extLst>
              <a:ext uri="{FF2B5EF4-FFF2-40B4-BE49-F238E27FC236}">
                <a16:creationId xmlns:a16="http://schemas.microsoft.com/office/drawing/2014/main" id="{11E87FB0-23C4-6253-5219-5E40E5B9651F}"/>
              </a:ext>
            </a:extLst>
          </p:cNvPr>
          <p:cNvSpPr>
            <a:spLocks noGrp="1"/>
          </p:cNvSpPr>
          <p:nvPr>
            <p:ph idx="1"/>
          </p:nvPr>
        </p:nvSpPr>
        <p:spPr>
          <a:xfrm>
            <a:off x="1171808" y="1825625"/>
            <a:ext cx="8876759" cy="4351338"/>
          </a:xfrm>
        </p:spPr>
        <p:txBody>
          <a:bodyPr>
            <a:normAutofit/>
          </a:bodyPr>
          <a:lstStyle/>
          <a:p>
            <a:pPr marL="342900" lvl="1" indent="0">
              <a:lnSpc>
                <a:spcPct val="100000"/>
              </a:lnSpc>
              <a:spcAft>
                <a:spcPts val="1200"/>
              </a:spcAft>
              <a:buNone/>
            </a:pPr>
            <a:r>
              <a:rPr lang="en-US" b="1" i="1">
                <a:latin typeface="Gotham Medium" pitchFamily="50" charset="0"/>
              </a:rPr>
              <a:t>Define </a:t>
            </a:r>
            <a:r>
              <a:rPr lang="en-US">
                <a:latin typeface="Gotham Medium" pitchFamily="50" charset="0"/>
              </a:rPr>
              <a:t>CBT and Mindfulness</a:t>
            </a:r>
            <a:r>
              <a:rPr lang="en-US" b="1" i="1">
                <a:latin typeface="Gotham Medium" pitchFamily="50" charset="0"/>
              </a:rPr>
              <a:t>​</a:t>
            </a:r>
          </a:p>
          <a:p>
            <a:pPr marL="342900" lvl="1" indent="0">
              <a:lnSpc>
                <a:spcPct val="100000"/>
              </a:lnSpc>
              <a:spcAft>
                <a:spcPts val="1200"/>
              </a:spcAft>
              <a:buNone/>
            </a:pPr>
            <a:r>
              <a:rPr lang="en-US" b="1" i="1">
                <a:latin typeface="Gotham Medium" pitchFamily="50" charset="0"/>
              </a:rPr>
              <a:t>Discuss </a:t>
            </a:r>
            <a:r>
              <a:rPr lang="en-US">
                <a:latin typeface="Gotham Medium" pitchFamily="50" charset="0"/>
              </a:rPr>
              <a:t>why CBT techniques and mindfulness are important for health promotion</a:t>
            </a:r>
            <a:r>
              <a:rPr lang="en-US" b="1" i="1">
                <a:latin typeface="Gotham Medium" pitchFamily="50" charset="0"/>
              </a:rPr>
              <a:t>​</a:t>
            </a:r>
          </a:p>
          <a:p>
            <a:pPr marL="342900" lvl="1" indent="0">
              <a:lnSpc>
                <a:spcPct val="100000"/>
              </a:lnSpc>
              <a:spcAft>
                <a:spcPts val="1200"/>
              </a:spcAft>
              <a:buNone/>
            </a:pPr>
            <a:r>
              <a:rPr lang="en-US" b="1" i="1">
                <a:latin typeface="Gotham Medium" pitchFamily="50" charset="0"/>
              </a:rPr>
              <a:t>Identify </a:t>
            </a:r>
            <a:r>
              <a:rPr lang="en-US">
                <a:latin typeface="Gotham Medium" pitchFamily="50" charset="0"/>
              </a:rPr>
              <a:t>CBT techniques and mindfulness practices</a:t>
            </a:r>
            <a:r>
              <a:rPr lang="en-US" b="1" i="1">
                <a:latin typeface="Gotham Medium" pitchFamily="50" charset="0"/>
              </a:rPr>
              <a:t>​</a:t>
            </a:r>
          </a:p>
          <a:p>
            <a:pPr marL="342900" lvl="1" indent="0">
              <a:lnSpc>
                <a:spcPct val="100000"/>
              </a:lnSpc>
              <a:spcAft>
                <a:spcPts val="1200"/>
              </a:spcAft>
              <a:buNone/>
            </a:pPr>
            <a:r>
              <a:rPr lang="en-US" b="1" i="1">
                <a:latin typeface="Gotham Medium" pitchFamily="50" charset="0"/>
              </a:rPr>
              <a:t>Implement </a:t>
            </a:r>
            <a:r>
              <a:rPr lang="en-US">
                <a:latin typeface="Gotham Medium" pitchFamily="50" charset="0"/>
              </a:rPr>
              <a:t>CBT techniques and mindfulness practices for your health promotion</a:t>
            </a:r>
            <a:r>
              <a:rPr lang="en-US" b="1" i="1">
                <a:latin typeface="Gotham Medium" pitchFamily="50" charset="0"/>
              </a:rPr>
              <a:t>​</a:t>
            </a:r>
          </a:p>
          <a:p>
            <a:pPr marL="342900" lvl="1" indent="0">
              <a:lnSpc>
                <a:spcPct val="100000"/>
              </a:lnSpc>
              <a:spcAft>
                <a:spcPts val="1200"/>
              </a:spcAft>
              <a:buNone/>
            </a:pPr>
            <a:r>
              <a:rPr lang="en-US" b="1" i="1">
                <a:latin typeface="Gotham Medium" pitchFamily="50" charset="0"/>
              </a:rPr>
              <a:t>Reflect </a:t>
            </a:r>
            <a:r>
              <a:rPr lang="en-US">
                <a:latin typeface="Gotham Medium" pitchFamily="50" charset="0"/>
              </a:rPr>
              <a:t>on experience with CBT techniques and mindfulness </a:t>
            </a:r>
            <a:endParaRPr lang="en-US">
              <a:latin typeface="Gotham Medium" pitchFamily="50" charset="0"/>
              <a:cs typeface="Calibri"/>
            </a:endParaRPr>
          </a:p>
        </p:txBody>
      </p:sp>
      <p:pic>
        <p:nvPicPr>
          <p:cNvPr id="6" name="Picture 5">
            <a:extLst>
              <a:ext uri="{FF2B5EF4-FFF2-40B4-BE49-F238E27FC236}">
                <a16:creationId xmlns:a16="http://schemas.microsoft.com/office/drawing/2014/main" id="{F32A7F58-A2A3-6A7B-B82F-49A2F768E18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98417" y="1935634"/>
            <a:ext cx="231562" cy="231562"/>
          </a:xfrm>
          <a:prstGeom prst="rect">
            <a:avLst/>
          </a:prstGeom>
        </p:spPr>
      </p:pic>
      <p:pic>
        <p:nvPicPr>
          <p:cNvPr id="7" name="Picture 6">
            <a:extLst>
              <a:ext uri="{FF2B5EF4-FFF2-40B4-BE49-F238E27FC236}">
                <a16:creationId xmlns:a16="http://schemas.microsoft.com/office/drawing/2014/main" id="{172C64A9-A79C-31D8-2229-932913FFDE9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98417" y="2467551"/>
            <a:ext cx="231562" cy="231562"/>
          </a:xfrm>
          <a:prstGeom prst="rect">
            <a:avLst/>
          </a:prstGeom>
        </p:spPr>
      </p:pic>
      <p:pic>
        <p:nvPicPr>
          <p:cNvPr id="8" name="Picture 7">
            <a:extLst>
              <a:ext uri="{FF2B5EF4-FFF2-40B4-BE49-F238E27FC236}">
                <a16:creationId xmlns:a16="http://schemas.microsoft.com/office/drawing/2014/main" id="{6638C2D2-FA41-D4AD-B2F1-4A61C80FCCD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98417" y="3440379"/>
            <a:ext cx="231562" cy="231562"/>
          </a:xfrm>
          <a:prstGeom prst="rect">
            <a:avLst/>
          </a:prstGeom>
        </p:spPr>
      </p:pic>
      <p:pic>
        <p:nvPicPr>
          <p:cNvPr id="9" name="Picture 8">
            <a:extLst>
              <a:ext uri="{FF2B5EF4-FFF2-40B4-BE49-F238E27FC236}">
                <a16:creationId xmlns:a16="http://schemas.microsoft.com/office/drawing/2014/main" id="{0FBFF7D0-09CC-93A5-3B81-3ECDAA74151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98417" y="4002528"/>
            <a:ext cx="231562" cy="231562"/>
          </a:xfrm>
          <a:prstGeom prst="rect">
            <a:avLst/>
          </a:prstGeom>
        </p:spPr>
      </p:pic>
      <p:pic>
        <p:nvPicPr>
          <p:cNvPr id="10" name="Picture 9">
            <a:extLst>
              <a:ext uri="{FF2B5EF4-FFF2-40B4-BE49-F238E27FC236}">
                <a16:creationId xmlns:a16="http://schemas.microsoft.com/office/drawing/2014/main" id="{43DB71E4-79A5-40E2-5165-5131834D50C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98417" y="4973964"/>
            <a:ext cx="231562" cy="231562"/>
          </a:xfrm>
          <a:prstGeom prst="rect">
            <a:avLst/>
          </a:prstGeom>
        </p:spPr>
      </p:pic>
      <p:sp>
        <p:nvSpPr>
          <p:cNvPr id="5" name="TextBox 4">
            <a:extLst>
              <a:ext uri="{FF2B5EF4-FFF2-40B4-BE49-F238E27FC236}">
                <a16:creationId xmlns:a16="http://schemas.microsoft.com/office/drawing/2014/main" id="{D5A0B77A-33F2-AA3B-64CD-844BC326C8DA}"/>
              </a:ext>
            </a:extLst>
          </p:cNvPr>
          <p:cNvSpPr txBox="1"/>
          <p:nvPr/>
        </p:nvSpPr>
        <p:spPr>
          <a:xfrm>
            <a:off x="2668645" y="6375542"/>
            <a:ext cx="685471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endParaRPr lang="en-US" sz="1200"/>
          </a:p>
        </p:txBody>
      </p:sp>
    </p:spTree>
    <p:extLst>
      <p:ext uri="{BB962C8B-B14F-4D97-AF65-F5344CB8AC3E}">
        <p14:creationId xmlns:p14="http://schemas.microsoft.com/office/powerpoint/2010/main" val="26203493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86964-178E-6F44-0067-22DFBC5FF09C}"/>
              </a:ext>
            </a:extLst>
          </p:cNvPr>
          <p:cNvSpPr>
            <a:spLocks noGrp="1"/>
          </p:cNvSpPr>
          <p:nvPr>
            <p:ph type="title"/>
          </p:nvPr>
        </p:nvSpPr>
        <p:spPr>
          <a:xfrm>
            <a:off x="410497" y="135272"/>
            <a:ext cx="10515600" cy="1177729"/>
          </a:xfrm>
        </p:spPr>
        <p:txBody>
          <a:bodyPr>
            <a:normAutofit/>
          </a:bodyPr>
          <a:lstStyle/>
          <a:p>
            <a:r>
              <a:rPr lang="en-US" sz="3600" b="1" u="none" strike="noStrike">
                <a:solidFill>
                  <a:srgbClr val="000000"/>
                </a:solidFill>
                <a:effectLst/>
                <a:latin typeface="Gotham Bold" pitchFamily="2" charset="0"/>
              </a:rPr>
              <a:t>What is CBT and Mindfulness?</a:t>
            </a:r>
            <a:endParaRPr lang="en-US" sz="3600" b="1">
              <a:latin typeface="Gotham Bold" pitchFamily="2" charset="0"/>
            </a:endParaRPr>
          </a:p>
        </p:txBody>
      </p:sp>
      <p:pic>
        <p:nvPicPr>
          <p:cNvPr id="3" name="Picture 2">
            <a:extLst>
              <a:ext uri="{FF2B5EF4-FFF2-40B4-BE49-F238E27FC236}">
                <a16:creationId xmlns:a16="http://schemas.microsoft.com/office/drawing/2014/main" id="{F5BAEFAA-8360-F5B0-7DE4-A8843A1483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1137" y="1107864"/>
            <a:ext cx="5614863" cy="5614863"/>
          </a:xfrm>
          <a:prstGeom prst="rect">
            <a:avLst/>
          </a:prstGeom>
        </p:spPr>
      </p:pic>
      <p:sp>
        <p:nvSpPr>
          <p:cNvPr id="5" name="TextBox 4">
            <a:extLst>
              <a:ext uri="{FF2B5EF4-FFF2-40B4-BE49-F238E27FC236}">
                <a16:creationId xmlns:a16="http://schemas.microsoft.com/office/drawing/2014/main" id="{5FD77B94-60A7-00EB-790D-3262EB7F8A61}"/>
              </a:ext>
            </a:extLst>
          </p:cNvPr>
          <p:cNvSpPr txBox="1"/>
          <p:nvPr/>
        </p:nvSpPr>
        <p:spPr>
          <a:xfrm>
            <a:off x="907613" y="2286212"/>
            <a:ext cx="4760684" cy="3477875"/>
          </a:xfrm>
          <a:prstGeom prst="rect">
            <a:avLst/>
          </a:prstGeom>
          <a:noFill/>
        </p:spPr>
        <p:txBody>
          <a:bodyPr wrap="square" rtlCol="0">
            <a:spAutoFit/>
          </a:bodyPr>
          <a:lstStyle/>
          <a:p>
            <a:pPr algn="ctr"/>
            <a:r>
              <a:rPr lang="en-US" sz="2000" u="none" strike="noStrike">
                <a:solidFill>
                  <a:srgbClr val="000000"/>
                </a:solidFill>
                <a:effectLst/>
                <a:latin typeface="Gotham Medium" pitchFamily="2" charset="0"/>
              </a:rPr>
              <a:t>Cognitive Behavior Therapy is an evidence-based therapy </a:t>
            </a:r>
          </a:p>
          <a:p>
            <a:pPr algn="ctr"/>
            <a:r>
              <a:rPr lang="en-US" sz="2000" u="none" strike="noStrike">
                <a:solidFill>
                  <a:srgbClr val="000000"/>
                </a:solidFill>
                <a:effectLst/>
                <a:latin typeface="Gotham Medium" pitchFamily="2" charset="0"/>
              </a:rPr>
              <a:t>approach founded by theorists Drs. Aaron Beck and Albert Ellis that emphasizes </a:t>
            </a:r>
          </a:p>
          <a:p>
            <a:pPr algn="ctr"/>
            <a:r>
              <a:rPr lang="en-US" sz="2000" u="none" strike="noStrike">
                <a:solidFill>
                  <a:srgbClr val="000000"/>
                </a:solidFill>
                <a:effectLst/>
                <a:latin typeface="Gotham Medium" pitchFamily="2" charset="0"/>
              </a:rPr>
              <a:t>thoughts or cognitions.</a:t>
            </a:r>
          </a:p>
          <a:p>
            <a:pPr algn="ctr"/>
            <a:r>
              <a:rPr lang="en-US" sz="2000" u="none" strike="noStrike">
                <a:solidFill>
                  <a:srgbClr val="000000"/>
                </a:solidFill>
                <a:effectLst/>
                <a:latin typeface="Gotham Medium" pitchFamily="2" charset="0"/>
              </a:rPr>
              <a:t> By recognizing and adapting one's thoughts/cognitions, it is believed that mood and behavior </a:t>
            </a:r>
          </a:p>
          <a:p>
            <a:pPr algn="ctr"/>
            <a:r>
              <a:rPr lang="en-US" sz="2000" u="none" strike="noStrike">
                <a:solidFill>
                  <a:srgbClr val="000000"/>
                </a:solidFill>
                <a:effectLst/>
                <a:latin typeface="Gotham Medium" pitchFamily="2" charset="0"/>
              </a:rPr>
              <a:t>will change </a:t>
            </a:r>
          </a:p>
          <a:p>
            <a:pPr algn="ctr"/>
            <a:r>
              <a:rPr lang="en-US" sz="2000" u="none" strike="noStrike">
                <a:solidFill>
                  <a:srgbClr val="000000"/>
                </a:solidFill>
                <a:effectLst/>
                <a:latin typeface="Gotham Medium" pitchFamily="2" charset="0"/>
              </a:rPr>
              <a:t>(Corey, G., 2016).</a:t>
            </a:r>
            <a:endParaRPr lang="en-US" sz="2000">
              <a:latin typeface="Gotham Medium" pitchFamily="2" charset="0"/>
            </a:endParaRPr>
          </a:p>
        </p:txBody>
      </p:sp>
      <p:pic>
        <p:nvPicPr>
          <p:cNvPr id="6" name="Picture 5">
            <a:extLst>
              <a:ext uri="{FF2B5EF4-FFF2-40B4-BE49-F238E27FC236}">
                <a16:creationId xmlns:a16="http://schemas.microsoft.com/office/drawing/2014/main" id="{8F2D4684-4B8A-844C-4106-0E14428A367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21171" y="1181856"/>
            <a:ext cx="5614863" cy="5614863"/>
          </a:xfrm>
          <a:prstGeom prst="rect">
            <a:avLst/>
          </a:prstGeom>
        </p:spPr>
      </p:pic>
      <p:sp>
        <p:nvSpPr>
          <p:cNvPr id="8" name="TextBox 7">
            <a:extLst>
              <a:ext uri="{FF2B5EF4-FFF2-40B4-BE49-F238E27FC236}">
                <a16:creationId xmlns:a16="http://schemas.microsoft.com/office/drawing/2014/main" id="{1D8B5BD0-138D-FB01-5F4E-77A54C6604F5}"/>
              </a:ext>
            </a:extLst>
          </p:cNvPr>
          <p:cNvSpPr txBox="1"/>
          <p:nvPr/>
        </p:nvSpPr>
        <p:spPr>
          <a:xfrm>
            <a:off x="6836230" y="2279167"/>
            <a:ext cx="4448157" cy="3785652"/>
          </a:xfrm>
          <a:prstGeom prst="rect">
            <a:avLst/>
          </a:prstGeom>
          <a:noFill/>
        </p:spPr>
        <p:txBody>
          <a:bodyPr wrap="square" rtlCol="0">
            <a:spAutoFit/>
          </a:bodyPr>
          <a:lstStyle/>
          <a:p>
            <a:pPr algn="ctr"/>
            <a:r>
              <a:rPr lang="en-US" sz="2000" u="none" strike="noStrike">
                <a:solidFill>
                  <a:srgbClr val="000000"/>
                </a:solidFill>
                <a:effectLst/>
                <a:latin typeface="Gotham Medium" pitchFamily="2" charset="0"/>
              </a:rPr>
              <a:t>Mindfulness is informed by cognitive behavioral therapy. Like CBT, mindfulness focuses on awareness of one's thoughts. It is not a therapy approach, but it has a strong empirical basis for improving mental health and overall well-being in psychiatric and psychological practice (</a:t>
            </a:r>
            <a:r>
              <a:rPr lang="en-US" sz="2000" u="none" strike="noStrike" err="1">
                <a:solidFill>
                  <a:srgbClr val="000000"/>
                </a:solidFill>
                <a:effectLst/>
                <a:latin typeface="Gotham Medium" pitchFamily="2" charset="0"/>
              </a:rPr>
              <a:t>Zerbo</a:t>
            </a:r>
            <a:r>
              <a:rPr lang="en-US" sz="2000" u="none" strike="noStrike">
                <a:solidFill>
                  <a:srgbClr val="000000"/>
                </a:solidFill>
                <a:effectLst/>
                <a:latin typeface="Gotham Medium" pitchFamily="2" charset="0"/>
              </a:rPr>
              <a:t> et al., 2016) and in professional settings </a:t>
            </a:r>
          </a:p>
          <a:p>
            <a:pPr algn="ctr"/>
            <a:r>
              <a:rPr lang="en-US" sz="2000" u="none" strike="noStrike">
                <a:solidFill>
                  <a:srgbClr val="000000"/>
                </a:solidFill>
                <a:effectLst/>
                <a:latin typeface="Gotham Medium" pitchFamily="2" charset="0"/>
              </a:rPr>
              <a:t>(Kabat-Zinn, 1994).</a:t>
            </a:r>
            <a:endParaRPr lang="en-US" sz="2000">
              <a:latin typeface="Gotham Medium" pitchFamily="2" charset="0"/>
            </a:endParaRPr>
          </a:p>
        </p:txBody>
      </p:sp>
      <p:sp>
        <p:nvSpPr>
          <p:cNvPr id="9" name="TextBox 8">
            <a:extLst>
              <a:ext uri="{FF2B5EF4-FFF2-40B4-BE49-F238E27FC236}">
                <a16:creationId xmlns:a16="http://schemas.microsoft.com/office/drawing/2014/main" id="{122D7D7A-46EF-EB93-8EC0-AC83A00A95E6}"/>
              </a:ext>
            </a:extLst>
          </p:cNvPr>
          <p:cNvSpPr txBox="1"/>
          <p:nvPr/>
        </p:nvSpPr>
        <p:spPr>
          <a:xfrm>
            <a:off x="2668645" y="6375542"/>
            <a:ext cx="685471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endParaRPr lang="en-US" sz="1200"/>
          </a:p>
        </p:txBody>
      </p:sp>
    </p:spTree>
    <p:extLst>
      <p:ext uri="{BB962C8B-B14F-4D97-AF65-F5344CB8AC3E}">
        <p14:creationId xmlns:p14="http://schemas.microsoft.com/office/powerpoint/2010/main" val="1923381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E1E7B2-0F18-1F0F-A3A0-BE97530B5331}"/>
              </a:ext>
            </a:extLst>
          </p:cNvPr>
          <p:cNvSpPr>
            <a:spLocks noGrp="1"/>
          </p:cNvSpPr>
          <p:nvPr>
            <p:ph idx="1"/>
          </p:nvPr>
        </p:nvSpPr>
        <p:spPr>
          <a:xfrm>
            <a:off x="5401590" y="1808264"/>
            <a:ext cx="6353144" cy="1275232"/>
          </a:xfrm>
        </p:spPr>
        <p:txBody>
          <a:bodyPr>
            <a:normAutofit/>
          </a:bodyPr>
          <a:lstStyle/>
          <a:p>
            <a:pPr marL="342900" indent="-342900">
              <a:spcBef>
                <a:spcPts val="0"/>
              </a:spcBef>
              <a:buFont typeface="Calibri" panose="020F0502020204030204" pitchFamily="34" charset="0"/>
              <a:buChar char="-"/>
            </a:pPr>
            <a:r>
              <a:rPr lang="en-US" sz="2400">
                <a:latin typeface="Gotham Medium" pitchFamily="50" charset="0"/>
                <a:ea typeface="Calibri" panose="020F0502020204030204" pitchFamily="34" charset="0"/>
                <a:cs typeface="Calibri"/>
              </a:rPr>
              <a:t>Both CBT and mindfulness give people greater mastery and control over their thought processes.</a:t>
            </a:r>
          </a:p>
        </p:txBody>
      </p:sp>
      <p:sp>
        <p:nvSpPr>
          <p:cNvPr id="6" name="Oval 5">
            <a:extLst>
              <a:ext uri="{FF2B5EF4-FFF2-40B4-BE49-F238E27FC236}">
                <a16:creationId xmlns:a16="http://schemas.microsoft.com/office/drawing/2014/main" id="{22DA058F-D6F5-5FDA-E841-59C00D11DC09}"/>
              </a:ext>
            </a:extLst>
          </p:cNvPr>
          <p:cNvSpPr/>
          <p:nvPr/>
        </p:nvSpPr>
        <p:spPr>
          <a:xfrm>
            <a:off x="916509" y="502808"/>
            <a:ext cx="4389120" cy="4389120"/>
          </a:xfrm>
          <a:prstGeom prst="ellipse">
            <a:avLst/>
          </a:prstGeom>
          <a:solidFill>
            <a:srgbClr val="004F71"/>
          </a:solidFill>
          <a:ln>
            <a:solidFill>
              <a:srgbClr val="0096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90B5B4D0-7D3B-0A8B-B74A-A205A366FCD4}"/>
              </a:ext>
            </a:extLst>
          </p:cNvPr>
          <p:cNvSpPr txBox="1"/>
          <p:nvPr/>
        </p:nvSpPr>
        <p:spPr>
          <a:xfrm>
            <a:off x="1277353" y="1297143"/>
            <a:ext cx="3667432" cy="2862322"/>
          </a:xfrm>
          <a:prstGeom prst="rect">
            <a:avLst/>
          </a:prstGeom>
          <a:noFill/>
        </p:spPr>
        <p:txBody>
          <a:bodyPr wrap="square">
            <a:spAutoFit/>
          </a:bodyPr>
          <a:lstStyle/>
          <a:p>
            <a:pPr algn="ctr"/>
            <a:r>
              <a:rPr lang="en-US" sz="3600" b="1">
                <a:solidFill>
                  <a:schemeClr val="bg1"/>
                </a:solidFill>
                <a:latin typeface="Gotham Bold" pitchFamily="50" charset="0"/>
                <a:ea typeface="Calibri" panose="020F0502020204030204" pitchFamily="34" charset="0"/>
                <a:cs typeface="Calibri"/>
              </a:rPr>
              <a:t>Why CBT and Mindfulness  Important for Health Promotion?</a:t>
            </a:r>
            <a:endParaRPr lang="en-US" sz="3600">
              <a:solidFill>
                <a:schemeClr val="bg1"/>
              </a:solidFill>
              <a:latin typeface="Gotham Bold" pitchFamily="50" charset="0"/>
              <a:ea typeface="Calibri" panose="020F0502020204030204" pitchFamily="34" charset="0"/>
              <a:cs typeface="Calibri" panose="020F0502020204030204" pitchFamily="34" charset="0"/>
            </a:endParaRPr>
          </a:p>
        </p:txBody>
      </p:sp>
      <p:sp>
        <p:nvSpPr>
          <p:cNvPr id="8" name="Content Placeholder 2">
            <a:extLst>
              <a:ext uri="{FF2B5EF4-FFF2-40B4-BE49-F238E27FC236}">
                <a16:creationId xmlns:a16="http://schemas.microsoft.com/office/drawing/2014/main" id="{173190D4-4B9D-3083-3FE1-91579BB1AE48}"/>
              </a:ext>
            </a:extLst>
          </p:cNvPr>
          <p:cNvSpPr txBox="1">
            <a:spLocks/>
          </p:cNvSpPr>
          <p:nvPr/>
        </p:nvSpPr>
        <p:spPr>
          <a:xfrm>
            <a:off x="5078811" y="3608071"/>
            <a:ext cx="6998702" cy="2016718"/>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spcBef>
                <a:spcPts val="0"/>
              </a:spcBef>
              <a:buFont typeface="Calibri" panose="020F0502020204030204" pitchFamily="34" charset="0"/>
              <a:buChar char="-"/>
            </a:pPr>
            <a:r>
              <a:rPr lang="en-US" sz="2400">
                <a:latin typeface="Gotham Medium" pitchFamily="50" charset="0"/>
                <a:ea typeface="Calibri" panose="020F0502020204030204" pitchFamily="34" charset="0"/>
                <a:cs typeface="Calibri"/>
              </a:rPr>
              <a:t>By having greater control over thoughts, one is able to experience improved emotion regulation, stress management, and guide their thought processes in ways that support their emotional wellbeing. </a:t>
            </a:r>
            <a:endParaRPr lang="en-US"/>
          </a:p>
        </p:txBody>
      </p:sp>
      <p:pic>
        <p:nvPicPr>
          <p:cNvPr id="9" name="Picture 8">
            <a:extLst>
              <a:ext uri="{FF2B5EF4-FFF2-40B4-BE49-F238E27FC236}">
                <a16:creationId xmlns:a16="http://schemas.microsoft.com/office/drawing/2014/main" id="{5FDECEE0-119D-8C5A-ACAD-FE17A405BB0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1" y="3915971"/>
            <a:ext cx="1336831" cy="1364114"/>
          </a:xfrm>
          <a:prstGeom prst="rect">
            <a:avLst/>
          </a:prstGeom>
        </p:spPr>
      </p:pic>
      <p:pic>
        <p:nvPicPr>
          <p:cNvPr id="10" name="Picture 9">
            <a:extLst>
              <a:ext uri="{FF2B5EF4-FFF2-40B4-BE49-F238E27FC236}">
                <a16:creationId xmlns:a16="http://schemas.microsoft.com/office/drawing/2014/main" id="{F0B8D6A7-156D-B66B-613F-07810AA19D2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77259" y="5562162"/>
            <a:ext cx="1050673" cy="1072115"/>
          </a:xfrm>
          <a:prstGeom prst="rect">
            <a:avLst/>
          </a:prstGeom>
        </p:spPr>
      </p:pic>
      <p:pic>
        <p:nvPicPr>
          <p:cNvPr id="11" name="Picture 10">
            <a:extLst>
              <a:ext uri="{FF2B5EF4-FFF2-40B4-BE49-F238E27FC236}">
                <a16:creationId xmlns:a16="http://schemas.microsoft.com/office/drawing/2014/main" id="{3A242E19-95DD-4E37-4268-EBE4C62EC73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487" y="5717839"/>
            <a:ext cx="1728489" cy="1763765"/>
          </a:xfrm>
          <a:prstGeom prst="rect">
            <a:avLst/>
          </a:prstGeom>
        </p:spPr>
      </p:pic>
      <p:pic>
        <p:nvPicPr>
          <p:cNvPr id="12" name="Picture 11">
            <a:extLst>
              <a:ext uri="{FF2B5EF4-FFF2-40B4-BE49-F238E27FC236}">
                <a16:creationId xmlns:a16="http://schemas.microsoft.com/office/drawing/2014/main" id="{1FC9B6CE-726D-0ADA-8D4D-51E01054E49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58035" y="5148213"/>
            <a:ext cx="2411858" cy="2461080"/>
          </a:xfrm>
          <a:prstGeom prst="rect">
            <a:avLst/>
          </a:prstGeom>
        </p:spPr>
      </p:pic>
      <p:pic>
        <p:nvPicPr>
          <p:cNvPr id="13" name="Picture 12">
            <a:extLst>
              <a:ext uri="{FF2B5EF4-FFF2-40B4-BE49-F238E27FC236}">
                <a16:creationId xmlns:a16="http://schemas.microsoft.com/office/drawing/2014/main" id="{4EA86F0B-9330-2D75-1D0C-2110C539C8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37507" y="5705690"/>
            <a:ext cx="1050673" cy="1072115"/>
          </a:xfrm>
          <a:prstGeom prst="rect">
            <a:avLst/>
          </a:prstGeom>
        </p:spPr>
      </p:pic>
      <p:pic>
        <p:nvPicPr>
          <p:cNvPr id="14" name="Picture 13">
            <a:extLst>
              <a:ext uri="{FF2B5EF4-FFF2-40B4-BE49-F238E27FC236}">
                <a16:creationId xmlns:a16="http://schemas.microsoft.com/office/drawing/2014/main" id="{44A55FDE-5B9D-4A82-6E66-6179B3BB57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76377" y="4915943"/>
            <a:ext cx="1601796" cy="1634487"/>
          </a:xfrm>
          <a:prstGeom prst="rect">
            <a:avLst/>
          </a:prstGeom>
        </p:spPr>
      </p:pic>
      <p:pic>
        <p:nvPicPr>
          <p:cNvPr id="15" name="Picture 14">
            <a:extLst>
              <a:ext uri="{FF2B5EF4-FFF2-40B4-BE49-F238E27FC236}">
                <a16:creationId xmlns:a16="http://schemas.microsoft.com/office/drawing/2014/main" id="{E7E94D71-09C5-E280-A8BF-79E858A1591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7710" y="-277550"/>
            <a:ext cx="1050673" cy="1072115"/>
          </a:xfrm>
          <a:prstGeom prst="rect">
            <a:avLst/>
          </a:prstGeom>
        </p:spPr>
      </p:pic>
      <p:pic>
        <p:nvPicPr>
          <p:cNvPr id="16" name="Picture 15">
            <a:extLst>
              <a:ext uri="{FF2B5EF4-FFF2-40B4-BE49-F238E27FC236}">
                <a16:creationId xmlns:a16="http://schemas.microsoft.com/office/drawing/2014/main" id="{70358C64-62B6-DDC2-34DE-0323B4B5CC1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55801" y="-751292"/>
            <a:ext cx="1728489" cy="1763765"/>
          </a:xfrm>
          <a:prstGeom prst="rect">
            <a:avLst/>
          </a:prstGeom>
        </p:spPr>
      </p:pic>
      <p:sp>
        <p:nvSpPr>
          <p:cNvPr id="4" name="TextBox 3">
            <a:extLst>
              <a:ext uri="{FF2B5EF4-FFF2-40B4-BE49-F238E27FC236}">
                <a16:creationId xmlns:a16="http://schemas.microsoft.com/office/drawing/2014/main" id="{77E5AB19-C35B-FEAF-053F-6231E88DCA17}"/>
              </a:ext>
            </a:extLst>
          </p:cNvPr>
          <p:cNvSpPr txBox="1"/>
          <p:nvPr/>
        </p:nvSpPr>
        <p:spPr>
          <a:xfrm>
            <a:off x="2668645" y="6375542"/>
            <a:ext cx="685471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endParaRPr lang="en-US" sz="1200"/>
          </a:p>
        </p:txBody>
      </p:sp>
    </p:spTree>
    <p:extLst>
      <p:ext uri="{BB962C8B-B14F-4D97-AF65-F5344CB8AC3E}">
        <p14:creationId xmlns:p14="http://schemas.microsoft.com/office/powerpoint/2010/main" val="3342677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E1CC649-14EA-6661-1AB6-19751F29B0F1}"/>
              </a:ext>
            </a:extLst>
          </p:cNvPr>
          <p:cNvPicPr>
            <a:picLocks noChangeAspect="1"/>
          </p:cNvPicPr>
          <p:nvPr/>
        </p:nvPicPr>
        <p:blipFill rotWithShape="1">
          <a:blip r:embed="rId3">
            <a:extLst>
              <a:ext uri="{28A0092B-C50C-407E-A947-70E740481C1C}">
                <a14:useLocalDpi xmlns:a14="http://schemas.microsoft.com/office/drawing/2010/main" val="0"/>
              </a:ext>
            </a:extLst>
          </a:blip>
          <a:srcRect l="56381"/>
          <a:stretch/>
        </p:blipFill>
        <p:spPr>
          <a:xfrm>
            <a:off x="0" y="-88899"/>
            <a:ext cx="2921000" cy="6984114"/>
          </a:xfrm>
          <a:prstGeom prst="rect">
            <a:avLst/>
          </a:prstGeom>
        </p:spPr>
      </p:pic>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rot="16200000">
            <a:off x="-930582" y="2931914"/>
            <a:ext cx="3724037" cy="994172"/>
          </a:xfrm>
        </p:spPr>
        <p:txBody>
          <a:bodyPr>
            <a:noAutofit/>
          </a:bodyPr>
          <a:lstStyle/>
          <a:p>
            <a:pPr algn="ctr"/>
            <a:r>
              <a:rPr lang="en-US" sz="3000">
                <a:latin typeface="Gotham Bold" pitchFamily="50" charset="0"/>
              </a:rPr>
              <a:t>Gilmartin, et al., 2017.</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4166948" y="2615587"/>
            <a:ext cx="6266594" cy="1599927"/>
          </a:xfrm>
        </p:spPr>
        <p:txBody>
          <a:bodyPr>
            <a:noAutofit/>
          </a:bodyPr>
          <a:lstStyle/>
          <a:p>
            <a:pPr marL="0" indent="0" algn="ctr">
              <a:lnSpc>
                <a:spcPct val="100000"/>
              </a:lnSpc>
              <a:buNone/>
            </a:pPr>
            <a:r>
              <a:rPr lang="en-US" sz="2400">
                <a:solidFill>
                  <a:srgbClr val="000000"/>
                </a:solidFill>
                <a:latin typeface="Gotham Medium" pitchFamily="50" charset="0"/>
              </a:rPr>
              <a:t>Mindfulness can promote mindfulness, quality of life, resiliency, relaxation, satisfaction with life, and can decrease stress, anxiety and burnout symptoms.</a:t>
            </a:r>
            <a:endParaRPr lang="en-US" sz="2400">
              <a:latin typeface="Gotham Medium" pitchFamily="50" charset="0"/>
              <a:ea typeface="Calibri" panose="020F0502020204030204" pitchFamily="34" charset="0"/>
              <a:cs typeface="Times New Roman" panose="02020603050405020304" pitchFamily="18" charset="0"/>
            </a:endParaRPr>
          </a:p>
        </p:txBody>
      </p:sp>
      <p:sp>
        <p:nvSpPr>
          <p:cNvPr id="3" name="Footer Placeholder 7">
            <a:extLst>
              <a:ext uri="{FF2B5EF4-FFF2-40B4-BE49-F238E27FC236}">
                <a16:creationId xmlns:a16="http://schemas.microsoft.com/office/drawing/2014/main" id="{4EDB5A28-C797-C3FD-542D-E40A7F2D23D9}"/>
              </a:ext>
            </a:extLst>
          </p:cNvPr>
          <p:cNvSpPr>
            <a:spLocks noGrp="1"/>
          </p:cNvSpPr>
          <p:nvPr>
            <p:ph type="ftr" sz="quarter" idx="11"/>
          </p:nvPr>
        </p:nvSpPr>
        <p:spPr>
          <a:xfrm>
            <a:off x="4552950" y="6356352"/>
            <a:ext cx="3086100" cy="365125"/>
          </a:xfrm>
        </p:spPr>
        <p:txBody>
          <a:bodyPr/>
          <a:lstStyle/>
          <a:p>
            <a:r>
              <a:rPr lang="en-US"/>
              <a:t>© University of Central Florida</a:t>
            </a:r>
          </a:p>
        </p:txBody>
      </p:sp>
      <p:sp>
        <p:nvSpPr>
          <p:cNvPr id="5" name="Title 1">
            <a:extLst>
              <a:ext uri="{FF2B5EF4-FFF2-40B4-BE49-F238E27FC236}">
                <a16:creationId xmlns:a16="http://schemas.microsoft.com/office/drawing/2014/main" id="{9D12D502-A002-85FE-7C40-C16F8827FEDE}"/>
              </a:ext>
            </a:extLst>
          </p:cNvPr>
          <p:cNvSpPr txBox="1">
            <a:spLocks/>
          </p:cNvSpPr>
          <p:nvPr/>
        </p:nvSpPr>
        <p:spPr>
          <a:xfrm>
            <a:off x="3991032" y="1426782"/>
            <a:ext cx="6442510" cy="99417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a:latin typeface="Gotham Bold" pitchFamily="50" charset="0"/>
              </a:rPr>
              <a:t>Article Summary:</a:t>
            </a:r>
          </a:p>
        </p:txBody>
      </p:sp>
      <p:pic>
        <p:nvPicPr>
          <p:cNvPr id="7" name="Picture 6">
            <a:extLst>
              <a:ext uri="{FF2B5EF4-FFF2-40B4-BE49-F238E27FC236}">
                <a16:creationId xmlns:a16="http://schemas.microsoft.com/office/drawing/2014/main" id="{80679D20-C8CA-917E-9333-F473131D264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10824" y="4325014"/>
            <a:ext cx="1336831" cy="1364114"/>
          </a:xfrm>
          <a:prstGeom prst="rect">
            <a:avLst/>
          </a:prstGeom>
        </p:spPr>
      </p:pic>
      <p:pic>
        <p:nvPicPr>
          <p:cNvPr id="8" name="Picture 7">
            <a:extLst>
              <a:ext uri="{FF2B5EF4-FFF2-40B4-BE49-F238E27FC236}">
                <a16:creationId xmlns:a16="http://schemas.microsoft.com/office/drawing/2014/main" id="{A48FB9B8-57AC-A36A-9EC4-35D6C6D5F64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34255" y="5903461"/>
            <a:ext cx="1728489" cy="1763765"/>
          </a:xfrm>
          <a:prstGeom prst="rect">
            <a:avLst/>
          </a:prstGeom>
        </p:spPr>
      </p:pic>
      <p:pic>
        <p:nvPicPr>
          <p:cNvPr id="9" name="Picture 8">
            <a:extLst>
              <a:ext uri="{FF2B5EF4-FFF2-40B4-BE49-F238E27FC236}">
                <a16:creationId xmlns:a16="http://schemas.microsoft.com/office/drawing/2014/main" id="{8887C2AD-5148-69CC-B8C0-8340CB0C63B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42860" y="5574705"/>
            <a:ext cx="1123835" cy="1146771"/>
          </a:xfrm>
          <a:prstGeom prst="rect">
            <a:avLst/>
          </a:prstGeom>
        </p:spPr>
      </p:pic>
      <p:pic>
        <p:nvPicPr>
          <p:cNvPr id="10" name="Picture 9">
            <a:extLst>
              <a:ext uri="{FF2B5EF4-FFF2-40B4-BE49-F238E27FC236}">
                <a16:creationId xmlns:a16="http://schemas.microsoft.com/office/drawing/2014/main" id="{8D9E0C17-099E-A8C8-986A-3CDBF026B40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074124" y="72656"/>
            <a:ext cx="1728489" cy="1763765"/>
          </a:xfrm>
          <a:prstGeom prst="rect">
            <a:avLst/>
          </a:prstGeom>
        </p:spPr>
      </p:pic>
      <p:pic>
        <p:nvPicPr>
          <p:cNvPr id="11" name="Picture 10">
            <a:extLst>
              <a:ext uri="{FF2B5EF4-FFF2-40B4-BE49-F238E27FC236}">
                <a16:creationId xmlns:a16="http://schemas.microsoft.com/office/drawing/2014/main" id="{033B9905-2C74-468D-1254-716B20DDE8E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22058" y="-1144143"/>
            <a:ext cx="2510104" cy="2561332"/>
          </a:xfrm>
          <a:prstGeom prst="rect">
            <a:avLst/>
          </a:prstGeom>
        </p:spPr>
      </p:pic>
      <p:pic>
        <p:nvPicPr>
          <p:cNvPr id="12" name="Picture 11">
            <a:extLst>
              <a:ext uri="{FF2B5EF4-FFF2-40B4-BE49-F238E27FC236}">
                <a16:creationId xmlns:a16="http://schemas.microsoft.com/office/drawing/2014/main" id="{D040CF6A-A8BA-F8A8-7967-4BB650F365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61363" y="4775149"/>
            <a:ext cx="1728489" cy="1763765"/>
          </a:xfrm>
          <a:prstGeom prst="rect">
            <a:avLst/>
          </a:prstGeom>
        </p:spPr>
      </p:pic>
      <p:pic>
        <p:nvPicPr>
          <p:cNvPr id="13" name="Picture 12">
            <a:extLst>
              <a:ext uri="{FF2B5EF4-FFF2-40B4-BE49-F238E27FC236}">
                <a16:creationId xmlns:a16="http://schemas.microsoft.com/office/drawing/2014/main" id="{CCFA368E-4DF5-FB68-41FA-7089C592FDD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88420" y="5007071"/>
            <a:ext cx="1123835" cy="1146771"/>
          </a:xfrm>
          <a:prstGeom prst="rect">
            <a:avLst/>
          </a:prstGeom>
        </p:spPr>
      </p:pic>
      <p:pic>
        <p:nvPicPr>
          <p:cNvPr id="14" name="Picture 13">
            <a:extLst>
              <a:ext uri="{FF2B5EF4-FFF2-40B4-BE49-F238E27FC236}">
                <a16:creationId xmlns:a16="http://schemas.microsoft.com/office/drawing/2014/main" id="{0521FB1B-B8CA-7748-5E79-CFB48E1498D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91032" y="432185"/>
            <a:ext cx="1123835" cy="1146771"/>
          </a:xfrm>
          <a:prstGeom prst="rect">
            <a:avLst/>
          </a:prstGeom>
        </p:spPr>
      </p:pic>
    </p:spTree>
    <p:extLst>
      <p:ext uri="{BB962C8B-B14F-4D97-AF65-F5344CB8AC3E}">
        <p14:creationId xmlns:p14="http://schemas.microsoft.com/office/powerpoint/2010/main" val="37694873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4F7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a:off x="1220635" y="325033"/>
            <a:ext cx="9750729" cy="994172"/>
          </a:xfrm>
        </p:spPr>
        <p:txBody>
          <a:bodyPr>
            <a:noAutofit/>
          </a:bodyPr>
          <a:lstStyle/>
          <a:p>
            <a:pPr algn="ctr"/>
            <a:r>
              <a:rPr lang="en-US" sz="3600">
                <a:solidFill>
                  <a:schemeClr val="bg1"/>
                </a:solidFill>
                <a:latin typeface="Gotham Bold"/>
              </a:rPr>
              <a:t>Findings (Gilmartin, et al., 2017.)</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2075115" y="1701644"/>
            <a:ext cx="4255100" cy="3372323"/>
          </a:xfrm>
        </p:spPr>
        <p:txBody>
          <a:bodyPr>
            <a:noAutofit/>
          </a:bodyPr>
          <a:lstStyle/>
          <a:p>
            <a:pPr marL="0" indent="0" algn="l" fontAlgn="base">
              <a:lnSpc>
                <a:spcPct val="100000"/>
              </a:lnSpc>
              <a:buNone/>
            </a:pPr>
            <a:r>
              <a:rPr lang="en-US" sz="2400">
                <a:solidFill>
                  <a:schemeClr val="bg1"/>
                </a:solidFill>
                <a:latin typeface="Gotham Medium" pitchFamily="50" charset="0"/>
              </a:rPr>
              <a:t>Promotes:</a:t>
            </a:r>
          </a:p>
          <a:p>
            <a:pPr fontAlgn="base">
              <a:lnSpc>
                <a:spcPct val="100000"/>
              </a:lnSpc>
              <a:buFont typeface="Courier New" panose="02070309020205020404" pitchFamily="49" charset="0"/>
              <a:buChar char="o"/>
            </a:pPr>
            <a:r>
              <a:rPr lang="en-US" sz="2400">
                <a:solidFill>
                  <a:schemeClr val="bg1"/>
                </a:solidFill>
                <a:latin typeface="Gotham Medium" pitchFamily="50" charset="0"/>
              </a:rPr>
              <a:t>Mindfulness </a:t>
            </a:r>
          </a:p>
          <a:p>
            <a:pPr fontAlgn="base">
              <a:lnSpc>
                <a:spcPct val="100000"/>
              </a:lnSpc>
              <a:buFont typeface="Courier New" panose="02070309020205020404" pitchFamily="49" charset="0"/>
              <a:buChar char="o"/>
            </a:pPr>
            <a:r>
              <a:rPr lang="en-US" sz="2400">
                <a:solidFill>
                  <a:schemeClr val="bg1"/>
                </a:solidFill>
                <a:latin typeface="Gotham Medium" pitchFamily="50" charset="0"/>
              </a:rPr>
              <a:t>Quality of Life</a:t>
            </a:r>
          </a:p>
          <a:p>
            <a:pPr fontAlgn="base">
              <a:lnSpc>
                <a:spcPct val="100000"/>
              </a:lnSpc>
              <a:buFont typeface="Courier New" panose="02070309020205020404" pitchFamily="49" charset="0"/>
              <a:buChar char="o"/>
            </a:pPr>
            <a:r>
              <a:rPr lang="en-US" sz="2400">
                <a:solidFill>
                  <a:schemeClr val="bg1"/>
                </a:solidFill>
                <a:latin typeface="Gotham Medium" pitchFamily="50" charset="0"/>
              </a:rPr>
              <a:t>Resiliency   </a:t>
            </a:r>
          </a:p>
          <a:p>
            <a:pPr fontAlgn="base">
              <a:lnSpc>
                <a:spcPct val="100000"/>
              </a:lnSpc>
              <a:buFont typeface="Courier New" panose="02070309020205020404" pitchFamily="49" charset="0"/>
              <a:buChar char="o"/>
            </a:pPr>
            <a:r>
              <a:rPr lang="en-US" sz="2400">
                <a:solidFill>
                  <a:schemeClr val="bg1"/>
                </a:solidFill>
                <a:latin typeface="Gotham Medium" pitchFamily="50" charset="0"/>
              </a:rPr>
              <a:t>Relaxation</a:t>
            </a:r>
          </a:p>
          <a:p>
            <a:pPr fontAlgn="base">
              <a:lnSpc>
                <a:spcPct val="100000"/>
              </a:lnSpc>
              <a:buFont typeface="Courier New" panose="02070309020205020404" pitchFamily="49" charset="0"/>
              <a:buChar char="o"/>
            </a:pPr>
            <a:r>
              <a:rPr lang="en-US" sz="2400">
                <a:solidFill>
                  <a:schemeClr val="bg1"/>
                </a:solidFill>
                <a:latin typeface="Gotham Medium" pitchFamily="50" charset="0"/>
              </a:rPr>
              <a:t>Satisfaction with life</a:t>
            </a:r>
          </a:p>
          <a:p>
            <a:pPr marL="0" indent="0" algn="l" fontAlgn="base">
              <a:lnSpc>
                <a:spcPct val="100000"/>
              </a:lnSpc>
              <a:buNone/>
            </a:pPr>
            <a:endParaRPr lang="en-US" sz="2400">
              <a:solidFill>
                <a:schemeClr val="bg1"/>
              </a:solidFill>
              <a:latin typeface="Gotham Medium" pitchFamily="50" charset="0"/>
            </a:endParaRPr>
          </a:p>
          <a:p>
            <a:pPr marL="0" indent="0" algn="l" fontAlgn="base">
              <a:lnSpc>
                <a:spcPct val="100000"/>
              </a:lnSpc>
              <a:buNone/>
            </a:pPr>
            <a:endParaRPr lang="en-US" sz="2400">
              <a:solidFill>
                <a:schemeClr val="bg1"/>
              </a:solidFill>
              <a:latin typeface="Gotham Medium" pitchFamily="50" charset="0"/>
            </a:endParaRPr>
          </a:p>
        </p:txBody>
      </p:sp>
      <p:sp>
        <p:nvSpPr>
          <p:cNvPr id="3" name="Footer Placeholder 7">
            <a:extLst>
              <a:ext uri="{FF2B5EF4-FFF2-40B4-BE49-F238E27FC236}">
                <a16:creationId xmlns:a16="http://schemas.microsoft.com/office/drawing/2014/main" id="{4EDB5A28-C797-C3FD-542D-E40A7F2D23D9}"/>
              </a:ext>
            </a:extLst>
          </p:cNvPr>
          <p:cNvSpPr>
            <a:spLocks noGrp="1"/>
          </p:cNvSpPr>
          <p:nvPr>
            <p:ph type="ftr" sz="quarter" idx="11"/>
          </p:nvPr>
        </p:nvSpPr>
        <p:spPr>
          <a:xfrm>
            <a:off x="4552950" y="6356352"/>
            <a:ext cx="3086100" cy="365125"/>
          </a:xfrm>
        </p:spPr>
        <p:txBody>
          <a:bodyPr/>
          <a:lstStyle/>
          <a:p>
            <a:r>
              <a:rPr lang="en-US">
                <a:solidFill>
                  <a:schemeClr val="bg1"/>
                </a:solidFill>
              </a:rPr>
              <a:t>© University of Central Florida</a:t>
            </a:r>
          </a:p>
        </p:txBody>
      </p:sp>
      <p:pic>
        <p:nvPicPr>
          <p:cNvPr id="7" name="Picture 6">
            <a:extLst>
              <a:ext uri="{FF2B5EF4-FFF2-40B4-BE49-F238E27FC236}">
                <a16:creationId xmlns:a16="http://schemas.microsoft.com/office/drawing/2014/main" id="{80679D20-C8CA-917E-9333-F473131D264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98314" y="2216311"/>
            <a:ext cx="1336831" cy="1364114"/>
          </a:xfrm>
          <a:prstGeom prst="rect">
            <a:avLst/>
          </a:prstGeom>
        </p:spPr>
      </p:pic>
      <p:pic>
        <p:nvPicPr>
          <p:cNvPr id="8" name="Picture 7">
            <a:extLst>
              <a:ext uri="{FF2B5EF4-FFF2-40B4-BE49-F238E27FC236}">
                <a16:creationId xmlns:a16="http://schemas.microsoft.com/office/drawing/2014/main" id="{A48FB9B8-57AC-A36A-9EC4-35D6C6D5F64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27755" y="3750809"/>
            <a:ext cx="1728489" cy="1763765"/>
          </a:xfrm>
          <a:prstGeom prst="rect">
            <a:avLst/>
          </a:prstGeom>
        </p:spPr>
      </p:pic>
      <p:pic>
        <p:nvPicPr>
          <p:cNvPr id="9" name="Picture 8">
            <a:extLst>
              <a:ext uri="{FF2B5EF4-FFF2-40B4-BE49-F238E27FC236}">
                <a16:creationId xmlns:a16="http://schemas.microsoft.com/office/drawing/2014/main" id="{8887C2AD-5148-69CC-B8C0-8340CB0C63B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98314" y="5593758"/>
            <a:ext cx="1123835" cy="1146771"/>
          </a:xfrm>
          <a:prstGeom prst="rect">
            <a:avLst/>
          </a:prstGeom>
        </p:spPr>
      </p:pic>
      <p:pic>
        <p:nvPicPr>
          <p:cNvPr id="10" name="Picture 9">
            <a:extLst>
              <a:ext uri="{FF2B5EF4-FFF2-40B4-BE49-F238E27FC236}">
                <a16:creationId xmlns:a16="http://schemas.microsoft.com/office/drawing/2014/main" id="{8D9E0C17-099E-A8C8-986A-3CDBF026B4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51540" y="117471"/>
            <a:ext cx="1728489" cy="1763765"/>
          </a:xfrm>
          <a:prstGeom prst="rect">
            <a:avLst/>
          </a:prstGeom>
        </p:spPr>
      </p:pic>
      <p:pic>
        <p:nvPicPr>
          <p:cNvPr id="11" name="Picture 10">
            <a:extLst>
              <a:ext uri="{FF2B5EF4-FFF2-40B4-BE49-F238E27FC236}">
                <a16:creationId xmlns:a16="http://schemas.microsoft.com/office/drawing/2014/main" id="{033B9905-2C74-468D-1254-716B20DDE8E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8430" y="4867425"/>
            <a:ext cx="2510104" cy="2561332"/>
          </a:xfrm>
          <a:prstGeom prst="rect">
            <a:avLst/>
          </a:prstGeom>
        </p:spPr>
      </p:pic>
      <p:pic>
        <p:nvPicPr>
          <p:cNvPr id="12" name="Picture 11">
            <a:extLst>
              <a:ext uri="{FF2B5EF4-FFF2-40B4-BE49-F238E27FC236}">
                <a16:creationId xmlns:a16="http://schemas.microsoft.com/office/drawing/2014/main" id="{D040CF6A-A8BA-F8A8-7967-4BB650F365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4637" y="1625336"/>
            <a:ext cx="1401029" cy="1429622"/>
          </a:xfrm>
          <a:prstGeom prst="rect">
            <a:avLst/>
          </a:prstGeom>
        </p:spPr>
      </p:pic>
      <p:pic>
        <p:nvPicPr>
          <p:cNvPr id="13" name="Picture 12">
            <a:extLst>
              <a:ext uri="{FF2B5EF4-FFF2-40B4-BE49-F238E27FC236}">
                <a16:creationId xmlns:a16="http://schemas.microsoft.com/office/drawing/2014/main" id="{CCFA368E-4DF5-FB68-41FA-7089C592FD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5185" y="3387806"/>
            <a:ext cx="1123835" cy="1146771"/>
          </a:xfrm>
          <a:prstGeom prst="rect">
            <a:avLst/>
          </a:prstGeom>
        </p:spPr>
      </p:pic>
      <p:pic>
        <p:nvPicPr>
          <p:cNvPr id="14" name="Picture 13">
            <a:extLst>
              <a:ext uri="{FF2B5EF4-FFF2-40B4-BE49-F238E27FC236}">
                <a16:creationId xmlns:a16="http://schemas.microsoft.com/office/drawing/2014/main" id="{0521FB1B-B8CA-7748-5E79-CFB48E1498D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800" y="47602"/>
            <a:ext cx="1123835" cy="1146771"/>
          </a:xfrm>
          <a:prstGeom prst="rect">
            <a:avLst/>
          </a:prstGeom>
        </p:spPr>
      </p:pic>
      <p:sp>
        <p:nvSpPr>
          <p:cNvPr id="5" name="Content Placeholder 3">
            <a:extLst>
              <a:ext uri="{FF2B5EF4-FFF2-40B4-BE49-F238E27FC236}">
                <a16:creationId xmlns:a16="http://schemas.microsoft.com/office/drawing/2014/main" id="{7561C01D-ECE3-0729-C1E1-C7A8D1BD8B67}"/>
              </a:ext>
            </a:extLst>
          </p:cNvPr>
          <p:cNvSpPr txBox="1">
            <a:spLocks/>
          </p:cNvSpPr>
          <p:nvPr/>
        </p:nvSpPr>
        <p:spPr>
          <a:xfrm>
            <a:off x="6330215" y="1818840"/>
            <a:ext cx="4013036" cy="247223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lnSpc>
                <a:spcPct val="100000"/>
              </a:lnSpc>
              <a:buNone/>
            </a:pPr>
            <a:r>
              <a:rPr lang="en-US" sz="2400">
                <a:solidFill>
                  <a:schemeClr val="bg1"/>
                </a:solidFill>
                <a:latin typeface="Gotham Medium" pitchFamily="50" charset="0"/>
              </a:rPr>
              <a:t>Decreases: </a:t>
            </a:r>
          </a:p>
          <a:p>
            <a:pPr fontAlgn="base">
              <a:lnSpc>
                <a:spcPct val="100000"/>
              </a:lnSpc>
              <a:buFont typeface="Courier New" panose="02070309020205020404" pitchFamily="49" charset="0"/>
              <a:buChar char="o"/>
            </a:pPr>
            <a:r>
              <a:rPr lang="en-US" sz="2400">
                <a:solidFill>
                  <a:schemeClr val="bg1"/>
                </a:solidFill>
                <a:latin typeface="Gotham Medium" pitchFamily="50" charset="0"/>
              </a:rPr>
              <a:t>Stress</a:t>
            </a:r>
          </a:p>
          <a:p>
            <a:pPr fontAlgn="base">
              <a:lnSpc>
                <a:spcPct val="100000"/>
              </a:lnSpc>
              <a:buFont typeface="Courier New" panose="02070309020205020404" pitchFamily="49" charset="0"/>
              <a:buChar char="o"/>
            </a:pPr>
            <a:r>
              <a:rPr lang="en-US" sz="2400">
                <a:solidFill>
                  <a:schemeClr val="bg1"/>
                </a:solidFill>
                <a:latin typeface="Gotham Medium" pitchFamily="50" charset="0"/>
              </a:rPr>
              <a:t>Anxiety</a:t>
            </a:r>
          </a:p>
          <a:p>
            <a:pPr fontAlgn="base">
              <a:lnSpc>
                <a:spcPct val="100000"/>
              </a:lnSpc>
              <a:buFont typeface="Courier New" panose="02070309020205020404" pitchFamily="49" charset="0"/>
              <a:buChar char="o"/>
            </a:pPr>
            <a:r>
              <a:rPr lang="en-US" sz="2400">
                <a:solidFill>
                  <a:schemeClr val="bg1"/>
                </a:solidFill>
                <a:latin typeface="Gotham Medium" pitchFamily="50" charset="0"/>
              </a:rPr>
              <a:t>Burnout symptoms</a:t>
            </a:r>
          </a:p>
          <a:p>
            <a:pPr marL="0" indent="0" fontAlgn="base">
              <a:lnSpc>
                <a:spcPct val="100000"/>
              </a:lnSpc>
              <a:buNone/>
            </a:pPr>
            <a:endParaRPr lang="en-US" sz="2400">
              <a:solidFill>
                <a:schemeClr val="bg1"/>
              </a:solidFill>
              <a:latin typeface="Gotham Medium" pitchFamily="50" charset="0"/>
            </a:endParaRPr>
          </a:p>
        </p:txBody>
      </p:sp>
    </p:spTree>
    <p:extLst>
      <p:ext uri="{BB962C8B-B14F-4D97-AF65-F5344CB8AC3E}">
        <p14:creationId xmlns:p14="http://schemas.microsoft.com/office/powerpoint/2010/main" val="15213228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E1CC649-14EA-6661-1AB6-19751F29B0F1}"/>
              </a:ext>
            </a:extLst>
          </p:cNvPr>
          <p:cNvPicPr>
            <a:picLocks noChangeAspect="1"/>
          </p:cNvPicPr>
          <p:nvPr/>
        </p:nvPicPr>
        <p:blipFill rotWithShape="1">
          <a:blip r:embed="rId3">
            <a:extLst>
              <a:ext uri="{28A0092B-C50C-407E-A947-70E740481C1C}">
                <a14:useLocalDpi xmlns:a14="http://schemas.microsoft.com/office/drawing/2010/main" val="0"/>
              </a:ext>
            </a:extLst>
          </a:blip>
          <a:srcRect l="56381"/>
          <a:stretch/>
        </p:blipFill>
        <p:spPr>
          <a:xfrm>
            <a:off x="0" y="-88899"/>
            <a:ext cx="2921000" cy="6984114"/>
          </a:xfrm>
          <a:prstGeom prst="rect">
            <a:avLst/>
          </a:prstGeom>
        </p:spPr>
      </p:pic>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rot="16200000">
            <a:off x="-930582" y="2931914"/>
            <a:ext cx="3724037" cy="994172"/>
          </a:xfrm>
        </p:spPr>
        <p:txBody>
          <a:bodyPr>
            <a:noAutofit/>
          </a:bodyPr>
          <a:lstStyle/>
          <a:p>
            <a:pPr algn="ctr"/>
            <a:r>
              <a:rPr lang="en-US" sz="3000">
                <a:latin typeface="Gotham Bold" pitchFamily="50" charset="0"/>
              </a:rPr>
              <a:t>Melnyk, et al., 2020.</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4166948" y="2615587"/>
            <a:ext cx="6266594" cy="1599927"/>
          </a:xfrm>
        </p:spPr>
        <p:txBody>
          <a:bodyPr>
            <a:noAutofit/>
          </a:bodyPr>
          <a:lstStyle/>
          <a:p>
            <a:pPr marL="0" indent="0" algn="ctr">
              <a:lnSpc>
                <a:spcPct val="100000"/>
              </a:lnSpc>
              <a:buNone/>
            </a:pPr>
            <a:r>
              <a:rPr lang="en-US" sz="2400">
                <a:solidFill>
                  <a:srgbClr val="000000"/>
                </a:solidFill>
                <a:latin typeface="Gotham Medium" pitchFamily="50" charset="0"/>
              </a:rPr>
              <a:t>Cognitive Behavioral Therapy (CBT) and mindfulness decreases stress, anxiety and depression.</a:t>
            </a:r>
            <a:endParaRPr lang="en-US" sz="2400">
              <a:latin typeface="Gotham Medium" pitchFamily="50" charset="0"/>
              <a:ea typeface="Calibri" panose="020F0502020204030204" pitchFamily="34" charset="0"/>
              <a:cs typeface="Times New Roman" panose="02020603050405020304" pitchFamily="18" charset="0"/>
            </a:endParaRPr>
          </a:p>
        </p:txBody>
      </p:sp>
      <p:sp>
        <p:nvSpPr>
          <p:cNvPr id="3" name="Footer Placeholder 7">
            <a:extLst>
              <a:ext uri="{FF2B5EF4-FFF2-40B4-BE49-F238E27FC236}">
                <a16:creationId xmlns:a16="http://schemas.microsoft.com/office/drawing/2014/main" id="{4EDB5A28-C797-C3FD-542D-E40A7F2D23D9}"/>
              </a:ext>
            </a:extLst>
          </p:cNvPr>
          <p:cNvSpPr>
            <a:spLocks noGrp="1"/>
          </p:cNvSpPr>
          <p:nvPr>
            <p:ph type="ftr" sz="quarter" idx="11"/>
          </p:nvPr>
        </p:nvSpPr>
        <p:spPr>
          <a:xfrm>
            <a:off x="4552950" y="6356352"/>
            <a:ext cx="3086100" cy="365125"/>
          </a:xfrm>
        </p:spPr>
        <p:txBody>
          <a:bodyPr/>
          <a:lstStyle/>
          <a:p>
            <a:r>
              <a:rPr lang="en-US"/>
              <a:t>© University of Central Florida</a:t>
            </a:r>
          </a:p>
        </p:txBody>
      </p:sp>
      <p:sp>
        <p:nvSpPr>
          <p:cNvPr id="5" name="Title 1">
            <a:extLst>
              <a:ext uri="{FF2B5EF4-FFF2-40B4-BE49-F238E27FC236}">
                <a16:creationId xmlns:a16="http://schemas.microsoft.com/office/drawing/2014/main" id="{9D12D502-A002-85FE-7C40-C16F8827FEDE}"/>
              </a:ext>
            </a:extLst>
          </p:cNvPr>
          <p:cNvSpPr txBox="1">
            <a:spLocks/>
          </p:cNvSpPr>
          <p:nvPr/>
        </p:nvSpPr>
        <p:spPr>
          <a:xfrm>
            <a:off x="3991032" y="1426782"/>
            <a:ext cx="6442510" cy="99417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a:latin typeface="Gotham Bold" pitchFamily="50" charset="0"/>
              </a:rPr>
              <a:t>Article Summary:</a:t>
            </a:r>
          </a:p>
        </p:txBody>
      </p:sp>
      <p:pic>
        <p:nvPicPr>
          <p:cNvPr id="7" name="Picture 6">
            <a:extLst>
              <a:ext uri="{FF2B5EF4-FFF2-40B4-BE49-F238E27FC236}">
                <a16:creationId xmlns:a16="http://schemas.microsoft.com/office/drawing/2014/main" id="{80679D20-C8CA-917E-9333-F473131D264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10824" y="4325014"/>
            <a:ext cx="1336831" cy="1364114"/>
          </a:xfrm>
          <a:prstGeom prst="rect">
            <a:avLst/>
          </a:prstGeom>
        </p:spPr>
      </p:pic>
      <p:pic>
        <p:nvPicPr>
          <p:cNvPr id="8" name="Picture 7">
            <a:extLst>
              <a:ext uri="{FF2B5EF4-FFF2-40B4-BE49-F238E27FC236}">
                <a16:creationId xmlns:a16="http://schemas.microsoft.com/office/drawing/2014/main" id="{A48FB9B8-57AC-A36A-9EC4-35D6C6D5F64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34255" y="5903461"/>
            <a:ext cx="1728489" cy="1763765"/>
          </a:xfrm>
          <a:prstGeom prst="rect">
            <a:avLst/>
          </a:prstGeom>
        </p:spPr>
      </p:pic>
      <p:pic>
        <p:nvPicPr>
          <p:cNvPr id="9" name="Picture 8">
            <a:extLst>
              <a:ext uri="{FF2B5EF4-FFF2-40B4-BE49-F238E27FC236}">
                <a16:creationId xmlns:a16="http://schemas.microsoft.com/office/drawing/2014/main" id="{8887C2AD-5148-69CC-B8C0-8340CB0C63B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42860" y="5574705"/>
            <a:ext cx="1123835" cy="1146771"/>
          </a:xfrm>
          <a:prstGeom prst="rect">
            <a:avLst/>
          </a:prstGeom>
        </p:spPr>
      </p:pic>
      <p:pic>
        <p:nvPicPr>
          <p:cNvPr id="10" name="Picture 9">
            <a:extLst>
              <a:ext uri="{FF2B5EF4-FFF2-40B4-BE49-F238E27FC236}">
                <a16:creationId xmlns:a16="http://schemas.microsoft.com/office/drawing/2014/main" id="{8D9E0C17-099E-A8C8-986A-3CDBF026B40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074124" y="72656"/>
            <a:ext cx="1728489" cy="1763765"/>
          </a:xfrm>
          <a:prstGeom prst="rect">
            <a:avLst/>
          </a:prstGeom>
        </p:spPr>
      </p:pic>
      <p:pic>
        <p:nvPicPr>
          <p:cNvPr id="11" name="Picture 10">
            <a:extLst>
              <a:ext uri="{FF2B5EF4-FFF2-40B4-BE49-F238E27FC236}">
                <a16:creationId xmlns:a16="http://schemas.microsoft.com/office/drawing/2014/main" id="{033B9905-2C74-468D-1254-716B20DDE8E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22058" y="-1144143"/>
            <a:ext cx="2510104" cy="2561332"/>
          </a:xfrm>
          <a:prstGeom prst="rect">
            <a:avLst/>
          </a:prstGeom>
        </p:spPr>
      </p:pic>
      <p:pic>
        <p:nvPicPr>
          <p:cNvPr id="12" name="Picture 11">
            <a:extLst>
              <a:ext uri="{FF2B5EF4-FFF2-40B4-BE49-F238E27FC236}">
                <a16:creationId xmlns:a16="http://schemas.microsoft.com/office/drawing/2014/main" id="{D040CF6A-A8BA-F8A8-7967-4BB650F365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61363" y="4775149"/>
            <a:ext cx="1728489" cy="1763765"/>
          </a:xfrm>
          <a:prstGeom prst="rect">
            <a:avLst/>
          </a:prstGeom>
        </p:spPr>
      </p:pic>
      <p:pic>
        <p:nvPicPr>
          <p:cNvPr id="13" name="Picture 12">
            <a:extLst>
              <a:ext uri="{FF2B5EF4-FFF2-40B4-BE49-F238E27FC236}">
                <a16:creationId xmlns:a16="http://schemas.microsoft.com/office/drawing/2014/main" id="{CCFA368E-4DF5-FB68-41FA-7089C592FDD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88420" y="5007071"/>
            <a:ext cx="1123835" cy="1146771"/>
          </a:xfrm>
          <a:prstGeom prst="rect">
            <a:avLst/>
          </a:prstGeom>
        </p:spPr>
      </p:pic>
      <p:pic>
        <p:nvPicPr>
          <p:cNvPr id="14" name="Picture 13">
            <a:extLst>
              <a:ext uri="{FF2B5EF4-FFF2-40B4-BE49-F238E27FC236}">
                <a16:creationId xmlns:a16="http://schemas.microsoft.com/office/drawing/2014/main" id="{0521FB1B-B8CA-7748-5E79-CFB48E1498D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91032" y="432185"/>
            <a:ext cx="1123835" cy="1146771"/>
          </a:xfrm>
          <a:prstGeom prst="rect">
            <a:avLst/>
          </a:prstGeom>
        </p:spPr>
      </p:pic>
    </p:spTree>
    <p:extLst>
      <p:ext uri="{BB962C8B-B14F-4D97-AF65-F5344CB8AC3E}">
        <p14:creationId xmlns:p14="http://schemas.microsoft.com/office/powerpoint/2010/main" val="20536723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304611c7-b834-4876-a5e6-7499996ddc78" xsi:nil="true"/>
    <Number xmlns="5e3f80e7-3e98-481c-af15-c8743e5934b5" xsi:nil="true"/>
    <lcf76f155ced4ddcb4097134ff3c332f xmlns="5e3f80e7-3e98-481c-af15-c8743e5934b5">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B1BD77A659F3D4690DAB5EFAEECA05C" ma:contentTypeVersion="18" ma:contentTypeDescription="Create a new document." ma:contentTypeScope="" ma:versionID="6a6eae1a492bad0c786c8cf4577b03e3">
  <xsd:schema xmlns:xsd="http://www.w3.org/2001/XMLSchema" xmlns:xs="http://www.w3.org/2001/XMLSchema" xmlns:p="http://schemas.microsoft.com/office/2006/metadata/properties" xmlns:ns2="5e3f80e7-3e98-481c-af15-c8743e5934b5" xmlns:ns3="304611c7-b834-4876-a5e6-7499996ddc78" targetNamespace="http://schemas.microsoft.com/office/2006/metadata/properties" ma:root="true" ma:fieldsID="bda20e6cb9dce9580b955bff9826aba6" ns2:_="" ns3:_="">
    <xsd:import namespace="5e3f80e7-3e98-481c-af15-c8743e5934b5"/>
    <xsd:import namespace="304611c7-b834-4876-a5e6-7499996ddc7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DateTaken" minOccurs="0"/>
                <xsd:element ref="ns2:Number" minOccurs="0"/>
                <xsd:element ref="ns2:MediaLengthInSeconds" minOccurs="0"/>
                <xsd:element ref="ns2:MediaServiceLocation"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e3f80e7-3e98-481c-af15-c8743e5934b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ed757968-b5e0-43bf-af52-13bc706514c3"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hidden="true" ma:internalName="MediaServiceDateTaken" ma:readOnly="true">
      <xsd:simpleType>
        <xsd:restriction base="dms:Text"/>
      </xsd:simpleType>
    </xsd:element>
    <xsd:element name="Number" ma:index="22" nillable="true" ma:displayName="Number" ma:format="Dropdown" ma:internalName="Number" ma:percentage="FALSE">
      <xsd:simpleType>
        <xsd:restriction base="dms:Number"/>
      </xsd:simpleType>
    </xsd:element>
    <xsd:element name="MediaLengthInSeconds" ma:index="23" nillable="true" ma:displayName="MediaLengthInSeconds" ma:hidden="true" ma:internalName="MediaLengthInSeconds" ma:readOnly="true">
      <xsd:simpleType>
        <xsd:restriction base="dms:Unknown"/>
      </xsd:simpleType>
    </xsd:element>
    <xsd:element name="MediaServiceLocation" ma:index="24" nillable="true" ma:displayName="Location" ma:indexed="true" ma:internalName="MediaServiceLocation" ma:readOnly="true">
      <xsd:simpleType>
        <xsd:restriction base="dms:Text"/>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04611c7-b834-4876-a5e6-7499996ddc78"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9fcb05b3-adcd-4dad-b11d-9be55efcd715}" ma:internalName="TaxCatchAll" ma:showField="CatchAllData" ma:web="304611c7-b834-4876-a5e6-7499996ddc7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95B5778-60BE-4403-BD4C-9058F2B46EE6}">
  <ds:schemaRefs>
    <ds:schemaRef ds:uri="304611c7-b834-4876-a5e6-7499996ddc78"/>
    <ds:schemaRef ds:uri="5e3f80e7-3e98-481c-af15-c8743e5934b5"/>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31EC05B4-77C6-4DF3-AE64-DDC171851178}">
  <ds:schemaRefs>
    <ds:schemaRef ds:uri="304611c7-b834-4876-a5e6-7499996ddc78"/>
    <ds:schemaRef ds:uri="5e3f80e7-3e98-481c-af15-c8743e5934b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027D957D-7D13-4D39-AD2B-D6B24368BA0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23</Slides>
  <Notes>20</Notes>
  <HiddenSlides>0</HiddenSlide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Renew My Mind:  Cognitive Behavioral Therapy &amp; Mindfulness for Health Promotion</vt:lpstr>
      <vt:lpstr>Important  Disclosures</vt:lpstr>
      <vt:lpstr>Are you signed  up to RenewU?</vt:lpstr>
      <vt:lpstr>Objectives</vt:lpstr>
      <vt:lpstr>What is CBT and Mindfulness?</vt:lpstr>
      <vt:lpstr>PowerPoint Presentation</vt:lpstr>
      <vt:lpstr>Gilmartin, et al., 2017.</vt:lpstr>
      <vt:lpstr>Findings (Gilmartin, et al., 2017.)</vt:lpstr>
      <vt:lpstr>Melnyk, et al., 2020.</vt:lpstr>
      <vt:lpstr>Findings (Melnyk, et al., 2020.)</vt:lpstr>
      <vt:lpstr>Mechanisms for the Health Effects of CBT</vt:lpstr>
      <vt:lpstr>Mechanisms for the Health Effects of Mindfulness</vt:lpstr>
      <vt:lpstr>What are CBT Intervention  Practices?      </vt:lpstr>
      <vt:lpstr>Strategies for Implementing CBT</vt:lpstr>
      <vt:lpstr>What are Mindfulness Intervention Practices?</vt:lpstr>
      <vt:lpstr>Strategies for Implementing Mindfulness</vt:lpstr>
      <vt:lpstr>PowerPoint Presentation</vt:lpstr>
      <vt:lpstr>PowerPoint Presentation</vt:lpstr>
      <vt:lpstr>Conclusion</vt:lpstr>
      <vt:lpstr>References</vt:lpstr>
      <vt:lpstr>References</vt:lpstr>
      <vt:lpstr>Please Complete the Post-session Survey</vt:lpstr>
      <vt:lpstr>Disclosure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Renew My Mind: Template</dc:title>
  <dc:creator>Monica Bailey</dc:creator>
  <cp:revision>1</cp:revision>
  <dcterms:created xsi:type="dcterms:W3CDTF">2023-07-29T19:26:57Z</dcterms:created>
  <dcterms:modified xsi:type="dcterms:W3CDTF">2023-12-11T16:11:26Z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0x0101004B1BD77A659F3D4690DAB5EFAEECA05C</vt:lpwstr>
  </property>
  <property fmtid="{D5CDD505-2E9C-101B-9397-08002B2CF9AE}" pid="3" name="MediaServiceImageTags">
    <vt:lpwstr/>
  </property>
</Properties>
</file>