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0" r:id="rId5"/>
    <p:sldId id="262" r:id="rId6"/>
    <p:sldId id="306" r:id="rId7"/>
    <p:sldId id="295" r:id="rId8"/>
    <p:sldId id="267" r:id="rId9"/>
    <p:sldId id="264" r:id="rId10"/>
    <p:sldId id="297" r:id="rId11"/>
    <p:sldId id="266" r:id="rId12"/>
    <p:sldId id="309" r:id="rId13"/>
    <p:sldId id="301" r:id="rId14"/>
    <p:sldId id="263" r:id="rId15"/>
    <p:sldId id="307" r:id="rId16"/>
    <p:sldId id="308" r:id="rId17"/>
    <p:sldId id="305" r:id="rId18"/>
    <p:sldId id="265" r:id="rId19"/>
    <p:sldId id="311"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708CD-1F69-214B-856E-81F220FE383F}" v="2" dt="2023-11-28T01:02:39.835"/>
    <p1510:client id="{6403CC08-9C9C-451E-B58B-7FC3F64FCA4D}" v="1" dt="2023-11-28T01:15:02.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5" autoAdjust="0"/>
    <p:restoredTop sz="91215"/>
  </p:normalViewPr>
  <p:slideViewPr>
    <p:cSldViewPr snapToGrid="0">
      <p:cViewPr varScale="1">
        <p:scale>
          <a:sx n="107" d="100"/>
          <a:sy n="107" d="100"/>
        </p:scale>
        <p:origin x="8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Rosario" userId="S::ka979425@ucf.edu::003cb3b7-bc10-4f02-a2b7-728ff5158fe3" providerId="AD" clId="Web-{2DEDE92C-8097-BB31-DC73-B579D151CC09}"/>
    <pc:docChg chg="modSld">
      <pc:chgData name="Karla Rosario" userId="S::ka979425@ucf.edu::003cb3b7-bc10-4f02-a2b7-728ff5158fe3" providerId="AD" clId="Web-{2DEDE92C-8097-BB31-DC73-B579D151CC09}" dt="2023-09-29T16:08:51.070" v="0" actId="1076"/>
      <pc:docMkLst>
        <pc:docMk/>
      </pc:docMkLst>
      <pc:sldChg chg="modSp">
        <pc:chgData name="Karla Rosario" userId="S::ka979425@ucf.edu::003cb3b7-bc10-4f02-a2b7-728ff5158fe3" providerId="AD" clId="Web-{2DEDE92C-8097-BB31-DC73-B579D151CC09}" dt="2023-09-29T16:08:51.070" v="0" actId="1076"/>
        <pc:sldMkLst>
          <pc:docMk/>
          <pc:sldMk cId="2620349333" sldId="295"/>
        </pc:sldMkLst>
        <pc:picChg chg="mod">
          <ac:chgData name="Karla Rosario" userId="S::ka979425@ucf.edu::003cb3b7-bc10-4f02-a2b7-728ff5158fe3" providerId="AD" clId="Web-{2DEDE92C-8097-BB31-DC73-B579D151CC09}" dt="2023-09-29T16:08:51.070" v="0" actId="1076"/>
          <ac:picMkLst>
            <pc:docMk/>
            <pc:sldMk cId="2620349333" sldId="295"/>
            <ac:picMk id="8" creationId="{6638C2D2-FA41-D4AD-B2F1-4A61C80FCCD4}"/>
          </ac:picMkLst>
        </pc:picChg>
      </pc:sldChg>
    </pc:docChg>
  </pc:docChgLst>
  <pc:docChgLst>
    <pc:chgData name="Karla Rosario" userId="003cb3b7-bc10-4f02-a2b7-728ff5158fe3" providerId="ADAL" clId="{466708CD-1F69-214B-856E-81F220FE383F}"/>
    <pc:docChg chg="custSel modSld">
      <pc:chgData name="Karla Rosario" userId="003cb3b7-bc10-4f02-a2b7-728ff5158fe3" providerId="ADAL" clId="{466708CD-1F69-214B-856E-81F220FE383F}" dt="2023-11-28T01:02:47.960" v="9" actId="1076"/>
      <pc:docMkLst>
        <pc:docMk/>
      </pc:docMkLst>
      <pc:sldChg chg="addSp modSp mod">
        <pc:chgData name="Karla Rosario" userId="003cb3b7-bc10-4f02-a2b7-728ff5158fe3" providerId="ADAL" clId="{466708CD-1F69-214B-856E-81F220FE383F}" dt="2023-11-28T01:02:21.355" v="3" actId="1076"/>
        <pc:sldMkLst>
          <pc:docMk/>
          <pc:sldMk cId="3375858740" sldId="306"/>
        </pc:sldMkLst>
        <pc:picChg chg="add mod">
          <ac:chgData name="Karla Rosario" userId="003cb3b7-bc10-4f02-a2b7-728ff5158fe3" providerId="ADAL" clId="{466708CD-1F69-214B-856E-81F220FE383F}" dt="2023-11-28T01:02:21.355" v="3" actId="1076"/>
          <ac:picMkLst>
            <pc:docMk/>
            <pc:sldMk cId="3375858740" sldId="306"/>
            <ac:picMk id="8" creationId="{08263F74-BE14-D1DA-C32C-C01440561F3B}"/>
          </ac:picMkLst>
        </pc:picChg>
      </pc:sldChg>
      <pc:sldChg chg="addSp delSp modSp mod">
        <pc:chgData name="Karla Rosario" userId="003cb3b7-bc10-4f02-a2b7-728ff5158fe3" providerId="ADAL" clId="{466708CD-1F69-214B-856E-81F220FE383F}" dt="2023-11-28T01:02:47.960" v="9" actId="1076"/>
        <pc:sldMkLst>
          <pc:docMk/>
          <pc:sldMk cId="143125660" sldId="311"/>
        </pc:sldMkLst>
        <pc:picChg chg="del">
          <ac:chgData name="Karla Rosario" userId="003cb3b7-bc10-4f02-a2b7-728ff5158fe3" providerId="ADAL" clId="{466708CD-1F69-214B-856E-81F220FE383F}" dt="2023-11-28T01:02:30.364" v="4" actId="478"/>
          <ac:picMkLst>
            <pc:docMk/>
            <pc:sldMk cId="143125660" sldId="311"/>
            <ac:picMk id="7" creationId="{2BDACD73-E760-454D-BE2F-378B7FFC71F1}"/>
          </ac:picMkLst>
        </pc:picChg>
        <pc:picChg chg="add mod">
          <ac:chgData name="Karla Rosario" userId="003cb3b7-bc10-4f02-a2b7-728ff5158fe3" providerId="ADAL" clId="{466708CD-1F69-214B-856E-81F220FE383F}" dt="2023-11-28T01:02:47.960" v="9" actId="1076"/>
          <ac:picMkLst>
            <pc:docMk/>
            <pc:sldMk cId="143125660" sldId="311"/>
            <ac:picMk id="8" creationId="{DD889C6A-E495-B73A-9A6E-5F6CB8AAA06D}"/>
          </ac:picMkLst>
        </pc:picChg>
      </pc:sldChg>
    </pc:docChg>
  </pc:docChgLst>
  <pc:docChgLst>
    <pc:chgData name="Monica Bailey" userId="ad2abb25b7193ebb" providerId="LiveId" clId="{CA1875AB-669A-437C-8143-976DCC1D133D}"/>
    <pc:docChg chg="custSel modSld">
      <pc:chgData name="Monica Bailey" userId="ad2abb25b7193ebb" providerId="LiveId" clId="{CA1875AB-669A-437C-8143-976DCC1D133D}" dt="2023-08-23T01:59:43.129" v="202" actId="20577"/>
      <pc:docMkLst>
        <pc:docMk/>
      </pc:docMkLst>
      <pc:sldChg chg="modSp mod">
        <pc:chgData name="Monica Bailey" userId="ad2abb25b7193ebb" providerId="LiveId" clId="{CA1875AB-669A-437C-8143-976DCC1D133D}" dt="2023-08-23T01:59:43.129" v="202" actId="20577"/>
        <pc:sldMkLst>
          <pc:docMk/>
          <pc:sldMk cId="221835611" sldId="265"/>
        </pc:sldMkLst>
        <pc:spChg chg="mod">
          <ac:chgData name="Monica Bailey" userId="ad2abb25b7193ebb" providerId="LiveId" clId="{CA1875AB-669A-437C-8143-976DCC1D133D}" dt="2023-08-23T01:59:25.848" v="200" actId="1076"/>
          <ac:spMkLst>
            <pc:docMk/>
            <pc:sldMk cId="221835611" sldId="265"/>
            <ac:spMk id="2" creationId="{8E481BCB-5388-EE5D-D7FA-378792FEF9C8}"/>
          </ac:spMkLst>
        </pc:spChg>
        <pc:spChg chg="mod">
          <ac:chgData name="Monica Bailey" userId="ad2abb25b7193ebb" providerId="LiveId" clId="{CA1875AB-669A-437C-8143-976DCC1D133D}" dt="2023-08-23T01:59:20.149" v="199" actId="1076"/>
          <ac:spMkLst>
            <pc:docMk/>
            <pc:sldMk cId="221835611" sldId="265"/>
            <ac:spMk id="3" creationId="{FC01F09B-03A6-1E91-D590-3993F7C5AA20}"/>
          </ac:spMkLst>
        </pc:spChg>
        <pc:spChg chg="mod">
          <ac:chgData name="Monica Bailey" userId="ad2abb25b7193ebb" providerId="LiveId" clId="{CA1875AB-669A-437C-8143-976DCC1D133D}" dt="2023-08-23T01:59:43.129" v="202" actId="20577"/>
          <ac:spMkLst>
            <pc:docMk/>
            <pc:sldMk cId="221835611" sldId="265"/>
            <ac:spMk id="4" creationId="{500A7BF2-4862-9EC9-B9C5-6620C92E46F7}"/>
          </ac:spMkLst>
        </pc:spChg>
      </pc:sldChg>
      <pc:sldChg chg="delSp modSp mod">
        <pc:chgData name="Monica Bailey" userId="ad2abb25b7193ebb" providerId="LiveId" clId="{CA1875AB-669A-437C-8143-976DCC1D133D}" dt="2023-08-23T01:54:43.219" v="146" actId="20577"/>
        <pc:sldMkLst>
          <pc:docMk/>
          <pc:sldMk cId="243821082" sldId="301"/>
        </pc:sldMkLst>
        <pc:spChg chg="mod">
          <ac:chgData name="Monica Bailey" userId="ad2abb25b7193ebb" providerId="LiveId" clId="{CA1875AB-669A-437C-8143-976DCC1D133D}" dt="2023-08-23T01:54:43.219" v="146" actId="20577"/>
          <ac:spMkLst>
            <pc:docMk/>
            <pc:sldMk cId="243821082" sldId="301"/>
            <ac:spMk id="2" creationId="{5BA1C248-BC9F-B667-69F9-B5DF1646D6FD}"/>
          </ac:spMkLst>
        </pc:spChg>
        <pc:spChg chg="mod">
          <ac:chgData name="Monica Bailey" userId="ad2abb25b7193ebb" providerId="LiveId" clId="{CA1875AB-669A-437C-8143-976DCC1D133D}" dt="2023-08-23T01:53:20.008" v="131" actId="255"/>
          <ac:spMkLst>
            <pc:docMk/>
            <pc:sldMk cId="243821082" sldId="301"/>
            <ac:spMk id="3" creationId="{11E87FB0-23C4-6253-5219-5E40E5B9651F}"/>
          </ac:spMkLst>
        </pc:spChg>
        <pc:picChg chg="mod">
          <ac:chgData name="Monica Bailey" userId="ad2abb25b7193ebb" providerId="LiveId" clId="{CA1875AB-669A-437C-8143-976DCC1D133D}" dt="2023-08-23T01:53:32.836" v="133" actId="1076"/>
          <ac:picMkLst>
            <pc:docMk/>
            <pc:sldMk cId="243821082" sldId="301"/>
            <ac:picMk id="16" creationId="{CDC13A84-664B-2B34-0D97-2A08BC301F3A}"/>
          </ac:picMkLst>
        </pc:picChg>
        <pc:picChg chg="mod">
          <ac:chgData name="Monica Bailey" userId="ad2abb25b7193ebb" providerId="LiveId" clId="{CA1875AB-669A-437C-8143-976DCC1D133D}" dt="2023-08-23T01:53:52.288" v="136" actId="1076"/>
          <ac:picMkLst>
            <pc:docMk/>
            <pc:sldMk cId="243821082" sldId="301"/>
            <ac:picMk id="17" creationId="{5A034D6F-9F29-8D05-FED3-410AF940FA9A}"/>
          </ac:picMkLst>
        </pc:picChg>
        <pc:picChg chg="mod">
          <ac:chgData name="Monica Bailey" userId="ad2abb25b7193ebb" providerId="LiveId" clId="{CA1875AB-669A-437C-8143-976DCC1D133D}" dt="2023-08-23T01:53:46.365" v="135" actId="1076"/>
          <ac:picMkLst>
            <pc:docMk/>
            <pc:sldMk cId="243821082" sldId="301"/>
            <ac:picMk id="18" creationId="{FEDA6B49-97DA-91D3-2DA0-5AA01DCF864E}"/>
          </ac:picMkLst>
        </pc:picChg>
        <pc:picChg chg="mod">
          <ac:chgData name="Monica Bailey" userId="ad2abb25b7193ebb" providerId="LiveId" clId="{CA1875AB-669A-437C-8143-976DCC1D133D}" dt="2023-08-23T01:53:41.319" v="134" actId="1076"/>
          <ac:picMkLst>
            <pc:docMk/>
            <pc:sldMk cId="243821082" sldId="301"/>
            <ac:picMk id="19" creationId="{9BA28511-AEE8-F97D-CA7C-024ACA10D6A1}"/>
          </ac:picMkLst>
        </pc:picChg>
        <pc:picChg chg="del">
          <ac:chgData name="Monica Bailey" userId="ad2abb25b7193ebb" providerId="LiveId" clId="{CA1875AB-669A-437C-8143-976DCC1D133D}" dt="2023-08-23T01:53:26.351" v="132" actId="478"/>
          <ac:picMkLst>
            <pc:docMk/>
            <pc:sldMk cId="243821082" sldId="301"/>
            <ac:picMk id="20" creationId="{95E9E055-7DA4-4233-32BD-8E07EC0CF410}"/>
          </ac:picMkLst>
        </pc:picChg>
      </pc:sldChg>
      <pc:sldChg chg="modSp mod">
        <pc:chgData name="Monica Bailey" userId="ad2abb25b7193ebb" providerId="LiveId" clId="{CA1875AB-669A-437C-8143-976DCC1D133D}" dt="2023-08-23T01:56:06.008" v="149" actId="948"/>
        <pc:sldMkLst>
          <pc:docMk/>
          <pc:sldMk cId="2077451336" sldId="305"/>
        </pc:sldMkLst>
        <pc:spChg chg="mod">
          <ac:chgData name="Monica Bailey" userId="ad2abb25b7193ebb" providerId="LiveId" clId="{CA1875AB-669A-437C-8143-976DCC1D133D}" dt="2023-08-23T01:56:06.008" v="149" actId="948"/>
          <ac:spMkLst>
            <pc:docMk/>
            <pc:sldMk cId="2077451336" sldId="305"/>
            <ac:spMk id="4" creationId="{500A7BF2-4862-9EC9-B9C5-6620C92E46F7}"/>
          </ac:spMkLst>
        </pc:spChg>
      </pc:sldChg>
      <pc:sldChg chg="delSp modSp mod">
        <pc:chgData name="Monica Bailey" userId="ad2abb25b7193ebb" providerId="LiveId" clId="{CA1875AB-669A-437C-8143-976DCC1D133D}" dt="2023-08-23T01:51:45.041" v="129" actId="1076"/>
        <pc:sldMkLst>
          <pc:docMk/>
          <pc:sldMk cId="1125146564" sldId="309"/>
        </pc:sldMkLst>
        <pc:spChg chg="mod">
          <ac:chgData name="Monica Bailey" userId="ad2abb25b7193ebb" providerId="LiveId" clId="{CA1875AB-669A-437C-8143-976DCC1D133D}" dt="2023-08-23T01:50:03.316" v="92" actId="20577"/>
          <ac:spMkLst>
            <pc:docMk/>
            <pc:sldMk cId="1125146564" sldId="309"/>
            <ac:spMk id="3" creationId="{ACE1E7B2-0F18-1F0F-A3A0-BE97530B5331}"/>
          </ac:spMkLst>
        </pc:spChg>
        <pc:spChg chg="mod">
          <ac:chgData name="Monica Bailey" userId="ad2abb25b7193ebb" providerId="LiveId" clId="{CA1875AB-669A-437C-8143-976DCC1D133D}" dt="2023-08-23T01:48:17.678" v="23" actId="20577"/>
          <ac:spMkLst>
            <pc:docMk/>
            <pc:sldMk cId="1125146564" sldId="309"/>
            <ac:spMk id="5" creationId="{90B5B4D0-7D3B-0A8B-B74A-A205A366FCD4}"/>
          </ac:spMkLst>
        </pc:spChg>
        <pc:spChg chg="mod">
          <ac:chgData name="Monica Bailey" userId="ad2abb25b7193ebb" providerId="LiveId" clId="{CA1875AB-669A-437C-8143-976DCC1D133D}" dt="2023-08-23T01:51:45.041" v="129" actId="1076"/>
          <ac:spMkLst>
            <pc:docMk/>
            <pc:sldMk cId="1125146564" sldId="309"/>
            <ac:spMk id="8" creationId="{173190D4-4B9D-3083-3FE1-91579BB1AE48}"/>
          </ac:spMkLst>
        </pc:spChg>
        <pc:picChg chg="mod">
          <ac:chgData name="Monica Bailey" userId="ad2abb25b7193ebb" providerId="LiveId" clId="{CA1875AB-669A-437C-8143-976DCC1D133D}" dt="2023-08-23T01:51:40.092" v="128" actId="1076"/>
          <ac:picMkLst>
            <pc:docMk/>
            <pc:sldMk cId="1125146564" sldId="309"/>
            <ac:picMk id="10" creationId="{F0B8D6A7-156D-B66B-613F-07810AA19D21}"/>
          </ac:picMkLst>
        </pc:picChg>
        <pc:picChg chg="mod">
          <ac:chgData name="Monica Bailey" userId="ad2abb25b7193ebb" providerId="LiveId" clId="{CA1875AB-669A-437C-8143-976DCC1D133D}" dt="2023-08-23T01:51:30.255" v="126" actId="1076"/>
          <ac:picMkLst>
            <pc:docMk/>
            <pc:sldMk cId="1125146564" sldId="309"/>
            <ac:picMk id="12" creationId="{1FC9B6CE-726D-0ADA-8D4D-51E01054E496}"/>
          </ac:picMkLst>
        </pc:picChg>
        <pc:picChg chg="del">
          <ac:chgData name="Monica Bailey" userId="ad2abb25b7193ebb" providerId="LiveId" clId="{CA1875AB-669A-437C-8143-976DCC1D133D}" dt="2023-08-23T01:51:15.151" v="125" actId="478"/>
          <ac:picMkLst>
            <pc:docMk/>
            <pc:sldMk cId="1125146564" sldId="309"/>
            <ac:picMk id="13" creationId="{4EA86F0B-9330-2D75-1D0C-2110C539C83C}"/>
          </ac:picMkLst>
        </pc:picChg>
        <pc:picChg chg="mod">
          <ac:chgData name="Monica Bailey" userId="ad2abb25b7193ebb" providerId="LiveId" clId="{CA1875AB-669A-437C-8143-976DCC1D133D}" dt="2023-08-23T01:51:12.508" v="124" actId="1076"/>
          <ac:picMkLst>
            <pc:docMk/>
            <pc:sldMk cId="1125146564" sldId="309"/>
            <ac:picMk id="14" creationId="{44A55FDE-5B9D-4A82-6E66-6179B3BB57E3}"/>
          </ac:picMkLst>
        </pc:picChg>
      </pc:sldChg>
    </pc:docChg>
  </pc:docChgLst>
  <pc:docChgLst>
    <pc:chgData name="Karla Rosario" userId="S::ka979425@ucf.edu::003cb3b7-bc10-4f02-a2b7-728ff5158fe3" providerId="AD" clId="Web-{6403CC08-9C9C-451E-B58B-7FC3F64FCA4D}"/>
    <pc:docChg chg="modSld">
      <pc:chgData name="Karla Rosario" userId="S::ka979425@ucf.edu::003cb3b7-bc10-4f02-a2b7-728ff5158fe3" providerId="AD" clId="Web-{6403CC08-9C9C-451E-B58B-7FC3F64FCA4D}" dt="2023-11-28T01:15:02.934" v="0" actId="1076"/>
      <pc:docMkLst>
        <pc:docMk/>
      </pc:docMkLst>
      <pc:sldChg chg="modSp">
        <pc:chgData name="Karla Rosario" userId="S::ka979425@ucf.edu::003cb3b7-bc10-4f02-a2b7-728ff5158fe3" providerId="AD" clId="Web-{6403CC08-9C9C-451E-B58B-7FC3F64FCA4D}" dt="2023-11-28T01:15:02.934" v="0" actId="1076"/>
        <pc:sldMkLst>
          <pc:docMk/>
          <pc:sldMk cId="1125146564" sldId="309"/>
        </pc:sldMkLst>
        <pc:spChg chg="mod">
          <ac:chgData name="Karla Rosario" userId="S::ka979425@ucf.edu::003cb3b7-bc10-4f02-a2b7-728ff5158fe3" providerId="AD" clId="Web-{6403CC08-9C9C-451E-B58B-7FC3F64FCA4D}" dt="2023-11-28T01:15:02.934" v="0" actId="1076"/>
          <ac:spMkLst>
            <pc:docMk/>
            <pc:sldMk cId="1125146564" sldId="309"/>
            <ac:spMk id="5" creationId="{90B5B4D0-7D3B-0A8B-B74A-A205A366FC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A6DEE-A7FF-4AAA-A36E-7904B660565F}" type="datetimeFigureOut">
              <a:rPr lang="en-US" smtClean="0"/>
              <a:t>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FD384-D7BA-4C21-9991-735B5AC3640D}" type="slidenum">
              <a:rPr lang="en-US" smtClean="0"/>
              <a:t>‹#›</a:t>
            </a:fld>
            <a:endParaRPr lang="en-US"/>
          </a:p>
        </p:txBody>
      </p:sp>
    </p:spTree>
    <p:extLst>
      <p:ext uri="{BB962C8B-B14F-4D97-AF65-F5344CB8AC3E}">
        <p14:creationId xmlns:p14="http://schemas.microsoft.com/office/powerpoint/2010/main" val="36698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 Welcome to this session "Active Rest for promotion of health". I (we) are glad you could attend and hope that you will learn something from this session, spend a few minutes 'getting active' and have some fun as well.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a:t>
            </a:fld>
            <a:endParaRPr lang="en-US"/>
          </a:p>
        </p:txBody>
      </p:sp>
    </p:spTree>
    <p:extLst>
      <p:ext uri="{BB962C8B-B14F-4D97-AF65-F5344CB8AC3E}">
        <p14:creationId xmlns:p14="http://schemas.microsoft.com/office/powerpoint/2010/main" val="320030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Presenter notes: The video routine was loosely based on Tabata Training (a.k.a. </a:t>
            </a:r>
            <a:r>
              <a:rPr lang="en-US" b="0" i="0" u="none" strike="noStrike" dirty="0" err="1">
                <a:solidFill>
                  <a:srgbClr val="000000"/>
                </a:solidFill>
                <a:effectLst/>
                <a:latin typeface="Calibri" panose="020F0502020204030204" pitchFamily="34" charset="0"/>
              </a:rPr>
              <a:t>Tabatas</a:t>
            </a:r>
            <a:r>
              <a:rPr lang="en-US" b="0" i="0" u="none" strike="noStrike" dirty="0">
                <a:solidFill>
                  <a:srgbClr val="000000"/>
                </a:solidFill>
                <a:effectLst/>
                <a:latin typeface="Calibri" panose="020F0502020204030204" pitchFamily="34" charset="0"/>
              </a:rPr>
              <a:t>). What are </a:t>
            </a:r>
            <a:r>
              <a:rPr lang="en-US" b="0" i="0" u="none" strike="noStrike" dirty="0" err="1">
                <a:solidFill>
                  <a:srgbClr val="000000"/>
                </a:solidFill>
                <a:effectLst/>
                <a:latin typeface="Calibri" panose="020F0502020204030204" pitchFamily="34" charset="0"/>
              </a:rPr>
              <a:t>Tabatas</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Tabatas</a:t>
            </a:r>
            <a:r>
              <a:rPr lang="en-US" b="0" i="0" u="none" strike="noStrike" dirty="0">
                <a:solidFill>
                  <a:srgbClr val="000000"/>
                </a:solidFill>
                <a:effectLst/>
                <a:latin typeface="Calibri" panose="020F0502020204030204" pitchFamily="34" charset="0"/>
              </a:rPr>
              <a:t> are based on short spurts of high intensity exercise (e.g., 20 seconds) followed by a shorter period (e.g., 10 seconds) of rest and are associated with the body’s ability to efficiently use oxygen, which also improves performance. We limited repetition and muscle fatigue by changing the movements throughout the routine.</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11</a:t>
            </a:fld>
            <a:endParaRPr lang="en-US"/>
          </a:p>
        </p:txBody>
      </p:sp>
    </p:spTree>
    <p:extLst>
      <p:ext uri="{BB962C8B-B14F-4D97-AF65-F5344CB8AC3E}">
        <p14:creationId xmlns:p14="http://schemas.microsoft.com/office/powerpoint/2010/main" val="187467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 benefits of the active rest program are really based on employees participating together in programs like Take 10-4U. But the benefits of physical activity are well established, and the underlying principles that predicted success of the Active Rest program, that activity is better than passivity, when it comes to recovery, suggest that being active for 10 minutes during a work break or at lunch will have better outcomes for you than being passive during those time. So if you aren't quite ready to try and Take 10-4U video, invite a friend or co-worker to join you and create your own active Take 10-4U break.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12</a:t>
            </a:fld>
            <a:endParaRPr lang="en-US"/>
          </a:p>
        </p:txBody>
      </p:sp>
    </p:spTree>
    <p:extLst>
      <p:ext uri="{BB962C8B-B14F-4D97-AF65-F5344CB8AC3E}">
        <p14:creationId xmlns:p14="http://schemas.microsoft.com/office/powerpoint/2010/main" val="20203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none" strike="noStrike" dirty="0">
                <a:solidFill>
                  <a:srgbClr val="000000"/>
                </a:solidFill>
                <a:effectLst/>
                <a:latin typeface="Calibri" panose="020F0502020204030204" pitchFamily="34" charset="0"/>
              </a:rPr>
              <a:t>Presenter notes: Reflect on the Active Rest routine. Questions are provided in the handout.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Discussion and encourage participants to participate in other resilience sessions.</a:t>
            </a:r>
            <a:endParaRPr lang="en-US" sz="28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31FD384-D7BA-4C21-9991-735B5AC3640D}" type="slidenum">
              <a:rPr lang="en-US" smtClean="0"/>
              <a:t>13</a:t>
            </a:fld>
            <a:endParaRPr lang="en-US"/>
          </a:p>
        </p:txBody>
      </p:sp>
    </p:spTree>
    <p:extLst>
      <p:ext uri="{BB962C8B-B14F-4D97-AF65-F5344CB8AC3E}">
        <p14:creationId xmlns:p14="http://schemas.microsoft.com/office/powerpoint/2010/main" val="397804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Just a reminder that the employee group that participated in the active rest program at least 2x a week increased the amount of time they spend in moderate to vigorous activity, reported having more vigor, had higher perceptions that their work was worthwhile, had higher ratings of work/life satisfaction, friendliness and felt more support from others both at work and at home. They reported less physical complaints, less fatigue, less stress and less impairment with functioning at work.</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14</a:t>
            </a:fld>
            <a:endParaRPr lang="en-US"/>
          </a:p>
        </p:txBody>
      </p:sp>
    </p:spTree>
    <p:extLst>
      <p:ext uri="{BB962C8B-B14F-4D97-AF65-F5344CB8AC3E}">
        <p14:creationId xmlns:p14="http://schemas.microsoft.com/office/powerpoint/2010/main" val="295084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notes: Encourage participants to register for </a:t>
            </a:r>
            <a:r>
              <a:rPr lang="en-US" dirty="0" err="1"/>
              <a:t>RenewU</a:t>
            </a:r>
            <a:r>
              <a:rPr lang="en-US" dirty="0"/>
              <a:t> and complete the post-session survey (Only 3 Questions) </a:t>
            </a:r>
            <a:r>
              <a:rPr lang="en-US" dirty="0" err="1"/>
              <a:t>RenewU</a:t>
            </a:r>
            <a:r>
              <a:rPr lang="en-US" dirty="0"/>
              <a:t> has resources for individuals that offer continuing education credits for all ten featured interventions on </a:t>
            </a:r>
            <a:r>
              <a:rPr lang="en-US" dirty="0" err="1"/>
              <a:t>RenewU</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*If this is the first </a:t>
            </a:r>
            <a:r>
              <a:rPr lang="en-US" i="0" dirty="0" err="1"/>
              <a:t>RenewU</a:t>
            </a:r>
            <a:r>
              <a:rPr lang="en-US" i="0"/>
              <a:t> post-session or module survey they are completing they are eligible to receive a $25 gift card.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12635-CF84-4703-B24E-988F243C09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51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notes: please show the disclosure after presentation </a:t>
            </a: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17</a:t>
            </a:fld>
            <a:endParaRPr lang="en-US"/>
          </a:p>
        </p:txBody>
      </p:sp>
    </p:spTree>
    <p:extLst>
      <p:ext uri="{BB962C8B-B14F-4D97-AF65-F5344CB8AC3E}">
        <p14:creationId xmlns:p14="http://schemas.microsoft.com/office/powerpoint/2010/main" val="384770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notes: Encourage participants to register for </a:t>
            </a:r>
            <a:r>
              <a:rPr lang="en-US" dirty="0" err="1"/>
              <a:t>RenewU</a:t>
            </a:r>
            <a:r>
              <a:rPr lang="en-US" dirty="0"/>
              <a:t> and complete the post-session survey (Only 3 Questions) </a:t>
            </a:r>
            <a:r>
              <a:rPr lang="en-US" dirty="0" err="1"/>
              <a:t>RenewU</a:t>
            </a:r>
            <a:r>
              <a:rPr lang="en-US" dirty="0"/>
              <a:t> has resources for individuals that offer continuing education credits for all ten featured interventions on </a:t>
            </a:r>
            <a:r>
              <a:rPr lang="en-US" dirty="0" err="1"/>
              <a:t>RenewU</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 show of hands determine if anyone needs to register and please allow 5-10 minutes at the beginning for participants to complete registration process if anyone is doing so. </a:t>
            </a: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3</a:t>
            </a:fld>
            <a:endParaRPr lang="en-US"/>
          </a:p>
        </p:txBody>
      </p:sp>
    </p:spTree>
    <p:extLst>
      <p:ext uri="{BB962C8B-B14F-4D97-AF65-F5344CB8AC3E}">
        <p14:creationId xmlns:p14="http://schemas.microsoft.com/office/powerpoint/2010/main" val="384770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In review of our time today, we will be learning about emotional intelligence, what it is and why it might be a useful skill for your to develop. You will have an opportunity to complete a survey that will give you an idea of your own emotional intelligence level and identify  areas where you have strong skills, as well as emotional intelligence areas that you can refine or develop.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4</a:t>
            </a:fld>
            <a:endParaRPr lang="en-US"/>
          </a:p>
        </p:txBody>
      </p:sp>
    </p:spTree>
    <p:extLst>
      <p:ext uri="{BB962C8B-B14F-4D97-AF65-F5344CB8AC3E}">
        <p14:creationId xmlns:p14="http://schemas.microsoft.com/office/powerpoint/2010/main" val="296531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Presenter Notes: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This slide is important because it not only defines active rest, but also explains the difference between active rest and passive rest.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Understanding the difference is really just understanding the difference between what you might do on a break or when taking a break from something.</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either do something passive. This is usually sedentary, typically sitting and doing nothing, eating, looking at your phone, reading, etc.</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Or you can do something active, where you are not sitting but engaging in physical activity.</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5</a:t>
            </a:fld>
            <a:endParaRPr lang="en-US"/>
          </a:p>
        </p:txBody>
      </p:sp>
    </p:spTree>
    <p:extLst>
      <p:ext uri="{BB962C8B-B14F-4D97-AF65-F5344CB8AC3E}">
        <p14:creationId xmlns:p14="http://schemas.microsoft.com/office/powerpoint/2010/main" val="170122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Most of us probable assume that using our lunch or doing something sedentary when taking a break is the best way to recover or re-energize from work related task. But surprise, based on studies of the active rest program with employee groups in Japan, that isn't actually the case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 the studies, one group of employees engaged in a active rest, a 10 minute lunch movement program, for 3 times a week during their lunch break. The other group of employees just took their normal lunch break and didn't  participate in the 10 minute lunch movement program. At the end of the research program, when the researchers looked at the differences between the groups, they found that (next slide)</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6</a:t>
            </a:fld>
            <a:endParaRPr lang="en-US"/>
          </a:p>
        </p:txBody>
      </p:sp>
    </p:spTree>
    <p:extLst>
      <p:ext uri="{BB962C8B-B14F-4D97-AF65-F5344CB8AC3E}">
        <p14:creationId xmlns:p14="http://schemas.microsoft.com/office/powerpoint/2010/main" val="361738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 employee group that participated in the active rest program at least 2x a week increased the amount of time they spend in moderate to vigorous activity, reported having more vigor, had higher perceptions that their work was worthwhile, had higher ratings of work/life satisfaction, friendliness and felt more support from others both at work and at home. They reported less physical complaints, less fatigue, less stress and less impairment with functioning at work.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7</a:t>
            </a:fld>
            <a:endParaRPr lang="en-US"/>
          </a:p>
        </p:txBody>
      </p:sp>
    </p:spTree>
    <p:extLst>
      <p:ext uri="{BB962C8B-B14F-4D97-AF65-F5344CB8AC3E}">
        <p14:creationId xmlns:p14="http://schemas.microsoft.com/office/powerpoint/2010/main" val="73644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While the original studies were completed by employee groups during lunch, active rest could also be useful anytime of day so the Take 10-4U program was designed to encourage employees to either participate in a structured Take 10-4U program (which you will be participating in today) or to complete a Take 10-4U program on your own, or just choose to be physically active for 10 minutes during your break.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8</a:t>
            </a:fld>
            <a:endParaRPr lang="en-US"/>
          </a:p>
        </p:txBody>
      </p:sp>
    </p:spTree>
    <p:extLst>
      <p:ext uri="{BB962C8B-B14F-4D97-AF65-F5344CB8AC3E}">
        <p14:creationId xmlns:p14="http://schemas.microsoft.com/office/powerpoint/2010/main" val="369335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So for example, if you don't want to participate in a Take 10-4U session, you could choose to walk the stairs, walk around the block, do 10 minutes of stretching or yoga for 10 minutes. The goal is to be physically active, to get moving – optimally with others because the original program was meant to be done with others.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9</a:t>
            </a:fld>
            <a:endParaRPr lang="en-US"/>
          </a:p>
        </p:txBody>
      </p:sp>
    </p:spTree>
    <p:extLst>
      <p:ext uri="{BB962C8B-B14F-4D97-AF65-F5344CB8AC3E}">
        <p14:creationId xmlns:p14="http://schemas.microsoft.com/office/powerpoint/2010/main" val="146814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If you want to try our a Take 10-4U program, all you need is a space that is large enough (6'x6') for you to be able to move around a little and access to the internet. The Take 10-4U a activities and exercises can be done in work clothes but you may want to change out of work shoes into tennis shoes, unless your work shoes are comfortable and allow for safe movement.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There are Take 10-4 U program videos provided and all you have to do is select which one you want to complete.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participants in the videos display an easy, moderate and more difficult version of each exercise so pick the version that is best for you. If it is too easy, you can change to the more difficult version. Similarly, if it is too difficult, you can change to an easier version of the activity or exercise.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you repeat the videos over time, you will likely notice that you can complete the more difficult version of the exercises or activities. Or you can do more in the time limit.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10</a:t>
            </a:fld>
            <a:endParaRPr lang="en-US"/>
          </a:p>
        </p:txBody>
      </p:sp>
    </p:spTree>
    <p:extLst>
      <p:ext uri="{BB962C8B-B14F-4D97-AF65-F5344CB8AC3E}">
        <p14:creationId xmlns:p14="http://schemas.microsoft.com/office/powerpoint/2010/main" val="261722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7BE6-5E51-C8E7-4351-6991EFE7A3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561CB3-F5C5-9E93-BA89-40FC10E6B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32DB3-F921-C92F-3EAA-69B3DDF3D5A1}"/>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5" name="Footer Placeholder 4">
            <a:extLst>
              <a:ext uri="{FF2B5EF4-FFF2-40B4-BE49-F238E27FC236}">
                <a16:creationId xmlns:a16="http://schemas.microsoft.com/office/drawing/2014/main" id="{BC6E2C68-48BA-61AB-C681-DD1AC0109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CAD62-48E4-94AD-6992-651771E1535C}"/>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268451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3091-DF5A-41A1-3287-9F12FF8BF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9E0127-395B-986A-ADEB-EACC0E3B1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60A5C-3622-4D47-0FC9-36334C842A94}"/>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5" name="Footer Placeholder 4">
            <a:extLst>
              <a:ext uri="{FF2B5EF4-FFF2-40B4-BE49-F238E27FC236}">
                <a16:creationId xmlns:a16="http://schemas.microsoft.com/office/drawing/2014/main" id="{D3A9FED7-5E22-715F-9DDE-E99C809AB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12E41-11EF-B107-46BD-9DD576EA176F}"/>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19585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5D5A2-37FA-3BD2-2967-A8E82BD07D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B3A8BB-EDD8-4E95-FB17-F0412C3ABE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EA2B8-F9BD-1B21-5525-D4E78BC99486}"/>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5" name="Footer Placeholder 4">
            <a:extLst>
              <a:ext uri="{FF2B5EF4-FFF2-40B4-BE49-F238E27FC236}">
                <a16:creationId xmlns:a16="http://schemas.microsoft.com/office/drawing/2014/main" id="{EE94DD53-AFB9-6FBC-E7C0-AF9EE8B02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F0B92-D391-2949-BF84-85F55853EFF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14546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1D4A-F785-3DEF-35E0-AA1E38756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AEB13-8A82-3CD3-0C7A-592F0B6113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F31E2-6DDA-A3C9-DC31-3F2DB9E9E45E}"/>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5" name="Footer Placeholder 4">
            <a:extLst>
              <a:ext uri="{FF2B5EF4-FFF2-40B4-BE49-F238E27FC236}">
                <a16:creationId xmlns:a16="http://schemas.microsoft.com/office/drawing/2014/main" id="{2620D1C8-B2A3-1410-089A-303B5E1CA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D39C5-CFB2-689E-C176-BBA7925E60D4}"/>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44048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D14D-57A3-A7E7-D1CA-B775226EF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7E202-3ACB-E774-4DDD-19739D602E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ADCE3-43FA-DD59-A61C-CD31D4A6304A}"/>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5" name="Footer Placeholder 4">
            <a:extLst>
              <a:ext uri="{FF2B5EF4-FFF2-40B4-BE49-F238E27FC236}">
                <a16:creationId xmlns:a16="http://schemas.microsoft.com/office/drawing/2014/main" id="{A5E97C4B-22CE-3B1F-D03E-8A377776B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B1506-9500-A4A2-962D-44C3764B21B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48107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D5F0-83F3-A5F3-712B-238C5EEA4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66EC3-2137-EE5A-5F98-E26465B5F3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04AA0-1B1B-6839-B826-54787D6DA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D1118-09C3-35D4-ABCD-48492529E4DD}"/>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6" name="Footer Placeholder 5">
            <a:extLst>
              <a:ext uri="{FF2B5EF4-FFF2-40B4-BE49-F238E27FC236}">
                <a16:creationId xmlns:a16="http://schemas.microsoft.com/office/drawing/2014/main" id="{BE1A6B31-BDB2-F50B-5CF8-E731058C1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9A286-D359-99AE-D213-048C9565442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99656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C242-85C8-F3AD-3E8A-74FA427522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02DFF-6ED8-2EEE-AF18-A70526B57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7E553-0ED9-DCF6-0AC5-2667EDFE7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1308A7-4106-DA07-3395-7BAC70C33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1E6AD3-37FA-C590-3370-CE18F6DF48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82B4D-349A-46D8-6156-A334F41E7FB7}"/>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8" name="Footer Placeholder 7">
            <a:extLst>
              <a:ext uri="{FF2B5EF4-FFF2-40B4-BE49-F238E27FC236}">
                <a16:creationId xmlns:a16="http://schemas.microsoft.com/office/drawing/2014/main" id="{6384B76C-D78B-F131-FB32-3D7C9C2C98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3436A-2799-A1C6-E8E2-CD78DAD58E63}"/>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91953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F0D2-7AD7-076C-E555-3E4FC92B3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D051E-219A-E7A7-F72A-7579C7D6D8C7}"/>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4" name="Footer Placeholder 3">
            <a:extLst>
              <a:ext uri="{FF2B5EF4-FFF2-40B4-BE49-F238E27FC236}">
                <a16:creationId xmlns:a16="http://schemas.microsoft.com/office/drawing/2014/main" id="{BC098E9B-5806-7FDA-1BAF-902C764D4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8BB94-3851-CF27-D490-730114E02118}"/>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60924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A97CF-A3F1-5D31-2E32-CDEF4C33590D}"/>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3" name="Footer Placeholder 2">
            <a:extLst>
              <a:ext uri="{FF2B5EF4-FFF2-40B4-BE49-F238E27FC236}">
                <a16:creationId xmlns:a16="http://schemas.microsoft.com/office/drawing/2014/main" id="{9BDDFCF9-1C60-93EC-F16C-9B45D52633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394AA-995D-1D41-010F-292521D50164}"/>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29891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AD27-289F-353A-6A49-F2E191A6F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9DCFF1-B8A8-86AD-7C44-7032EC9CF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88CA31-4FB2-4949-347F-8A4D4862D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93D3F-C350-0BFC-88EA-EB9626DCB6E3}"/>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6" name="Footer Placeholder 5">
            <a:extLst>
              <a:ext uri="{FF2B5EF4-FFF2-40B4-BE49-F238E27FC236}">
                <a16:creationId xmlns:a16="http://schemas.microsoft.com/office/drawing/2014/main" id="{2BD60E0C-FC4C-B07C-C827-0D653A7D6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1F587-1C03-47A8-B793-71567280A3B9}"/>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8153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E72F-4854-F477-1F84-6173B812C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3BB17B-CC4B-3DC8-90F3-91EA191F7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529C7-1BF1-909D-D913-62E872D44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90A63-2B5B-E6BF-A08A-7DC4D954B76E}"/>
              </a:ext>
            </a:extLst>
          </p:cNvPr>
          <p:cNvSpPr>
            <a:spLocks noGrp="1"/>
          </p:cNvSpPr>
          <p:nvPr>
            <p:ph type="dt" sz="half" idx="10"/>
          </p:nvPr>
        </p:nvSpPr>
        <p:spPr/>
        <p:txBody>
          <a:bodyPr/>
          <a:lstStyle/>
          <a:p>
            <a:fld id="{5D38260C-63F1-4843-A8B9-D1B08C620417}" type="datetimeFigureOut">
              <a:rPr lang="en-US" smtClean="0"/>
              <a:t>1/8/24</a:t>
            </a:fld>
            <a:endParaRPr lang="en-US"/>
          </a:p>
        </p:txBody>
      </p:sp>
      <p:sp>
        <p:nvSpPr>
          <p:cNvPr id="6" name="Footer Placeholder 5">
            <a:extLst>
              <a:ext uri="{FF2B5EF4-FFF2-40B4-BE49-F238E27FC236}">
                <a16:creationId xmlns:a16="http://schemas.microsoft.com/office/drawing/2014/main" id="{6A1CC7FD-70AF-400B-3567-6FB0477E6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4D277-4BA8-B7DE-2483-B1B42FC2C245}"/>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77646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70B7A-8732-63E2-316B-6BDE42F15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3C255C-9FBA-F261-9551-777CD7E9E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33DE9-6399-E185-91BF-3C13853FE8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8260C-63F1-4843-A8B9-D1B08C620417}" type="datetimeFigureOut">
              <a:rPr lang="en-US" smtClean="0"/>
              <a:t>1/8/24</a:t>
            </a:fld>
            <a:endParaRPr lang="en-US"/>
          </a:p>
        </p:txBody>
      </p:sp>
      <p:sp>
        <p:nvSpPr>
          <p:cNvPr id="5" name="Footer Placeholder 4">
            <a:extLst>
              <a:ext uri="{FF2B5EF4-FFF2-40B4-BE49-F238E27FC236}">
                <a16:creationId xmlns:a16="http://schemas.microsoft.com/office/drawing/2014/main" id="{9F391BE6-A792-80DA-DB3E-7145DB506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21B257-D032-7E1D-EB3B-4408B8B48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B8370-100B-4046-8964-B29BFB1A06CF}" type="slidenum">
              <a:rPr lang="en-US" smtClean="0"/>
              <a:t>‹#›</a:t>
            </a:fld>
            <a:endParaRPr lang="en-US"/>
          </a:p>
        </p:txBody>
      </p:sp>
    </p:spTree>
    <p:extLst>
      <p:ext uri="{BB962C8B-B14F-4D97-AF65-F5344CB8AC3E}">
        <p14:creationId xmlns:p14="http://schemas.microsoft.com/office/powerpoint/2010/main" val="387673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youtube.com/watch?v=KYEyItdoCb8&amp;t=5s" TargetMode="External"/><Relationship Id="rId2" Type="http://schemas.openxmlformats.org/officeDocument/2006/relationships/slideLayout" Target="../slideLayouts/slideLayout2.xml"/><Relationship Id="rId1" Type="http://schemas.openxmlformats.org/officeDocument/2006/relationships/video" Target="https://www.youtube.com/embed/KYEyItdoCb8?start=4&amp;feature=oembed" TargetMode="Externa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renewunow.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C1DC61-810D-3D0A-583C-3EF17A9FAAAC}"/>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6567805" y="110522"/>
            <a:ext cx="7641466" cy="6636954"/>
          </a:xfrm>
          <a:prstGeom prst="rect">
            <a:avLst/>
          </a:prstGeom>
        </p:spPr>
      </p:pic>
      <p:sp>
        <p:nvSpPr>
          <p:cNvPr id="2" name="Title 1">
            <a:extLst>
              <a:ext uri="{FF2B5EF4-FFF2-40B4-BE49-F238E27FC236}">
                <a16:creationId xmlns:a16="http://schemas.microsoft.com/office/drawing/2014/main" id="{97F1F9EE-65E9-82B9-6984-52F7CD3EF5DA}"/>
              </a:ext>
            </a:extLst>
          </p:cNvPr>
          <p:cNvSpPr>
            <a:spLocks noGrp="1"/>
          </p:cNvSpPr>
          <p:nvPr>
            <p:ph type="ctrTitle"/>
          </p:nvPr>
        </p:nvSpPr>
        <p:spPr>
          <a:xfrm>
            <a:off x="2618320" y="2417216"/>
            <a:ext cx="9144000" cy="2232717"/>
          </a:xfrm>
        </p:spPr>
        <p:txBody>
          <a:bodyPr anchor="ctr">
            <a:normAutofit/>
          </a:bodyPr>
          <a:lstStyle/>
          <a:p>
            <a:pPr algn="l"/>
            <a:r>
              <a:rPr lang="en-US" dirty="0">
                <a:latin typeface="Gotham Bold" pitchFamily="50" charset="0"/>
              </a:rPr>
              <a:t>Renew My Body: Active Rest</a:t>
            </a:r>
          </a:p>
        </p:txBody>
      </p:sp>
      <p:sp>
        <p:nvSpPr>
          <p:cNvPr id="3" name="Subtitle 2">
            <a:extLst>
              <a:ext uri="{FF2B5EF4-FFF2-40B4-BE49-F238E27FC236}">
                <a16:creationId xmlns:a16="http://schemas.microsoft.com/office/drawing/2014/main" id="{B5B7AAB7-5690-5F2F-7499-8CCC787024B1}"/>
              </a:ext>
            </a:extLst>
          </p:cNvPr>
          <p:cNvSpPr>
            <a:spLocks noGrp="1"/>
          </p:cNvSpPr>
          <p:nvPr>
            <p:ph type="subTitle" idx="1"/>
          </p:nvPr>
        </p:nvSpPr>
        <p:spPr>
          <a:xfrm>
            <a:off x="2708953" y="4766708"/>
            <a:ext cx="9144000" cy="645515"/>
          </a:xfrm>
        </p:spPr>
        <p:txBody>
          <a:bodyPr/>
          <a:lstStyle/>
          <a:p>
            <a:pPr algn="l"/>
            <a:r>
              <a:rPr lang="en-US" dirty="0" err="1">
                <a:latin typeface="Gotham Thin" pitchFamily="50" charset="0"/>
              </a:rPr>
              <a:t>RenewU</a:t>
            </a:r>
            <a:r>
              <a:rPr lang="en-US" dirty="0">
                <a:latin typeface="Gotham Thin" pitchFamily="50" charset="0"/>
              </a:rPr>
              <a:t> Workshop</a:t>
            </a:r>
          </a:p>
        </p:txBody>
      </p:sp>
      <p:pic>
        <p:nvPicPr>
          <p:cNvPr id="5" name="Picture 4">
            <a:extLst>
              <a:ext uri="{FF2B5EF4-FFF2-40B4-BE49-F238E27FC236}">
                <a16:creationId xmlns:a16="http://schemas.microsoft.com/office/drawing/2014/main" id="{3E414248-5B6F-4F8E-F66B-6E411457D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7127" y="79149"/>
            <a:ext cx="3648873" cy="2412310"/>
          </a:xfrm>
          <a:prstGeom prst="rect">
            <a:avLst/>
          </a:prstGeom>
        </p:spPr>
      </p:pic>
      <p:pic>
        <p:nvPicPr>
          <p:cNvPr id="7" name="Picture 6">
            <a:extLst>
              <a:ext uri="{FF2B5EF4-FFF2-40B4-BE49-F238E27FC236}">
                <a16:creationId xmlns:a16="http://schemas.microsoft.com/office/drawing/2014/main" id="{B067ADE1-D3AB-05C7-26CF-774738CB4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514" y="2275632"/>
            <a:ext cx="2206806" cy="2231136"/>
          </a:xfrm>
          <a:prstGeom prst="rect">
            <a:avLst/>
          </a:prstGeom>
        </p:spPr>
      </p:pic>
      <p:sp>
        <p:nvSpPr>
          <p:cNvPr id="10" name="TextBox 9">
            <a:extLst>
              <a:ext uri="{FF2B5EF4-FFF2-40B4-BE49-F238E27FC236}">
                <a16:creationId xmlns:a16="http://schemas.microsoft.com/office/drawing/2014/main" id="{60F9E769-34A2-4DD1-B74A-D55B6BCF95D6}"/>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51240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976427" y="503298"/>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528381" y="503298"/>
            <a:ext cx="9448046" cy="1325563"/>
          </a:xfrm>
        </p:spPr>
        <p:txBody>
          <a:bodyPr anchor="t">
            <a:normAutofit/>
          </a:bodyPr>
          <a:lstStyle/>
          <a:p>
            <a:r>
              <a:rPr lang="en-US" sz="3600" b="1" dirty="0">
                <a:latin typeface="Gotham Bold" pitchFamily="50" charset="0"/>
                <a:ea typeface="Calibri" panose="020F0502020204030204" pitchFamily="34" charset="0"/>
                <a:cs typeface="Calibri"/>
              </a:rPr>
              <a:t>Strategies for Trying out Take 10-4U</a:t>
            </a:r>
            <a:endParaRPr lang="en-US" sz="3600" dirty="0">
              <a:latin typeface="Gotham Bold" pitchFamily="50"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264190" y="1828860"/>
            <a:ext cx="11501990" cy="4525841"/>
          </a:xfrm>
        </p:spPr>
        <p:txBody>
          <a:bodyPr>
            <a:noAutofit/>
          </a:bodyPr>
          <a:lstStyle/>
          <a:p>
            <a:pPr marL="342900" lvl="1" indent="0">
              <a:lnSpc>
                <a:spcPct val="100000"/>
              </a:lnSpc>
              <a:spcAft>
                <a:spcPts val="1200"/>
              </a:spcAft>
              <a:buNone/>
            </a:pPr>
            <a:r>
              <a:rPr lang="en-US" dirty="0">
                <a:latin typeface="Gotham Medium" pitchFamily="2" charset="0"/>
              </a:rPr>
              <a:t>Find a location where you have room to move and access to the internet.</a:t>
            </a:r>
          </a:p>
          <a:p>
            <a:pPr marL="342900" lvl="1" indent="0">
              <a:lnSpc>
                <a:spcPct val="100000"/>
              </a:lnSpc>
              <a:spcAft>
                <a:spcPts val="1200"/>
              </a:spcAft>
              <a:buNone/>
            </a:pPr>
            <a:r>
              <a:rPr lang="en-US" dirty="0">
                <a:solidFill>
                  <a:srgbClr val="000000"/>
                </a:solidFill>
                <a:effectLst/>
                <a:latin typeface="Gotham Medium" pitchFamily="2" charset="0"/>
              </a:rPr>
              <a:t>All the activities can be performed in work clothes but tennis shoes are recommended for comfort and safety.</a:t>
            </a:r>
          </a:p>
          <a:p>
            <a:pPr marL="342900" lvl="1" indent="0">
              <a:lnSpc>
                <a:spcPct val="100000"/>
              </a:lnSpc>
              <a:spcAft>
                <a:spcPts val="1200"/>
              </a:spcAft>
              <a:buNone/>
            </a:pPr>
            <a:r>
              <a:rPr lang="en-US" dirty="0">
                <a:solidFill>
                  <a:srgbClr val="000000"/>
                </a:solidFill>
                <a:effectLst/>
                <a:latin typeface="Gotham Medium" pitchFamily="2" charset="0"/>
              </a:rPr>
              <a:t>Select a Take 10-4U video to try.</a:t>
            </a:r>
            <a:endParaRPr lang="en-US" dirty="0">
              <a:solidFill>
                <a:srgbClr val="000000"/>
              </a:solidFill>
              <a:latin typeface="Gotham Medium" pitchFamily="2" charset="0"/>
            </a:endParaRPr>
          </a:p>
          <a:p>
            <a:pPr marL="342900" lvl="1" indent="0">
              <a:lnSpc>
                <a:spcPct val="100000"/>
              </a:lnSpc>
              <a:spcAft>
                <a:spcPts val="1200"/>
              </a:spcAft>
              <a:buNone/>
            </a:pPr>
            <a:r>
              <a:rPr lang="en-US" dirty="0">
                <a:solidFill>
                  <a:srgbClr val="444444"/>
                </a:solidFill>
                <a:effectLst/>
                <a:latin typeface="Gotham Medium" pitchFamily="2" charset="0"/>
              </a:rPr>
              <a:t>Complete the activities demonstrated in the video AT YOUR COMFORT LEVEL.​</a:t>
            </a:r>
          </a:p>
          <a:p>
            <a:pPr marL="342900" lvl="1" indent="0">
              <a:lnSpc>
                <a:spcPct val="100000"/>
              </a:lnSpc>
              <a:spcAft>
                <a:spcPts val="1200"/>
              </a:spcAft>
              <a:buNone/>
            </a:pPr>
            <a:r>
              <a:rPr lang="en-US" dirty="0">
                <a:solidFill>
                  <a:srgbClr val="000000"/>
                </a:solidFill>
                <a:effectLst/>
                <a:latin typeface="Gotham Medium" pitchFamily="2" charset="0"/>
              </a:rPr>
              <a:t>As you get comfortable with the activities, you can try out more challenging versions of the activity. </a:t>
            </a:r>
            <a:endParaRPr lang="en-US" dirty="0">
              <a:latin typeface="Gotham Medium" pitchFamily="2" charset="0"/>
            </a:endParaRPr>
          </a:p>
        </p:txBody>
      </p:sp>
      <p:pic>
        <p:nvPicPr>
          <p:cNvPr id="5" name="Picture 4">
            <a:extLst>
              <a:ext uri="{FF2B5EF4-FFF2-40B4-BE49-F238E27FC236}">
                <a16:creationId xmlns:a16="http://schemas.microsoft.com/office/drawing/2014/main" id="{E1A9C12D-24B9-AB9A-7B5B-E2368656E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5" y="1943318"/>
            <a:ext cx="228919" cy="228919"/>
          </a:xfrm>
          <a:prstGeom prst="rect">
            <a:avLst/>
          </a:prstGeom>
        </p:spPr>
      </p:pic>
      <p:pic>
        <p:nvPicPr>
          <p:cNvPr id="16" name="Picture 15">
            <a:extLst>
              <a:ext uri="{FF2B5EF4-FFF2-40B4-BE49-F238E27FC236}">
                <a16:creationId xmlns:a16="http://schemas.microsoft.com/office/drawing/2014/main" id="{CDC13A84-664B-2B34-0D97-2A08BC301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9" y="2887640"/>
            <a:ext cx="228919" cy="228919"/>
          </a:xfrm>
          <a:prstGeom prst="rect">
            <a:avLst/>
          </a:prstGeom>
        </p:spPr>
      </p:pic>
      <p:pic>
        <p:nvPicPr>
          <p:cNvPr id="17" name="Picture 16">
            <a:extLst>
              <a:ext uri="{FF2B5EF4-FFF2-40B4-BE49-F238E27FC236}">
                <a16:creationId xmlns:a16="http://schemas.microsoft.com/office/drawing/2014/main" id="{5A034D6F-9F29-8D05-FED3-410AF940FA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7" y="3825951"/>
            <a:ext cx="228919" cy="228919"/>
          </a:xfrm>
          <a:prstGeom prst="rect">
            <a:avLst/>
          </a:prstGeom>
        </p:spPr>
      </p:pic>
      <p:pic>
        <p:nvPicPr>
          <p:cNvPr id="18" name="Picture 17">
            <a:extLst>
              <a:ext uri="{FF2B5EF4-FFF2-40B4-BE49-F238E27FC236}">
                <a16:creationId xmlns:a16="http://schemas.microsoft.com/office/drawing/2014/main" id="{FEDA6B49-97DA-91D3-2DA0-5AA01DCF8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8" y="4398246"/>
            <a:ext cx="228919" cy="228919"/>
          </a:xfrm>
          <a:prstGeom prst="rect">
            <a:avLst/>
          </a:prstGeom>
        </p:spPr>
      </p:pic>
      <p:pic>
        <p:nvPicPr>
          <p:cNvPr id="19" name="Picture 18">
            <a:extLst>
              <a:ext uri="{FF2B5EF4-FFF2-40B4-BE49-F238E27FC236}">
                <a16:creationId xmlns:a16="http://schemas.microsoft.com/office/drawing/2014/main" id="{9BA28511-AEE8-F97D-CA7C-024ACA10D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9" y="5319244"/>
            <a:ext cx="228919" cy="228919"/>
          </a:xfrm>
          <a:prstGeom prst="rect">
            <a:avLst/>
          </a:prstGeom>
        </p:spPr>
      </p:pic>
      <p:sp>
        <p:nvSpPr>
          <p:cNvPr id="21" name="TextBox 20">
            <a:extLst>
              <a:ext uri="{FF2B5EF4-FFF2-40B4-BE49-F238E27FC236}">
                <a16:creationId xmlns:a16="http://schemas.microsoft.com/office/drawing/2014/main" id="{EFA86033-F4B0-D5D7-6F68-C025CB29BA0A}"/>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4382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FBB79-033B-D76F-D57B-9CA53608CAD5}"/>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10000"/>
                    </a14:imgEffect>
                  </a14:imgLayer>
                </a14:imgProps>
              </a:ext>
              <a:ext uri="{28A0092B-C50C-407E-A947-70E740481C1C}">
                <a14:useLocalDpi xmlns:a14="http://schemas.microsoft.com/office/drawing/2010/main" val="0"/>
              </a:ext>
            </a:extLst>
          </a:blip>
          <a:stretch>
            <a:fillRect/>
          </a:stretch>
        </p:blipFill>
        <p:spPr>
          <a:xfrm rot="5400000">
            <a:off x="-2613750" y="531357"/>
            <a:ext cx="6858000" cy="5795281"/>
          </a:xfrm>
          <a:prstGeom prst="rect">
            <a:avLst/>
          </a:prstGeom>
        </p:spPr>
      </p:pic>
      <p:pic>
        <p:nvPicPr>
          <p:cNvPr id="4" name="Picture 3">
            <a:extLst>
              <a:ext uri="{FF2B5EF4-FFF2-40B4-BE49-F238E27FC236}">
                <a16:creationId xmlns:a16="http://schemas.microsoft.com/office/drawing/2014/main" id="{AA1390E9-916B-8F6B-C4C7-E4A452551067}"/>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6567805" y="110522"/>
            <a:ext cx="7641466" cy="6636954"/>
          </a:xfrm>
          <a:prstGeom prst="rect">
            <a:avLst/>
          </a:prstGeom>
        </p:spPr>
      </p:pic>
      <p:sp>
        <p:nvSpPr>
          <p:cNvPr id="2" name="Title 1">
            <a:extLst>
              <a:ext uri="{FF2B5EF4-FFF2-40B4-BE49-F238E27FC236}">
                <a16:creationId xmlns:a16="http://schemas.microsoft.com/office/drawing/2014/main" id="{77FA9B82-0B80-C24E-6C70-3D556A95B50C}"/>
              </a:ext>
            </a:extLst>
          </p:cNvPr>
          <p:cNvSpPr>
            <a:spLocks noGrp="1"/>
          </p:cNvSpPr>
          <p:nvPr>
            <p:ph type="title"/>
          </p:nvPr>
        </p:nvSpPr>
        <p:spPr>
          <a:xfrm>
            <a:off x="815250" y="-3"/>
            <a:ext cx="10515600" cy="1325563"/>
          </a:xfrm>
        </p:spPr>
        <p:txBody>
          <a:bodyPr/>
          <a:lstStyle/>
          <a:p>
            <a:pPr algn="ctr"/>
            <a:r>
              <a:rPr lang="en-US" sz="3600" dirty="0">
                <a:latin typeface="Gotham Bold" pitchFamily="50" charset="0"/>
              </a:rPr>
              <a:t>Active Rest</a:t>
            </a:r>
          </a:p>
        </p:txBody>
      </p:sp>
      <p:pic>
        <p:nvPicPr>
          <p:cNvPr id="6" name="Online Media 5" descr="Active Rest   Take10 4U">
            <a:hlinkClick r:id="" action="ppaction://media"/>
            <a:extLst>
              <a:ext uri="{FF2B5EF4-FFF2-40B4-BE49-F238E27FC236}">
                <a16:creationId xmlns:a16="http://schemas.microsoft.com/office/drawing/2014/main" id="{3B9743DC-8ADE-63B6-E3AA-C6DB33AE50E9}"/>
              </a:ext>
            </a:extLst>
          </p:cNvPr>
          <p:cNvPicPr>
            <a:picLocks noGrp="1" noRot="1" noChangeAspect="1"/>
          </p:cNvPicPr>
          <p:nvPr>
            <p:ph idx="1"/>
            <a:videoFile r:link="rId1"/>
          </p:nvPr>
        </p:nvPicPr>
        <p:blipFill>
          <a:blip r:embed="rId6"/>
          <a:stretch>
            <a:fillRect/>
          </a:stretch>
        </p:blipFill>
        <p:spPr>
          <a:xfrm>
            <a:off x="1723552" y="972440"/>
            <a:ext cx="8698995" cy="4915265"/>
          </a:xfrm>
          <a:prstGeom prst="rect">
            <a:avLst/>
          </a:prstGeom>
        </p:spPr>
      </p:pic>
      <p:sp>
        <p:nvSpPr>
          <p:cNvPr id="7" name="TextBox 6">
            <a:extLst>
              <a:ext uri="{FF2B5EF4-FFF2-40B4-BE49-F238E27FC236}">
                <a16:creationId xmlns:a16="http://schemas.microsoft.com/office/drawing/2014/main" id="{646DFF1E-7AEF-F392-B431-64B212F8BF3C}"/>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
        <p:nvSpPr>
          <p:cNvPr id="8" name="TextBox 7">
            <a:extLst>
              <a:ext uri="{FF2B5EF4-FFF2-40B4-BE49-F238E27FC236}">
                <a16:creationId xmlns:a16="http://schemas.microsoft.com/office/drawing/2014/main" id="{E38661F7-EA69-26B7-2A02-27EE68A932FC}"/>
              </a:ext>
            </a:extLst>
          </p:cNvPr>
          <p:cNvSpPr txBox="1"/>
          <p:nvPr/>
        </p:nvSpPr>
        <p:spPr>
          <a:xfrm>
            <a:off x="2147455" y="6023988"/>
            <a:ext cx="7897090" cy="369332"/>
          </a:xfrm>
          <a:prstGeom prst="rect">
            <a:avLst/>
          </a:prstGeom>
          <a:noFill/>
        </p:spPr>
        <p:txBody>
          <a:bodyPr wrap="square">
            <a:spAutoFit/>
          </a:bodyPr>
          <a:lstStyle/>
          <a:p>
            <a:pPr algn="ctr"/>
            <a:r>
              <a:rPr lang="en-US" dirty="0">
                <a:solidFill>
                  <a:srgbClr val="009681"/>
                </a:solidFill>
                <a:latin typeface="Gotham Medium" pitchFamily="2" charset="0"/>
                <a:hlinkClick r:id="rId7"/>
              </a:rPr>
              <a:t>https://www.youtube.com/watch?v=KYEyItdoCb8&amp;t=5s</a:t>
            </a:r>
            <a:r>
              <a:rPr lang="en-US" dirty="0">
                <a:solidFill>
                  <a:srgbClr val="009681"/>
                </a:solidFill>
                <a:latin typeface="Gotham Medium" pitchFamily="2" charset="0"/>
              </a:rPr>
              <a:t> </a:t>
            </a:r>
          </a:p>
        </p:txBody>
      </p:sp>
    </p:spTree>
    <p:extLst>
      <p:ext uri="{BB962C8B-B14F-4D97-AF65-F5344CB8AC3E}">
        <p14:creationId xmlns:p14="http://schemas.microsoft.com/office/powerpoint/2010/main" val="26621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976427" y="503298"/>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528381" y="503298"/>
            <a:ext cx="10894142" cy="1325563"/>
          </a:xfrm>
        </p:spPr>
        <p:txBody>
          <a:bodyPr anchor="t">
            <a:normAutofit/>
          </a:bodyPr>
          <a:lstStyle/>
          <a:p>
            <a:r>
              <a:rPr lang="en-US" sz="3600" b="1" dirty="0">
                <a:latin typeface="Gotham Bold" pitchFamily="50" charset="0"/>
                <a:ea typeface="Calibri" panose="020F0502020204030204" pitchFamily="34" charset="0"/>
                <a:cs typeface="Calibri"/>
              </a:rPr>
              <a:t>Strategies for “Getting Active”</a:t>
            </a:r>
            <a:endParaRPr lang="en-US" sz="3600" dirty="0">
              <a:latin typeface="Gotham Bold" pitchFamily="50"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425820" y="1322163"/>
            <a:ext cx="11816974" cy="4525841"/>
          </a:xfrm>
        </p:spPr>
        <p:txBody>
          <a:bodyPr>
            <a:noAutofit/>
          </a:bodyPr>
          <a:lstStyle/>
          <a:p>
            <a:pPr marL="342900" lvl="1" indent="0">
              <a:lnSpc>
                <a:spcPct val="100000"/>
              </a:lnSpc>
              <a:spcAft>
                <a:spcPts val="1200"/>
              </a:spcAft>
              <a:buNone/>
            </a:pPr>
            <a:r>
              <a:rPr lang="en-US" dirty="0">
                <a:latin typeface="Gotham Medium" pitchFamily="2" charset="0"/>
              </a:rPr>
              <a:t>Take a 10-minute walk</a:t>
            </a:r>
          </a:p>
          <a:p>
            <a:pPr marL="342900" lvl="1" indent="0">
              <a:lnSpc>
                <a:spcPct val="100000"/>
              </a:lnSpc>
              <a:spcAft>
                <a:spcPts val="1200"/>
              </a:spcAft>
              <a:buNone/>
            </a:pPr>
            <a:r>
              <a:rPr lang="en-US" dirty="0">
                <a:solidFill>
                  <a:srgbClr val="000000"/>
                </a:solidFill>
                <a:effectLst/>
                <a:latin typeface="Gotham Medium" pitchFamily="2" charset="0"/>
              </a:rPr>
              <a:t>Walk the stairs – even if you can only do 1 flight, that is a start </a:t>
            </a:r>
          </a:p>
          <a:p>
            <a:pPr marL="342900" lvl="1" indent="0">
              <a:lnSpc>
                <a:spcPct val="100000"/>
              </a:lnSpc>
              <a:spcAft>
                <a:spcPts val="1200"/>
              </a:spcAft>
              <a:buNone/>
            </a:pPr>
            <a:r>
              <a:rPr lang="en-US" dirty="0">
                <a:solidFill>
                  <a:srgbClr val="000000"/>
                </a:solidFill>
                <a:effectLst/>
                <a:latin typeface="Gotham Medium" pitchFamily="2" charset="0"/>
              </a:rPr>
              <a:t>Have a pedometer? How many steps can you take in a 10- minute walk? Can you increase that number over time?</a:t>
            </a:r>
          </a:p>
          <a:p>
            <a:pPr marL="342900" lvl="1" indent="0">
              <a:lnSpc>
                <a:spcPct val="100000"/>
              </a:lnSpc>
              <a:spcAft>
                <a:spcPts val="1200"/>
              </a:spcAft>
              <a:buNone/>
            </a:pPr>
            <a:r>
              <a:rPr lang="en-US" dirty="0">
                <a:solidFill>
                  <a:srgbClr val="444444"/>
                </a:solidFill>
                <a:effectLst/>
                <a:latin typeface="Gotham Medium" pitchFamily="2" charset="0"/>
              </a:rPr>
              <a:t>Stretch for 10 minutes</a:t>
            </a:r>
          </a:p>
          <a:p>
            <a:pPr marL="342900" lvl="1" indent="0">
              <a:lnSpc>
                <a:spcPct val="100000"/>
              </a:lnSpc>
              <a:spcAft>
                <a:spcPts val="1200"/>
              </a:spcAft>
              <a:buNone/>
            </a:pPr>
            <a:r>
              <a:rPr lang="en-US" dirty="0">
                <a:solidFill>
                  <a:srgbClr val="000000"/>
                </a:solidFill>
                <a:effectLst/>
                <a:latin typeface="Gotham Medium" pitchFamily="2" charset="0"/>
              </a:rPr>
              <a:t>Learn some yoga poses that you can complete for 10 minutes. </a:t>
            </a:r>
          </a:p>
          <a:p>
            <a:pPr marL="342900" lvl="1" indent="0">
              <a:lnSpc>
                <a:spcPct val="100000"/>
              </a:lnSpc>
              <a:spcAft>
                <a:spcPts val="1200"/>
              </a:spcAft>
              <a:buNone/>
            </a:pPr>
            <a:r>
              <a:rPr lang="en-US" dirty="0">
                <a:solidFill>
                  <a:srgbClr val="000000"/>
                </a:solidFill>
                <a:effectLst/>
                <a:latin typeface="Gotham Medium" pitchFamily="2" charset="0"/>
              </a:rPr>
              <a:t>Remember – get the full benefits of active rest by inviting someone to join you! </a:t>
            </a:r>
            <a:endParaRPr lang="en-US" dirty="0">
              <a:latin typeface="Gotham Medium" pitchFamily="2" charset="0"/>
            </a:endParaRPr>
          </a:p>
        </p:txBody>
      </p:sp>
      <p:pic>
        <p:nvPicPr>
          <p:cNvPr id="6" name="Picture 5">
            <a:extLst>
              <a:ext uri="{FF2B5EF4-FFF2-40B4-BE49-F238E27FC236}">
                <a16:creationId xmlns:a16="http://schemas.microsoft.com/office/drawing/2014/main" id="{68530613-05FA-4F17-DDD5-BF34BD093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23" y="1458409"/>
            <a:ext cx="228919" cy="228919"/>
          </a:xfrm>
          <a:prstGeom prst="rect">
            <a:avLst/>
          </a:prstGeom>
        </p:spPr>
      </p:pic>
      <p:pic>
        <p:nvPicPr>
          <p:cNvPr id="7" name="Picture 6">
            <a:extLst>
              <a:ext uri="{FF2B5EF4-FFF2-40B4-BE49-F238E27FC236}">
                <a16:creationId xmlns:a16="http://schemas.microsoft.com/office/drawing/2014/main" id="{4CED7E4B-A171-D0B1-BD19-7A8BAEC71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82" y="1965107"/>
            <a:ext cx="228919" cy="228919"/>
          </a:xfrm>
          <a:prstGeom prst="rect">
            <a:avLst/>
          </a:prstGeom>
        </p:spPr>
      </p:pic>
      <p:pic>
        <p:nvPicPr>
          <p:cNvPr id="8" name="Picture 7">
            <a:extLst>
              <a:ext uri="{FF2B5EF4-FFF2-40B4-BE49-F238E27FC236}">
                <a16:creationId xmlns:a16="http://schemas.microsoft.com/office/drawing/2014/main" id="{FF62F87D-0466-B903-EA19-315C01B8D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81" y="2608051"/>
            <a:ext cx="228919" cy="228919"/>
          </a:xfrm>
          <a:prstGeom prst="rect">
            <a:avLst/>
          </a:prstGeom>
        </p:spPr>
      </p:pic>
      <p:pic>
        <p:nvPicPr>
          <p:cNvPr id="9" name="Picture 8">
            <a:extLst>
              <a:ext uri="{FF2B5EF4-FFF2-40B4-BE49-F238E27FC236}">
                <a16:creationId xmlns:a16="http://schemas.microsoft.com/office/drawing/2014/main" id="{47FFA9ED-805E-57BD-7299-97080133A6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853" y="3532543"/>
            <a:ext cx="228919" cy="228919"/>
          </a:xfrm>
          <a:prstGeom prst="rect">
            <a:avLst/>
          </a:prstGeom>
        </p:spPr>
      </p:pic>
      <p:pic>
        <p:nvPicPr>
          <p:cNvPr id="10" name="Picture 9">
            <a:extLst>
              <a:ext uri="{FF2B5EF4-FFF2-40B4-BE49-F238E27FC236}">
                <a16:creationId xmlns:a16="http://schemas.microsoft.com/office/drawing/2014/main" id="{88796E67-9DC7-1791-DC24-B5E4C3607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80" y="4110388"/>
            <a:ext cx="228919" cy="228919"/>
          </a:xfrm>
          <a:prstGeom prst="rect">
            <a:avLst/>
          </a:prstGeom>
        </p:spPr>
      </p:pic>
      <p:pic>
        <p:nvPicPr>
          <p:cNvPr id="16" name="Picture 15">
            <a:extLst>
              <a:ext uri="{FF2B5EF4-FFF2-40B4-BE49-F238E27FC236}">
                <a16:creationId xmlns:a16="http://schemas.microsoft.com/office/drawing/2014/main" id="{0B6BC777-7CD7-900D-17DC-13AE9F383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942" y="4709392"/>
            <a:ext cx="228919" cy="228919"/>
          </a:xfrm>
          <a:prstGeom prst="rect">
            <a:avLst/>
          </a:prstGeom>
        </p:spPr>
      </p:pic>
      <p:sp>
        <p:nvSpPr>
          <p:cNvPr id="17" name="TextBox 16">
            <a:extLst>
              <a:ext uri="{FF2B5EF4-FFF2-40B4-BE49-F238E27FC236}">
                <a16:creationId xmlns:a16="http://schemas.microsoft.com/office/drawing/2014/main" id="{F0CD0097-131C-5209-7A08-964251EDFB67}"/>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132725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225" y="5417019"/>
            <a:ext cx="1050673" cy="1072115"/>
          </a:xfrm>
          <a:prstGeom prst="rect">
            <a:avLst/>
          </a:prstGeom>
        </p:spPr>
      </p:pic>
      <p:pic>
        <p:nvPicPr>
          <p:cNvPr id="13" name="Picture 12">
            <a:extLst>
              <a:ext uri="{FF2B5EF4-FFF2-40B4-BE49-F238E27FC236}">
                <a16:creationId xmlns:a16="http://schemas.microsoft.com/office/drawing/2014/main" id="{4EA86F0B-9330-2D75-1D0C-2110C539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507" y="5705690"/>
            <a:ext cx="1050673" cy="107211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035" y="5148213"/>
            <a:ext cx="2411858" cy="2461080"/>
          </a:xfrm>
          <a:prstGeom prst="rect">
            <a:avLst/>
          </a:prstGeom>
        </p:spPr>
      </p:pic>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5143528" y="985391"/>
            <a:ext cx="6740762" cy="826286"/>
          </a:xfrm>
        </p:spPr>
        <p:txBody>
          <a:bodyPr>
            <a:normAutofit/>
          </a:bodyPr>
          <a:lstStyle/>
          <a:p>
            <a:pPr marL="0" indent="0">
              <a:spcBef>
                <a:spcPts val="0"/>
              </a:spcBef>
              <a:buNone/>
            </a:pPr>
            <a:r>
              <a:rPr lang="en-US" sz="2400" dirty="0">
                <a:latin typeface="Gotham Medium" pitchFamily="50" charset="0"/>
                <a:cs typeface="Calibri"/>
              </a:rPr>
              <a:t>  What was it like to participate in this Take 10-4U session? </a:t>
            </a:r>
            <a:endParaRPr lang="en-US" sz="1600" dirty="0"/>
          </a:p>
        </p:txBody>
      </p:sp>
      <p:sp>
        <p:nvSpPr>
          <p:cNvPr id="6" name="Oval 5">
            <a:extLst>
              <a:ext uri="{FF2B5EF4-FFF2-40B4-BE49-F238E27FC236}">
                <a16:creationId xmlns:a16="http://schemas.microsoft.com/office/drawing/2014/main" id="{22DA058F-D6F5-5FDA-E841-59C00D11DC09}"/>
              </a:ext>
            </a:extLst>
          </p:cNvPr>
          <p:cNvSpPr/>
          <p:nvPr/>
        </p:nvSpPr>
        <p:spPr>
          <a:xfrm>
            <a:off x="882715" y="428211"/>
            <a:ext cx="4389120" cy="4389120"/>
          </a:xfrm>
          <a:prstGeom prst="ellipse">
            <a:avLst/>
          </a:prstGeom>
          <a:solidFill>
            <a:srgbClr val="00968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1243559" y="2093080"/>
            <a:ext cx="3667432" cy="1200329"/>
          </a:xfrm>
          <a:prstGeom prst="rect">
            <a:avLst/>
          </a:prstGeom>
          <a:noFill/>
        </p:spPr>
        <p:txBody>
          <a:bodyPr wrap="square">
            <a:spAutoFit/>
          </a:bodyPr>
          <a:lstStyle/>
          <a:p>
            <a:pPr algn="ctr"/>
            <a:r>
              <a:rPr lang="en-US" sz="3600" b="1" dirty="0">
                <a:solidFill>
                  <a:schemeClr val="bg1"/>
                </a:solidFill>
                <a:latin typeface="Gotham Bold" pitchFamily="50" charset="0"/>
                <a:ea typeface="Calibri" panose="020F0502020204030204" pitchFamily="34" charset="0"/>
                <a:cs typeface="Calibri"/>
              </a:rPr>
              <a:t>Active Rest</a:t>
            </a:r>
          </a:p>
          <a:p>
            <a:pPr algn="ctr"/>
            <a:r>
              <a:rPr lang="en-US" sz="3600" b="1" dirty="0">
                <a:solidFill>
                  <a:schemeClr val="bg1"/>
                </a:solidFill>
                <a:latin typeface="Gotham Bold" pitchFamily="50" charset="0"/>
                <a:ea typeface="Calibri" panose="020F0502020204030204" pitchFamily="34" charset="0"/>
                <a:cs typeface="Calibri"/>
              </a:rPr>
              <a:t>Debrief</a:t>
            </a:r>
            <a:endParaRPr lang="en-US" sz="3600" dirty="0">
              <a:solidFill>
                <a:schemeClr val="bg1"/>
              </a:solidFill>
              <a:latin typeface="Gotham Bold" pitchFamily="50"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4502450" y="4365884"/>
            <a:ext cx="6917101" cy="1200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dirty="0">
                <a:latin typeface="Gotham Medium" pitchFamily="2" charset="0"/>
              </a:rPr>
              <a:t>  Could you see this being a helpful thing to do regularly during your lunch or on a break? </a:t>
            </a:r>
            <a:endParaRPr lang="en-US" dirty="0"/>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77" y="4915943"/>
            <a:ext cx="1601796" cy="1634487"/>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0" y="-277550"/>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801" y="-751292"/>
            <a:ext cx="1728489" cy="1763765"/>
          </a:xfrm>
          <a:prstGeom prst="rect">
            <a:avLst/>
          </a:prstGeom>
        </p:spPr>
      </p:pic>
      <p:sp>
        <p:nvSpPr>
          <p:cNvPr id="2" name="Content Placeholder 2">
            <a:extLst>
              <a:ext uri="{FF2B5EF4-FFF2-40B4-BE49-F238E27FC236}">
                <a16:creationId xmlns:a16="http://schemas.microsoft.com/office/drawing/2014/main" id="{66083F68-AB66-0749-F09F-662C8CFDFAAC}"/>
              </a:ext>
            </a:extLst>
          </p:cNvPr>
          <p:cNvSpPr txBox="1">
            <a:spLocks/>
          </p:cNvSpPr>
          <p:nvPr/>
        </p:nvSpPr>
        <p:spPr>
          <a:xfrm>
            <a:off x="5451238" y="2337244"/>
            <a:ext cx="6740762" cy="826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latin typeface="Gotham Medium" pitchFamily="50" charset="0"/>
                <a:cs typeface="Calibri"/>
              </a:rPr>
              <a:t>  Did you feel like you could complete the activities?</a:t>
            </a:r>
            <a:endParaRPr lang="en-US" sz="1600" dirty="0"/>
          </a:p>
        </p:txBody>
      </p:sp>
      <p:sp>
        <p:nvSpPr>
          <p:cNvPr id="4" name="Content Placeholder 2">
            <a:extLst>
              <a:ext uri="{FF2B5EF4-FFF2-40B4-BE49-F238E27FC236}">
                <a16:creationId xmlns:a16="http://schemas.microsoft.com/office/drawing/2014/main" id="{21F04ECF-B719-ADDA-4E09-E6E013FBBBDA}"/>
              </a:ext>
            </a:extLst>
          </p:cNvPr>
          <p:cNvSpPr txBox="1">
            <a:spLocks/>
          </p:cNvSpPr>
          <p:nvPr/>
        </p:nvSpPr>
        <p:spPr>
          <a:xfrm>
            <a:off x="5451238" y="3499916"/>
            <a:ext cx="6740762" cy="428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latin typeface="Gotham Medium" pitchFamily="50" charset="0"/>
                <a:cs typeface="Calibri"/>
              </a:rPr>
              <a:t>How are you feeling? Was this fun?</a:t>
            </a:r>
            <a:endParaRPr lang="en-US" sz="1600" dirty="0"/>
          </a:p>
        </p:txBody>
      </p:sp>
      <p:pic>
        <p:nvPicPr>
          <p:cNvPr id="7" name="Picture 6">
            <a:extLst>
              <a:ext uri="{FF2B5EF4-FFF2-40B4-BE49-F238E27FC236}">
                <a16:creationId xmlns:a16="http://schemas.microsoft.com/office/drawing/2014/main" id="{160E360C-16BE-E9F9-B711-A4E5AC687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975" y="1060225"/>
            <a:ext cx="231562" cy="231562"/>
          </a:xfrm>
          <a:prstGeom prst="rect">
            <a:avLst/>
          </a:prstGeom>
        </p:spPr>
      </p:pic>
      <p:pic>
        <p:nvPicPr>
          <p:cNvPr id="17" name="Picture 16">
            <a:extLst>
              <a:ext uri="{FF2B5EF4-FFF2-40B4-BE49-F238E27FC236}">
                <a16:creationId xmlns:a16="http://schemas.microsoft.com/office/drawing/2014/main" id="{9E5CE2A1-57AB-C48E-AA12-14050D30B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033" y="2391209"/>
            <a:ext cx="231562" cy="231562"/>
          </a:xfrm>
          <a:prstGeom prst="rect">
            <a:avLst/>
          </a:prstGeom>
        </p:spPr>
      </p:pic>
      <p:pic>
        <p:nvPicPr>
          <p:cNvPr id="18" name="Picture 17">
            <a:extLst>
              <a:ext uri="{FF2B5EF4-FFF2-40B4-BE49-F238E27FC236}">
                <a16:creationId xmlns:a16="http://schemas.microsoft.com/office/drawing/2014/main" id="{E6001873-9E21-0A2E-8AB7-D80ED79B5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603" y="3593563"/>
            <a:ext cx="231562" cy="231562"/>
          </a:xfrm>
          <a:prstGeom prst="rect">
            <a:avLst/>
          </a:prstGeom>
        </p:spPr>
      </p:pic>
      <p:pic>
        <p:nvPicPr>
          <p:cNvPr id="19" name="Picture 18">
            <a:extLst>
              <a:ext uri="{FF2B5EF4-FFF2-40B4-BE49-F238E27FC236}">
                <a16:creationId xmlns:a16="http://schemas.microsoft.com/office/drawing/2014/main" id="{949D3722-C40E-D96E-99AE-33D7738BF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450" y="4476143"/>
            <a:ext cx="231562" cy="231562"/>
          </a:xfrm>
          <a:prstGeom prst="rect">
            <a:avLst/>
          </a:prstGeom>
        </p:spPr>
      </p:pic>
      <p:sp>
        <p:nvSpPr>
          <p:cNvPr id="20" name="TextBox 19">
            <a:extLst>
              <a:ext uri="{FF2B5EF4-FFF2-40B4-BE49-F238E27FC236}">
                <a16:creationId xmlns:a16="http://schemas.microsoft.com/office/drawing/2014/main" id="{8366721C-5A3E-1663-1537-5049ACA12E34}"/>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180978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330" y="2042057"/>
            <a:ext cx="2216704" cy="2261943"/>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71" y="-881883"/>
            <a:ext cx="1728489" cy="1763765"/>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1003872"/>
            <a:ext cx="1050673" cy="1072115"/>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6" y="2329435"/>
            <a:ext cx="1728489" cy="1763765"/>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518" y="4500152"/>
            <a:ext cx="3388697" cy="3457855"/>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4346648"/>
            <a:ext cx="2411858" cy="246108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604847" y="369985"/>
            <a:ext cx="8982306" cy="1325563"/>
          </a:xfrm>
        </p:spPr>
        <p:txBody>
          <a:bodyPr>
            <a:normAutofit/>
          </a:bodyPr>
          <a:lstStyle/>
          <a:p>
            <a:pPr algn="ctr"/>
            <a:r>
              <a:rPr lang="en-US" sz="3600" dirty="0">
                <a:latin typeface="Gotham Black" pitchFamily="50" charset="0"/>
              </a:rPr>
              <a:t>Summary</a:t>
            </a:r>
          </a:p>
        </p:txBody>
      </p:sp>
      <p:sp>
        <p:nvSpPr>
          <p:cNvPr id="4" name="Content Placeholder 3">
            <a:extLst>
              <a:ext uri="{FF2B5EF4-FFF2-40B4-BE49-F238E27FC236}">
                <a16:creationId xmlns:a16="http://schemas.microsoft.com/office/drawing/2014/main" id="{500A7BF2-4862-9EC9-B9C5-6620C92E46F7}"/>
              </a:ext>
            </a:extLst>
          </p:cNvPr>
          <p:cNvSpPr>
            <a:spLocks noGrp="1"/>
          </p:cNvSpPr>
          <p:nvPr>
            <p:ph sz="half" idx="2"/>
          </p:nvPr>
        </p:nvSpPr>
        <p:spPr>
          <a:xfrm>
            <a:off x="1918455" y="1695548"/>
            <a:ext cx="8166450" cy="3684588"/>
          </a:xfrm>
        </p:spPr>
        <p:txBody>
          <a:bodyPr>
            <a:normAutofit/>
          </a:bodyPr>
          <a:lstStyle/>
          <a:p>
            <a:pPr>
              <a:spcBef>
                <a:spcPts val="1800"/>
              </a:spcBef>
            </a:pPr>
            <a:r>
              <a:rPr lang="en-US" sz="2400" dirty="0">
                <a:latin typeface="Gotham Medium" pitchFamily="2" charset="0"/>
              </a:rPr>
              <a:t>Active Rest sessions are brief (10 minutes).​</a:t>
            </a:r>
          </a:p>
          <a:p>
            <a:pPr>
              <a:spcBef>
                <a:spcPts val="1800"/>
              </a:spcBef>
            </a:pPr>
            <a:r>
              <a:rPr lang="en-US" sz="2400" dirty="0">
                <a:latin typeface="Gotham Medium" pitchFamily="2" charset="0"/>
              </a:rPr>
              <a:t>Active Rest provides both physical and emotional benefits. ​</a:t>
            </a:r>
          </a:p>
          <a:p>
            <a:pPr>
              <a:spcBef>
                <a:spcPts val="1800"/>
              </a:spcBef>
            </a:pPr>
            <a:r>
              <a:rPr lang="en-US" sz="2400" dirty="0">
                <a:latin typeface="Gotham Medium" pitchFamily="2" charset="0"/>
              </a:rPr>
              <a:t>For the full benefit - engage in Active Rest sessions with others​</a:t>
            </a:r>
          </a:p>
          <a:p>
            <a:endParaRPr lang="en-US" dirty="0"/>
          </a:p>
          <a:p>
            <a:pPr marL="0" indent="0">
              <a:buNone/>
            </a:pPr>
            <a:endParaRPr lang="en-US" dirty="0"/>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4013" y="111071"/>
            <a:ext cx="2111197" cy="1833669"/>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85" y="-289881"/>
            <a:ext cx="1050673" cy="1072115"/>
          </a:xfrm>
          <a:prstGeom prst="rect">
            <a:avLst/>
          </a:prstGeom>
        </p:spPr>
      </p:pic>
      <p:sp>
        <p:nvSpPr>
          <p:cNvPr id="5" name="TextBox 4">
            <a:extLst>
              <a:ext uri="{FF2B5EF4-FFF2-40B4-BE49-F238E27FC236}">
                <a16:creationId xmlns:a16="http://schemas.microsoft.com/office/drawing/2014/main" id="{3845E79E-CEC0-2FE1-7547-380EE86E27ED}"/>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07745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330" y="2042057"/>
            <a:ext cx="2216704" cy="2261943"/>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71" y="-881883"/>
            <a:ext cx="1728489" cy="1763765"/>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 y="1003872"/>
            <a:ext cx="1050673" cy="1072115"/>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66" y="2329435"/>
            <a:ext cx="1728489" cy="1763765"/>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518" y="4500152"/>
            <a:ext cx="3388697" cy="3457855"/>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 y="4346648"/>
            <a:ext cx="2411858" cy="246108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231733" y="368594"/>
            <a:ext cx="8982306" cy="1325563"/>
          </a:xfrm>
        </p:spPr>
        <p:txBody>
          <a:bodyPr/>
          <a:lstStyle/>
          <a:p>
            <a:pPr algn="ctr"/>
            <a:r>
              <a:rPr lang="en-US" dirty="0">
                <a:latin typeface="Gotham Black" pitchFamily="50" charset="0"/>
              </a:rPr>
              <a:t>Next Steps?​</a:t>
            </a:r>
          </a:p>
        </p:txBody>
      </p:sp>
      <p:sp>
        <p:nvSpPr>
          <p:cNvPr id="3" name="Text Placeholder 2">
            <a:extLst>
              <a:ext uri="{FF2B5EF4-FFF2-40B4-BE49-F238E27FC236}">
                <a16:creationId xmlns:a16="http://schemas.microsoft.com/office/drawing/2014/main" id="{FC01F09B-03A6-1E91-D590-3993F7C5AA20}"/>
              </a:ext>
            </a:extLst>
          </p:cNvPr>
          <p:cNvSpPr>
            <a:spLocks noGrp="1"/>
          </p:cNvSpPr>
          <p:nvPr>
            <p:ph type="body" idx="1"/>
          </p:nvPr>
        </p:nvSpPr>
        <p:spPr>
          <a:xfrm>
            <a:off x="1290701" y="1591307"/>
            <a:ext cx="8864371" cy="1099169"/>
          </a:xfrm>
        </p:spPr>
        <p:txBody>
          <a:bodyPr anchor="t">
            <a:normAutofit/>
          </a:bodyPr>
          <a:lstStyle/>
          <a:p>
            <a:pPr algn="ctr" rtl="0" fontAlgn="base"/>
            <a:r>
              <a:rPr lang="en-US" u="none" strike="noStrike" dirty="0">
                <a:solidFill>
                  <a:srgbClr val="000000"/>
                </a:solidFill>
                <a:effectLst/>
                <a:latin typeface="Gotham Medium" pitchFamily="2" charset="0"/>
              </a:rPr>
              <a:t>Solicit participants interest in participating in        Take 10-4U sessions. </a:t>
            </a:r>
            <a:r>
              <a:rPr lang="en-US" b="0" dirty="0">
                <a:solidFill>
                  <a:srgbClr val="000000"/>
                </a:solidFill>
                <a:effectLst/>
                <a:latin typeface="Gotham Medium" pitchFamily="2" charset="0"/>
              </a:rPr>
              <a:t>​</a:t>
            </a:r>
          </a:p>
        </p:txBody>
      </p:sp>
      <p:sp>
        <p:nvSpPr>
          <p:cNvPr id="4" name="Content Placeholder 3">
            <a:extLst>
              <a:ext uri="{FF2B5EF4-FFF2-40B4-BE49-F238E27FC236}">
                <a16:creationId xmlns:a16="http://schemas.microsoft.com/office/drawing/2014/main" id="{500A7BF2-4862-9EC9-B9C5-6620C92E46F7}"/>
              </a:ext>
            </a:extLst>
          </p:cNvPr>
          <p:cNvSpPr>
            <a:spLocks noGrp="1"/>
          </p:cNvSpPr>
          <p:nvPr>
            <p:ph sz="half" idx="2"/>
          </p:nvPr>
        </p:nvSpPr>
        <p:spPr>
          <a:xfrm>
            <a:off x="1195775" y="2679273"/>
            <a:ext cx="9054225" cy="3684588"/>
          </a:xfrm>
        </p:spPr>
        <p:txBody>
          <a:bodyPr/>
          <a:lstStyle/>
          <a:p>
            <a:pPr marL="0" indent="0" algn="ctr" rtl="0" fontAlgn="base">
              <a:buNone/>
            </a:pPr>
            <a:r>
              <a:rPr lang="en-US" sz="2400" b="1" u="none" strike="noStrike" dirty="0">
                <a:solidFill>
                  <a:srgbClr val="000000"/>
                </a:solidFill>
                <a:effectLst/>
                <a:latin typeface="Gotham Medium" pitchFamily="2" charset="0"/>
              </a:rPr>
              <a:t>Explore</a:t>
            </a:r>
            <a:r>
              <a:rPr lang="en-US" sz="2400" u="none" strike="noStrike" dirty="0">
                <a:solidFill>
                  <a:srgbClr val="000000"/>
                </a:solidFill>
                <a:effectLst/>
                <a:latin typeface="Gotham Medium" pitchFamily="2" charset="0"/>
              </a:rPr>
              <a:t>: </a:t>
            </a:r>
            <a:r>
              <a:rPr lang="en-US" sz="2400" dirty="0">
                <a:solidFill>
                  <a:srgbClr val="000000"/>
                </a:solidFill>
                <a:effectLst/>
                <a:latin typeface="Gotham Medium" pitchFamily="2" charset="0"/>
              </a:rPr>
              <a:t>​</a:t>
            </a:r>
          </a:p>
          <a:p>
            <a:pPr algn="ctr" rtl="0" fontAlgn="base">
              <a:buFont typeface="Arial" panose="020B0604020202020204" pitchFamily="34" charset="0"/>
              <a:buChar char="•"/>
            </a:pPr>
            <a:r>
              <a:rPr lang="en-US" sz="2400" u="none" strike="noStrike" dirty="0">
                <a:solidFill>
                  <a:srgbClr val="000000"/>
                </a:solidFill>
                <a:effectLst/>
                <a:latin typeface="Gotham Medium" pitchFamily="2" charset="0"/>
              </a:rPr>
              <a:t>Best times </a:t>
            </a:r>
            <a:r>
              <a:rPr lang="en-US" sz="2400" dirty="0">
                <a:solidFill>
                  <a:srgbClr val="000000"/>
                </a:solidFill>
                <a:effectLst/>
                <a:latin typeface="Gotham Medium" pitchFamily="2" charset="0"/>
              </a:rPr>
              <a:t>​</a:t>
            </a:r>
          </a:p>
          <a:p>
            <a:pPr algn="ctr" rtl="0" fontAlgn="base">
              <a:buFont typeface="Arial" panose="020B0604020202020204" pitchFamily="34" charset="0"/>
              <a:buChar char="•"/>
            </a:pPr>
            <a:r>
              <a:rPr lang="en-US" sz="2400" u="none" strike="noStrike" dirty="0">
                <a:solidFill>
                  <a:srgbClr val="000000"/>
                </a:solidFill>
                <a:effectLst/>
                <a:latin typeface="Gotham Medium" pitchFamily="2" charset="0"/>
              </a:rPr>
              <a:t>Locations </a:t>
            </a:r>
            <a:r>
              <a:rPr lang="en-US" sz="2400" dirty="0">
                <a:solidFill>
                  <a:srgbClr val="000000"/>
                </a:solidFill>
                <a:effectLst/>
                <a:latin typeface="Gotham Medium" pitchFamily="2" charset="0"/>
              </a:rPr>
              <a:t>​</a:t>
            </a:r>
          </a:p>
          <a:p>
            <a:pPr algn="ctr" rtl="0" fontAlgn="base">
              <a:buFont typeface="Arial" panose="020B0604020202020204" pitchFamily="34" charset="0"/>
              <a:buChar char="•"/>
            </a:pPr>
            <a:r>
              <a:rPr lang="en-US" sz="2400" u="none" strike="noStrike" dirty="0">
                <a:solidFill>
                  <a:srgbClr val="000000"/>
                </a:solidFill>
                <a:effectLst/>
                <a:latin typeface="Gotham Medium" pitchFamily="2" charset="0"/>
              </a:rPr>
              <a:t>Desired activities</a:t>
            </a:r>
            <a:r>
              <a:rPr lang="en-US" sz="2400" dirty="0">
                <a:solidFill>
                  <a:srgbClr val="000000"/>
                </a:solidFill>
                <a:effectLst/>
                <a:latin typeface="Gotham Medium" pitchFamily="2" charset="0"/>
              </a:rPr>
              <a:t>​</a:t>
            </a:r>
          </a:p>
          <a:p>
            <a:pPr marL="0" indent="0" algn="ctr" rtl="0" fontAlgn="base">
              <a:buNone/>
            </a:pPr>
            <a:endParaRPr lang="en-US" sz="2400" u="none" strike="noStrike" dirty="0">
              <a:solidFill>
                <a:srgbClr val="000000"/>
              </a:solidFill>
              <a:effectLst/>
              <a:latin typeface="Gotham Medium" pitchFamily="2" charset="0"/>
            </a:endParaRPr>
          </a:p>
          <a:p>
            <a:pPr marL="0" indent="0" algn="ctr" rtl="0" fontAlgn="base">
              <a:buNone/>
            </a:pPr>
            <a:r>
              <a:rPr lang="en-US" sz="2400" b="1" u="none" strike="noStrike" dirty="0">
                <a:solidFill>
                  <a:srgbClr val="000000"/>
                </a:solidFill>
                <a:effectLst/>
                <a:latin typeface="Gotham Medium" pitchFamily="2" charset="0"/>
              </a:rPr>
              <a:t>Take 10-4U!</a:t>
            </a:r>
            <a:endParaRPr lang="en-US" sz="2400" b="1" dirty="0">
              <a:solidFill>
                <a:srgbClr val="000000"/>
              </a:solidFill>
              <a:effectLst/>
              <a:latin typeface="Gotham Medium" pitchFamily="2" charset="0"/>
            </a:endParaRP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013" y="111071"/>
            <a:ext cx="2111197" cy="1833669"/>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85" y="-289881"/>
            <a:ext cx="1050673" cy="1072115"/>
          </a:xfrm>
          <a:prstGeom prst="rect">
            <a:avLst/>
          </a:prstGeom>
        </p:spPr>
      </p:pic>
      <p:sp>
        <p:nvSpPr>
          <p:cNvPr id="5" name="TextBox 4">
            <a:extLst>
              <a:ext uri="{FF2B5EF4-FFF2-40B4-BE49-F238E27FC236}">
                <a16:creationId xmlns:a16="http://schemas.microsoft.com/office/drawing/2014/main" id="{770B954F-67F6-2B29-CC16-08ED3DD9EC72}"/>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2183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3038327" y="182880"/>
            <a:ext cx="6492240" cy="649224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2341097" y="472368"/>
            <a:ext cx="7886700" cy="1668132"/>
          </a:xfrm>
        </p:spPr>
        <p:txBody>
          <a:bodyPr>
            <a:normAutofit/>
          </a:bodyPr>
          <a:lstStyle/>
          <a:p>
            <a:pPr algn="ctr"/>
            <a:r>
              <a:rPr lang="en-US" sz="3200" dirty="0">
                <a:latin typeface="Gotham Bold" pitchFamily="50" charset="0"/>
              </a:rPr>
              <a:t>Please Complete</a:t>
            </a:r>
            <a:br>
              <a:rPr lang="en-US" sz="3200" dirty="0">
                <a:latin typeface="Gotham Bold" pitchFamily="50" charset="0"/>
              </a:rPr>
            </a:br>
            <a:r>
              <a:rPr lang="en-US" sz="3200" dirty="0">
                <a:latin typeface="Gotham Bold" pitchFamily="50" charset="0"/>
              </a:rPr>
              <a:t>the Post-session Survey</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235247" y="1806865"/>
            <a:ext cx="6098400" cy="1809233"/>
          </a:xfrm>
        </p:spPr>
        <p:txBody>
          <a:bodyPr anchor="t">
            <a:normAutofit/>
          </a:bodyPr>
          <a:lstStyle/>
          <a:p>
            <a:pPr marL="0" indent="0" algn="ctr">
              <a:buNone/>
            </a:pPr>
            <a:r>
              <a:rPr lang="en-US" sz="2400" dirty="0">
                <a:latin typeface="Gotham Medium" pitchFamily="50" charset="0"/>
              </a:rPr>
              <a:t>Register to gain access to other </a:t>
            </a:r>
            <a:r>
              <a:rPr lang="en-US" sz="2400" dirty="0" err="1">
                <a:latin typeface="Gotham Medium" pitchFamily="50" charset="0"/>
              </a:rPr>
              <a:t>RenewU</a:t>
            </a:r>
            <a:r>
              <a:rPr lang="en-US" sz="2400" dirty="0">
                <a:latin typeface="Gotham Medium" pitchFamily="50" charset="0"/>
              </a:rPr>
              <a:t> resources &amp; complete a brief post-session survey!</a:t>
            </a:r>
          </a:p>
          <a:p>
            <a:pPr marL="0" indent="0" algn="ctr">
              <a:lnSpc>
                <a:spcPct val="150000"/>
              </a:lnSpc>
              <a:buNone/>
            </a:pPr>
            <a:r>
              <a:rPr lang="en-US" sz="2400" dirty="0">
                <a:latin typeface="Gotham Medium" pitchFamily="50" charset="0"/>
              </a:rPr>
              <a:t>Post-session survey link:</a:t>
            </a:r>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120" y="4782389"/>
            <a:ext cx="2736655" cy="1809233"/>
          </a:xfrm>
          <a:prstGeom prst="rect">
            <a:avLst/>
          </a:prstGeom>
        </p:spPr>
      </p:pic>
      <p:sp>
        <p:nvSpPr>
          <p:cNvPr id="9" name="TextBox 8">
            <a:extLst>
              <a:ext uri="{FF2B5EF4-FFF2-40B4-BE49-F238E27FC236}">
                <a16:creationId xmlns:a16="http://schemas.microsoft.com/office/drawing/2014/main" id="{A7B9E099-BA61-38D0-90AD-6F73B2EB0A62}"/>
              </a:ext>
            </a:extLst>
          </p:cNvPr>
          <p:cNvSpPr txBox="1"/>
          <p:nvPr/>
        </p:nvSpPr>
        <p:spPr>
          <a:xfrm>
            <a:off x="3235247" y="6345401"/>
            <a:ext cx="60984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rPr>
              <a:t>© University of Central Florida​</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D889C6A-E495-B73A-9A6E-5F6CB8AAA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364" y="3474997"/>
            <a:ext cx="1504704" cy="1504704"/>
          </a:xfrm>
          <a:prstGeom prst="rect">
            <a:avLst/>
          </a:prstGeom>
        </p:spPr>
      </p:pic>
    </p:spTree>
    <p:extLst>
      <p:ext uri="{BB962C8B-B14F-4D97-AF65-F5344CB8AC3E}">
        <p14:creationId xmlns:p14="http://schemas.microsoft.com/office/powerpoint/2010/main" val="14312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2880316" y="105156"/>
            <a:ext cx="6492240" cy="649224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838200" y="443781"/>
            <a:ext cx="10515600" cy="1325563"/>
          </a:xfrm>
        </p:spPr>
        <p:txBody>
          <a:bodyPr anchor="t">
            <a:normAutofit/>
          </a:bodyPr>
          <a:lstStyle/>
          <a:p>
            <a:pPr algn="ctr"/>
            <a:r>
              <a:rPr lang="en-US" sz="3600" dirty="0">
                <a:latin typeface="Gotham Bold" pitchFamily="50" charset="0"/>
              </a:rPr>
              <a:t>Disclosure</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372603" y="1108145"/>
            <a:ext cx="5507665" cy="5263115"/>
          </a:xfrm>
        </p:spPr>
        <p:txBody>
          <a:bodyPr anchor="ctr">
            <a:normAutofit/>
          </a:bodyPr>
          <a:lstStyle/>
          <a:p>
            <a:pPr marL="0" indent="0" algn="ctr">
              <a:buNone/>
            </a:pPr>
            <a:r>
              <a:rPr lang="en-US" sz="2200" dirty="0">
                <a:latin typeface="Gotham Medium" pitchFamily="50" charset="0"/>
              </a:rPr>
              <a:t>This project was supported by the Health Resources and Services Administration (HRSA) of the U.S. Department of Health and Human Services (HHS) under grant number  6 U3NHP45418 of the Health and Public Safety Workforce Resiliency Training Program for $1,496,128. This information or content and conclusions are those of the author and should not be construed as the official position or policy of, nor should any endorsements be inferred by HRSA, HHS or the U.S. Government.</a:t>
            </a:r>
          </a:p>
          <a:p>
            <a:pPr marL="0" indent="0">
              <a:buNone/>
            </a:pPr>
            <a:endParaRPr lang="en-US" dirty="0"/>
          </a:p>
        </p:txBody>
      </p:sp>
      <p:sp>
        <p:nvSpPr>
          <p:cNvPr id="6" name="TextBox 5">
            <a:extLst>
              <a:ext uri="{FF2B5EF4-FFF2-40B4-BE49-F238E27FC236}">
                <a16:creationId xmlns:a16="http://schemas.microsoft.com/office/drawing/2014/main" id="{043E26A1-321E-CC34-4841-4548EEB1C996}"/>
              </a:ext>
            </a:extLst>
          </p:cNvPr>
          <p:cNvSpPr txBox="1"/>
          <p:nvPr/>
        </p:nvSpPr>
        <p:spPr>
          <a:xfrm>
            <a:off x="3078435" y="5973020"/>
            <a:ext cx="6096000" cy="246221"/>
          </a:xfrm>
          <a:prstGeom prst="rect">
            <a:avLst/>
          </a:prstGeom>
          <a:noFill/>
        </p:spPr>
        <p:txBody>
          <a:bodyPr wrap="square">
            <a:spAutoFit/>
          </a:bodyPr>
          <a:lstStyle/>
          <a:p>
            <a:pPr algn="ctr"/>
            <a:r>
              <a:rPr lang="en-US" sz="1000" b="0" i="0" u="none" strike="noStrike" dirty="0">
                <a:solidFill>
                  <a:srgbClr val="898989"/>
                </a:solidFill>
                <a:effectLst/>
                <a:latin typeface="Calibri" panose="020F0502020204030204" pitchFamily="34" charset="0"/>
              </a:rPr>
              <a:t>© University of Central Florida</a:t>
            </a:r>
            <a:r>
              <a:rPr lang="en-US" sz="1000" b="0" i="0" dirty="0">
                <a:solidFill>
                  <a:srgbClr val="898989"/>
                </a:solidFill>
                <a:effectLst/>
                <a:latin typeface="Calibri" panose="020F0502020204030204" pitchFamily="34" charset="0"/>
              </a:rPr>
              <a:t>​</a:t>
            </a:r>
            <a:endParaRPr lang="en-US" sz="1000" dirty="0"/>
          </a:p>
        </p:txBody>
      </p:sp>
    </p:spTree>
    <p:extLst>
      <p:ext uri="{BB962C8B-B14F-4D97-AF65-F5344CB8AC3E}">
        <p14:creationId xmlns:p14="http://schemas.microsoft.com/office/powerpoint/2010/main" val="367387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983" y="-274835"/>
            <a:ext cx="7407666" cy="7407666"/>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1819910" y="2766216"/>
            <a:ext cx="4965383" cy="1325563"/>
          </a:xfrm>
        </p:spPr>
        <p:txBody>
          <a:bodyPr/>
          <a:lstStyle/>
          <a:p>
            <a:pPr algn="ctr"/>
            <a:r>
              <a:rPr lang="en-US" dirty="0">
                <a:latin typeface="Gotham Bold" pitchFamily="50" charset="0"/>
              </a:rPr>
              <a:t>Important </a:t>
            </a:r>
            <a:br>
              <a:rPr lang="en-US" dirty="0">
                <a:latin typeface="Gotham Bold" pitchFamily="50" charset="0"/>
              </a:rPr>
            </a:br>
            <a:r>
              <a:rPr lang="en-US" dirty="0">
                <a:latin typeface="Gotham Bold" pitchFamily="50" charset="0"/>
              </a:rPr>
              <a:t>Disclosures</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3346807" y="634967"/>
            <a:ext cx="8355458" cy="5588059"/>
          </a:xfrm>
        </p:spPr>
        <p:txBody>
          <a:bodyPr anchor="ctr">
            <a:noAutofit/>
          </a:bodyPr>
          <a:lstStyle/>
          <a:p>
            <a:pPr marL="0" indent="0">
              <a:lnSpc>
                <a:spcPct val="100000"/>
              </a:lnSpc>
              <a:buNone/>
            </a:pPr>
            <a:r>
              <a:rPr lang="en-US" sz="2400" i="0" dirty="0">
                <a:effectLst/>
                <a:latin typeface="Gotham Medium" pitchFamily="50" charset="0"/>
                <a:ea typeface="Calibri" panose="020F0502020204030204" pitchFamily="34" charset="0"/>
                <a:cs typeface="Times New Roman" panose="02020603050405020304" pitchFamily="18" charset="0"/>
              </a:rPr>
              <a:t>This material is for informational purposes only. It does not replace the advice or counsel of a health care professional. You should consult with and rely on the advice of your physician or health care professional for the management of your health. Never disregard professional medical advice or delay in seeking it because of something you have learned in this course. </a:t>
            </a:r>
            <a:endParaRPr lang="en-US" sz="2400" dirty="0">
              <a:effectLst/>
              <a:latin typeface="Gotham Medium" pitchFamily="50"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189445E-E2D4-FFD8-7E3D-5E263736005F}"/>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pic>
        <p:nvPicPr>
          <p:cNvPr id="7" name="Picture 6" descr="A logo with blue circles&#10;&#10;Description automatically generated">
            <a:extLst>
              <a:ext uri="{FF2B5EF4-FFF2-40B4-BE49-F238E27FC236}">
                <a16:creationId xmlns:a16="http://schemas.microsoft.com/office/drawing/2014/main" id="{0EB53F39-4F05-265F-54B9-53E4AFC16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585" y="136572"/>
            <a:ext cx="2442257" cy="16194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754209-1C0F-46D6-DF3A-07A1871A8B7E}"/>
              </a:ext>
            </a:extLst>
          </p:cNvPr>
          <p:cNvSpPr txBox="1"/>
          <p:nvPr/>
        </p:nvSpPr>
        <p:spPr>
          <a:xfrm>
            <a:off x="7060556" y="946305"/>
            <a:ext cx="3078867" cy="646331"/>
          </a:xfrm>
          <a:prstGeom prst="rect">
            <a:avLst/>
          </a:prstGeom>
          <a:noFill/>
        </p:spPr>
        <p:txBody>
          <a:bodyPr wrap="square">
            <a:spAutoFit/>
          </a:bodyPr>
          <a:lstStyle/>
          <a:p>
            <a:r>
              <a:rPr lang="en-US" sz="1800" b="1" i="0" u="none" strike="noStrike" dirty="0">
                <a:solidFill>
                  <a:srgbClr val="000000"/>
                </a:solidFill>
                <a:effectLst/>
                <a:latin typeface="Gotham Medium" pitchFamily="2" charset="0"/>
              </a:rPr>
              <a:t>Materials found on</a:t>
            </a:r>
          </a:p>
          <a:p>
            <a:r>
              <a:rPr lang="en-US" sz="1800" b="1" i="0" u="none" strike="noStrike" dirty="0">
                <a:solidFill>
                  <a:srgbClr val="000000"/>
                </a:solidFill>
                <a:effectLst/>
                <a:latin typeface="Gotham Medium" pitchFamily="2" charset="0"/>
              </a:rPr>
              <a:t> </a:t>
            </a:r>
            <a:r>
              <a:rPr lang="en-US" sz="1800" b="1" i="0" u="sng" strike="noStrike" dirty="0">
                <a:solidFill>
                  <a:srgbClr val="0563C1"/>
                </a:solidFill>
                <a:effectLst/>
                <a:latin typeface="Gotham Medium" pitchFamily="2" charset="0"/>
                <a:hlinkClick r:id="rId4"/>
              </a:rPr>
              <a:t>Renewunow.org</a:t>
            </a:r>
            <a:endParaRPr lang="en-US" dirty="0"/>
          </a:p>
        </p:txBody>
      </p:sp>
    </p:spTree>
    <p:extLst>
      <p:ext uri="{BB962C8B-B14F-4D97-AF65-F5344CB8AC3E}">
        <p14:creationId xmlns:p14="http://schemas.microsoft.com/office/powerpoint/2010/main" val="309566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2956205" y="182880"/>
            <a:ext cx="6492240" cy="649224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2258975" y="596097"/>
            <a:ext cx="7886700" cy="1325563"/>
          </a:xfrm>
        </p:spPr>
        <p:txBody>
          <a:bodyPr>
            <a:normAutofit/>
          </a:bodyPr>
          <a:lstStyle/>
          <a:p>
            <a:pPr algn="ctr"/>
            <a:r>
              <a:rPr lang="en-US" sz="3600" dirty="0">
                <a:latin typeface="Gotham Bold" pitchFamily="50" charset="0"/>
              </a:rPr>
              <a:t>Are you signed </a:t>
            </a:r>
            <a:br>
              <a:rPr lang="en-US" sz="3600" dirty="0">
                <a:latin typeface="Gotham Bold" pitchFamily="50" charset="0"/>
              </a:rPr>
            </a:br>
            <a:r>
              <a:rPr lang="en-US" sz="3600" dirty="0">
                <a:latin typeface="Gotham Bold" pitchFamily="50" charset="0"/>
              </a:rPr>
              <a:t>up to </a:t>
            </a:r>
            <a:r>
              <a:rPr lang="en-US" sz="3600" dirty="0" err="1">
                <a:latin typeface="Gotham Bold" pitchFamily="50" charset="0"/>
              </a:rPr>
              <a:t>RenewU</a:t>
            </a:r>
            <a:r>
              <a:rPr lang="en-US" sz="3600" dirty="0">
                <a:latin typeface="Gotham Bold" pitchFamily="50" charset="0"/>
              </a:rPr>
              <a:t>?</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448494" y="2048720"/>
            <a:ext cx="5507665" cy="1458410"/>
          </a:xfrm>
        </p:spPr>
        <p:txBody>
          <a:bodyPr anchor="t">
            <a:normAutofit/>
          </a:bodyPr>
          <a:lstStyle/>
          <a:p>
            <a:pPr marL="0" indent="0" algn="ctr">
              <a:buNone/>
            </a:pPr>
            <a:r>
              <a:rPr lang="en-US" sz="2400" dirty="0">
                <a:latin typeface="Gotham Medium" pitchFamily="50" charset="0"/>
              </a:rPr>
              <a:t>Register here to gain access to other </a:t>
            </a:r>
            <a:r>
              <a:rPr lang="en-US" sz="2400" dirty="0" err="1">
                <a:latin typeface="Gotham Medium" pitchFamily="50" charset="0"/>
              </a:rPr>
              <a:t>RenewU</a:t>
            </a:r>
            <a:r>
              <a:rPr lang="en-US" sz="2400" dirty="0">
                <a:latin typeface="Gotham Medium" pitchFamily="50" charset="0"/>
              </a:rPr>
              <a:t> resources and complete a brief post-session survey!</a:t>
            </a:r>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997" y="4695741"/>
            <a:ext cx="2736655" cy="1809233"/>
          </a:xfrm>
          <a:prstGeom prst="rect">
            <a:avLst/>
          </a:prstGeom>
        </p:spPr>
      </p:pic>
      <p:sp>
        <p:nvSpPr>
          <p:cNvPr id="7" name="TextBox 6">
            <a:extLst>
              <a:ext uri="{FF2B5EF4-FFF2-40B4-BE49-F238E27FC236}">
                <a16:creationId xmlns:a16="http://schemas.microsoft.com/office/drawing/2014/main" id="{A742EFBA-61A9-AE4B-E1E9-6F46AF161505}"/>
              </a:ext>
            </a:extLst>
          </p:cNvPr>
          <p:cNvSpPr txBox="1"/>
          <p:nvPr/>
        </p:nvSpPr>
        <p:spPr>
          <a:xfrm>
            <a:off x="3048000" y="6258753"/>
            <a:ext cx="6096000" cy="246221"/>
          </a:xfrm>
          <a:prstGeom prst="rect">
            <a:avLst/>
          </a:prstGeom>
          <a:noFill/>
        </p:spPr>
        <p:txBody>
          <a:bodyPr wrap="square">
            <a:spAutoFit/>
          </a:bodyPr>
          <a:lstStyle/>
          <a:p>
            <a:pPr algn="ctr"/>
            <a:r>
              <a:rPr lang="en-US" sz="1000" b="0" i="0" u="none" strike="noStrike" dirty="0">
                <a:solidFill>
                  <a:srgbClr val="898989"/>
                </a:solidFill>
                <a:effectLst/>
                <a:latin typeface="Calibri" panose="020F0502020204030204" pitchFamily="34" charset="0"/>
              </a:rPr>
              <a:t>© University of Central Florida</a:t>
            </a:r>
            <a:r>
              <a:rPr lang="en-US" sz="1000" b="0" i="0" dirty="0">
                <a:solidFill>
                  <a:srgbClr val="898989"/>
                </a:solidFill>
                <a:effectLst/>
                <a:latin typeface="Calibri" panose="020F0502020204030204" pitchFamily="34" charset="0"/>
              </a:rPr>
              <a:t>​</a:t>
            </a:r>
            <a:endParaRPr lang="en-US" sz="1000" dirty="0"/>
          </a:p>
        </p:txBody>
      </p:sp>
      <p:pic>
        <p:nvPicPr>
          <p:cNvPr id="9" name="Picture 8">
            <a:extLst>
              <a:ext uri="{FF2B5EF4-FFF2-40B4-BE49-F238E27FC236}">
                <a16:creationId xmlns:a16="http://schemas.microsoft.com/office/drawing/2014/main" id="{4DEE76FC-1F07-C96C-A564-2126A6BB5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913" y="3507130"/>
            <a:ext cx="1302822" cy="1302822"/>
          </a:xfrm>
          <a:prstGeom prst="rect">
            <a:avLst/>
          </a:prstGeom>
        </p:spPr>
      </p:pic>
    </p:spTree>
    <p:extLst>
      <p:ext uri="{BB962C8B-B14F-4D97-AF65-F5344CB8AC3E}">
        <p14:creationId xmlns:p14="http://schemas.microsoft.com/office/powerpoint/2010/main" val="337585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573234" y="166228"/>
            <a:ext cx="3189767" cy="2770455"/>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p:txBody>
          <a:bodyPr>
            <a:normAutofit/>
          </a:bodyPr>
          <a:lstStyle/>
          <a:p>
            <a:r>
              <a:rPr lang="en-US" sz="3600" b="1" u="none" strike="noStrike" dirty="0">
                <a:effectLst/>
                <a:latin typeface="Gotham Bold" pitchFamily="2" charset="0"/>
              </a:rPr>
              <a:t>This session will answer </a:t>
            </a:r>
            <a:br>
              <a:rPr lang="en-US" sz="3600" b="1" u="none" strike="noStrike" dirty="0">
                <a:effectLst/>
                <a:latin typeface="Gotham Bold" pitchFamily="2" charset="0"/>
              </a:rPr>
            </a:br>
            <a:r>
              <a:rPr lang="en-US" sz="3600" b="1" u="none" strike="noStrike" dirty="0">
                <a:effectLst/>
                <a:latin typeface="Gotham Bold" pitchFamily="2" charset="0"/>
              </a:rPr>
              <a:t>the following questions </a:t>
            </a:r>
            <a:endParaRPr lang="en-US" sz="3600" b="1" dirty="0">
              <a:latin typeface="Gotham Bold" pitchFamily="2"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1171808" y="1825625"/>
            <a:ext cx="8876759" cy="4351338"/>
          </a:xfrm>
        </p:spPr>
        <p:txBody>
          <a:bodyPr>
            <a:normAutofit/>
          </a:bodyPr>
          <a:lstStyle/>
          <a:p>
            <a:pPr marL="342900" lvl="1" indent="0">
              <a:lnSpc>
                <a:spcPct val="100000"/>
              </a:lnSpc>
              <a:spcAft>
                <a:spcPts val="1200"/>
              </a:spcAft>
              <a:buNone/>
            </a:pPr>
            <a:r>
              <a:rPr lang="en-US" b="1" i="1" dirty="0">
                <a:latin typeface="Gotham Medium" pitchFamily="50" charset="0"/>
              </a:rPr>
              <a:t>What is Active Rest?​</a:t>
            </a:r>
          </a:p>
          <a:p>
            <a:pPr marL="342900" lvl="1" indent="0">
              <a:lnSpc>
                <a:spcPct val="100000"/>
              </a:lnSpc>
              <a:spcAft>
                <a:spcPts val="1200"/>
              </a:spcAft>
              <a:buNone/>
            </a:pPr>
            <a:r>
              <a:rPr lang="en-US" b="1" i="1" dirty="0">
                <a:latin typeface="Gotham Medium" pitchFamily="50" charset="0"/>
              </a:rPr>
              <a:t>Why is Active Rest Important for Health Promotion?​</a:t>
            </a:r>
          </a:p>
          <a:p>
            <a:pPr marL="342900" lvl="1" indent="0">
              <a:lnSpc>
                <a:spcPct val="100000"/>
              </a:lnSpc>
              <a:spcAft>
                <a:spcPts val="1200"/>
              </a:spcAft>
              <a:buNone/>
            </a:pPr>
            <a:r>
              <a:rPr lang="en-US" b="1" i="1" dirty="0">
                <a:latin typeface="Gotham Medium" pitchFamily="50" charset="0"/>
              </a:rPr>
              <a:t>How can you practice Active Rest? </a:t>
            </a:r>
            <a:endParaRPr lang="en-US" dirty="0">
              <a:latin typeface="Gotham Medium" pitchFamily="50" charset="0"/>
              <a:cs typeface="Calibri"/>
            </a:endParaRPr>
          </a:p>
        </p:txBody>
      </p:sp>
      <p:pic>
        <p:nvPicPr>
          <p:cNvPr id="6" name="Picture 5">
            <a:extLst>
              <a:ext uri="{FF2B5EF4-FFF2-40B4-BE49-F238E27FC236}">
                <a16:creationId xmlns:a16="http://schemas.microsoft.com/office/drawing/2014/main" id="{F32A7F58-A2A3-6A7B-B82F-49A2F768E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477" y="1959737"/>
            <a:ext cx="231562" cy="231562"/>
          </a:xfrm>
          <a:prstGeom prst="rect">
            <a:avLst/>
          </a:prstGeom>
        </p:spPr>
      </p:pic>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417" y="2509041"/>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477" y="3057636"/>
            <a:ext cx="231562" cy="231562"/>
          </a:xfrm>
          <a:prstGeom prst="rect">
            <a:avLst/>
          </a:prstGeom>
        </p:spPr>
      </p:pic>
      <p:sp>
        <p:nvSpPr>
          <p:cNvPr id="5" name="TextBox 4">
            <a:extLst>
              <a:ext uri="{FF2B5EF4-FFF2-40B4-BE49-F238E27FC236}">
                <a16:creationId xmlns:a16="http://schemas.microsoft.com/office/drawing/2014/main" id="{BB2C782D-9594-BDD5-F79D-CD9939D7C6FA}"/>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62034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838199" y="0"/>
            <a:ext cx="10515600" cy="1325563"/>
          </a:xfrm>
        </p:spPr>
        <p:txBody>
          <a:bodyPr>
            <a:normAutofit/>
          </a:bodyPr>
          <a:lstStyle/>
          <a:p>
            <a:pPr algn="ctr"/>
            <a:r>
              <a:rPr lang="en-US" sz="3600" b="1" dirty="0">
                <a:latin typeface="Gotham Bold" pitchFamily="2" charset="0"/>
              </a:rPr>
              <a:t>Active Rest vs Passive Rest </a:t>
            </a: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390" y="1302542"/>
            <a:ext cx="4114800" cy="4114800"/>
          </a:xfrm>
          <a:prstGeom prst="rect">
            <a:avLst/>
          </a:prstGeom>
        </p:spPr>
      </p:pic>
      <p:sp>
        <p:nvSpPr>
          <p:cNvPr id="7" name="TextBox 6">
            <a:extLst>
              <a:ext uri="{FF2B5EF4-FFF2-40B4-BE49-F238E27FC236}">
                <a16:creationId xmlns:a16="http://schemas.microsoft.com/office/drawing/2014/main" id="{9DC5E276-23E0-6044-88B4-8620A070F8BE}"/>
              </a:ext>
            </a:extLst>
          </p:cNvPr>
          <p:cNvSpPr txBox="1"/>
          <p:nvPr/>
        </p:nvSpPr>
        <p:spPr>
          <a:xfrm>
            <a:off x="2006590" y="2178974"/>
            <a:ext cx="3200399" cy="2554545"/>
          </a:xfrm>
          <a:prstGeom prst="rect">
            <a:avLst/>
          </a:prstGeom>
          <a:noFill/>
        </p:spPr>
        <p:txBody>
          <a:bodyPr wrap="square" rtlCol="0">
            <a:spAutoFit/>
          </a:bodyPr>
          <a:lstStyle/>
          <a:p>
            <a:pPr algn="ctr"/>
            <a:r>
              <a:rPr lang="en-US" sz="2000" b="1" u="sng" dirty="0">
                <a:solidFill>
                  <a:srgbClr val="000000"/>
                </a:solidFill>
                <a:effectLst/>
                <a:latin typeface="Gotham Medium" pitchFamily="2" charset="0"/>
              </a:rPr>
              <a:t>Active Rest</a:t>
            </a:r>
            <a:r>
              <a:rPr lang="en-US" sz="2000" u="none" strike="noStrike" dirty="0">
                <a:solidFill>
                  <a:srgbClr val="000000"/>
                </a:solidFill>
                <a:effectLst/>
                <a:latin typeface="Gotham Medium" pitchFamily="2" charset="0"/>
              </a:rPr>
              <a:t>: </a:t>
            </a:r>
          </a:p>
          <a:p>
            <a:pPr algn="ctr"/>
            <a:r>
              <a:rPr lang="en-US" sz="2000" u="none" strike="noStrike" dirty="0">
                <a:solidFill>
                  <a:srgbClr val="000000"/>
                </a:solidFill>
                <a:effectLst/>
                <a:latin typeface="Gotham Medium" pitchFamily="2" charset="0"/>
              </a:rPr>
              <a:t>Doing some light to moderate exercises for a short period of time that allows you to recover from fatigue better than passive rest.</a:t>
            </a:r>
            <a:endParaRPr lang="en-US" sz="2000" dirty="0">
              <a:latin typeface="Gotham Medium" pitchFamily="2" charset="0"/>
            </a:endParaRPr>
          </a:p>
        </p:txBody>
      </p:sp>
      <p:pic>
        <p:nvPicPr>
          <p:cNvPr id="11" name="Picture 10">
            <a:extLst>
              <a:ext uri="{FF2B5EF4-FFF2-40B4-BE49-F238E27FC236}">
                <a16:creationId xmlns:a16="http://schemas.microsoft.com/office/drawing/2014/main" id="{6236B183-A655-C740-D792-5A84F3F74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621" y="1302542"/>
            <a:ext cx="4114800" cy="4114800"/>
          </a:xfrm>
          <a:prstGeom prst="rect">
            <a:avLst/>
          </a:prstGeom>
        </p:spPr>
      </p:pic>
      <p:sp>
        <p:nvSpPr>
          <p:cNvPr id="12" name="TextBox 11">
            <a:extLst>
              <a:ext uri="{FF2B5EF4-FFF2-40B4-BE49-F238E27FC236}">
                <a16:creationId xmlns:a16="http://schemas.microsoft.com/office/drawing/2014/main" id="{8121C654-B46D-1208-8F1C-6DBDDA5551C6}"/>
              </a:ext>
            </a:extLst>
          </p:cNvPr>
          <p:cNvSpPr txBox="1"/>
          <p:nvPr/>
        </p:nvSpPr>
        <p:spPr>
          <a:xfrm>
            <a:off x="7329271" y="2261700"/>
            <a:ext cx="3107500" cy="2389092"/>
          </a:xfrm>
          <a:prstGeom prst="rect">
            <a:avLst/>
          </a:prstGeom>
          <a:noFill/>
        </p:spPr>
        <p:txBody>
          <a:bodyPr wrap="square" rtlCol="0">
            <a:spAutoFit/>
          </a:bodyPr>
          <a:lstStyle/>
          <a:p>
            <a:pPr algn="ctr"/>
            <a:endParaRPr lang="en-US" sz="1050" u="sng" dirty="0">
              <a:solidFill>
                <a:srgbClr val="000000"/>
              </a:solidFill>
              <a:effectLst/>
              <a:latin typeface="Gotham Medium" pitchFamily="2" charset="0"/>
            </a:endParaRPr>
          </a:p>
          <a:p>
            <a:pPr algn="ctr"/>
            <a:r>
              <a:rPr lang="en-US" sz="2000" b="1" u="sng" dirty="0">
                <a:solidFill>
                  <a:srgbClr val="000000"/>
                </a:solidFill>
                <a:effectLst/>
                <a:latin typeface="Gotham Medium" pitchFamily="2" charset="0"/>
              </a:rPr>
              <a:t>Passive Rest</a:t>
            </a:r>
            <a:r>
              <a:rPr lang="en-US" sz="2000" u="none" strike="noStrike" dirty="0">
                <a:solidFill>
                  <a:srgbClr val="000000"/>
                </a:solidFill>
                <a:effectLst/>
                <a:latin typeface="Gotham Medium" pitchFamily="2" charset="0"/>
              </a:rPr>
              <a:t>: </a:t>
            </a:r>
          </a:p>
          <a:p>
            <a:pPr algn="ctr"/>
            <a:r>
              <a:rPr lang="en-US" sz="2000" u="none" strike="noStrike" dirty="0">
                <a:solidFill>
                  <a:srgbClr val="000000"/>
                </a:solidFill>
                <a:effectLst/>
                <a:latin typeface="Gotham Medium" pitchFamily="2" charset="0"/>
              </a:rPr>
              <a:t>Doing things on break where you are primarily sitting. For example, </a:t>
            </a:r>
          </a:p>
          <a:p>
            <a:pPr algn="ctr"/>
            <a:r>
              <a:rPr lang="en-US" sz="2000" u="none" strike="noStrike" dirty="0">
                <a:solidFill>
                  <a:srgbClr val="000000"/>
                </a:solidFill>
                <a:effectLst/>
                <a:latin typeface="Gotham Medium" pitchFamily="2" charset="0"/>
              </a:rPr>
              <a:t>looking at your phone. </a:t>
            </a:r>
            <a:endParaRPr lang="en-US" sz="2000" dirty="0">
              <a:latin typeface="Gotham Medium" pitchFamily="2" charset="0"/>
            </a:endParaRPr>
          </a:p>
        </p:txBody>
      </p:sp>
      <p:sp>
        <p:nvSpPr>
          <p:cNvPr id="38" name="TextBox 37">
            <a:extLst>
              <a:ext uri="{FF2B5EF4-FFF2-40B4-BE49-F238E27FC236}">
                <a16:creationId xmlns:a16="http://schemas.microsoft.com/office/drawing/2014/main" id="{2B4154B0-2E5E-6009-DF1E-485735D64228}"/>
              </a:ext>
            </a:extLst>
          </p:cNvPr>
          <p:cNvSpPr txBox="1"/>
          <p:nvPr/>
        </p:nvSpPr>
        <p:spPr>
          <a:xfrm>
            <a:off x="533400" y="5417342"/>
            <a:ext cx="11125199" cy="869469"/>
          </a:xfrm>
          <a:prstGeom prst="rect">
            <a:avLst/>
          </a:prstGeom>
          <a:noFill/>
        </p:spPr>
        <p:txBody>
          <a:bodyPr wrap="square" rtlCol="0">
            <a:spAutoFit/>
          </a:bodyPr>
          <a:lstStyle/>
          <a:p>
            <a:pPr algn="ctr"/>
            <a:endParaRPr lang="en-US" sz="1050" dirty="0">
              <a:solidFill>
                <a:srgbClr val="000000"/>
              </a:solidFill>
              <a:effectLst/>
              <a:latin typeface="Gotham Medium" pitchFamily="2" charset="0"/>
            </a:endParaRPr>
          </a:p>
          <a:p>
            <a:pPr algn="ctr"/>
            <a:r>
              <a:rPr lang="en-US" sz="2000" dirty="0">
                <a:solidFill>
                  <a:srgbClr val="000000"/>
                </a:solidFill>
                <a:effectLst/>
                <a:latin typeface="Gotham Medium" pitchFamily="2" charset="0"/>
              </a:rPr>
              <a:t>*The original active rest programs were always done with a group of co-workers which added social benefits to the practice. </a:t>
            </a:r>
            <a:endParaRPr lang="en-US" sz="2000" dirty="0">
              <a:latin typeface="Gotham Medium" pitchFamily="2" charset="0"/>
            </a:endParaRPr>
          </a:p>
        </p:txBody>
      </p:sp>
      <p:sp>
        <p:nvSpPr>
          <p:cNvPr id="41" name="TextBox 40">
            <a:extLst>
              <a:ext uri="{FF2B5EF4-FFF2-40B4-BE49-F238E27FC236}">
                <a16:creationId xmlns:a16="http://schemas.microsoft.com/office/drawing/2014/main" id="{97160818-93A2-4B06-BCEC-CA1C8E7B7CAF}"/>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19233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71" y="-881883"/>
            <a:ext cx="1728489" cy="1763765"/>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1003872"/>
            <a:ext cx="1050673" cy="1072115"/>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6" y="2329435"/>
            <a:ext cx="1728489" cy="1763765"/>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518" y="4500152"/>
            <a:ext cx="3388697" cy="3457855"/>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4346648"/>
            <a:ext cx="2411858" cy="246108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959315" y="13822"/>
            <a:ext cx="7723038" cy="1325563"/>
          </a:xfrm>
        </p:spPr>
        <p:txBody>
          <a:bodyPr>
            <a:normAutofit/>
          </a:bodyPr>
          <a:lstStyle/>
          <a:p>
            <a:pPr algn="ctr"/>
            <a:r>
              <a:rPr lang="en-US" sz="4400" b="1" dirty="0">
                <a:latin typeface="Gotham Bold" pitchFamily="50" charset="0"/>
                <a:ea typeface="Calibri" panose="020F0502020204030204" pitchFamily="34" charset="0"/>
                <a:cs typeface="Calibri"/>
              </a:rPr>
              <a:t>Why Active </a:t>
            </a:r>
            <a:r>
              <a:rPr lang="en-US" b="1" dirty="0">
                <a:latin typeface="Gotham Bold" pitchFamily="50" charset="0"/>
                <a:ea typeface="Calibri" panose="020F0502020204030204" pitchFamily="34" charset="0"/>
                <a:cs typeface="Calibri"/>
              </a:rPr>
              <a:t>R</a:t>
            </a:r>
            <a:r>
              <a:rPr lang="en-US" sz="4400" b="1" dirty="0">
                <a:latin typeface="Gotham Bold" pitchFamily="50" charset="0"/>
                <a:ea typeface="Calibri" panose="020F0502020204030204" pitchFamily="34" charset="0"/>
                <a:cs typeface="Calibri"/>
              </a:rPr>
              <a:t>est?</a:t>
            </a:r>
            <a:endParaRPr lang="en-US" dirty="0">
              <a:latin typeface="Gotham Black" pitchFamily="50" charset="0"/>
            </a:endParaRP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2060965" y="1427158"/>
            <a:ext cx="7723037" cy="3684588"/>
          </a:xfrm>
        </p:spPr>
        <p:txBody>
          <a:bodyPr>
            <a:normAutofit lnSpcReduction="10000"/>
          </a:bodyPr>
          <a:lstStyle/>
          <a:p>
            <a:pPr marL="0" indent="0" algn="ctr">
              <a:buNone/>
            </a:pPr>
            <a:r>
              <a:rPr lang="en-US" dirty="0">
                <a:latin typeface="Gotham Medium" pitchFamily="2" charset="0"/>
              </a:rPr>
              <a:t>You would think that being inactive or “doing nothing” would be the best way to “rest” from fatigue.</a:t>
            </a:r>
          </a:p>
          <a:p>
            <a:pPr marL="0" indent="0" algn="ctr">
              <a:buNone/>
            </a:pPr>
            <a:r>
              <a:rPr lang="en-US" dirty="0">
                <a:latin typeface="Gotham Medium" pitchFamily="2" charset="0"/>
              </a:rPr>
              <a:t> ​</a:t>
            </a:r>
          </a:p>
          <a:p>
            <a:pPr marL="0" indent="0" algn="ctr">
              <a:buNone/>
            </a:pPr>
            <a:r>
              <a:rPr lang="en-US" dirty="0">
                <a:latin typeface="Gotham Medium" pitchFamily="2" charset="0"/>
              </a:rPr>
              <a:t>But surprise!!! ​</a:t>
            </a:r>
          </a:p>
          <a:p>
            <a:pPr algn="ctr"/>
            <a:endParaRPr lang="en-US" dirty="0">
              <a:latin typeface="Gotham Medium" pitchFamily="2" charset="0"/>
            </a:endParaRPr>
          </a:p>
          <a:p>
            <a:pPr marL="0" indent="0" algn="ctr">
              <a:buNone/>
            </a:pPr>
            <a:r>
              <a:rPr lang="en-US" dirty="0">
                <a:latin typeface="Gotham Medium" pitchFamily="2" charset="0"/>
              </a:rPr>
              <a:t>Active rest actually does a better job of helping someone recover from physical or mental fatigue, than 'doing nothing'.</a:t>
            </a: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4013" y="111071"/>
            <a:ext cx="2111197" cy="1833669"/>
          </a:xfrm>
          <a:prstGeom prst="rect">
            <a:avLst/>
          </a:prstGeom>
        </p:spPr>
      </p:pic>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330" y="2042057"/>
            <a:ext cx="2216704" cy="2261943"/>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85" y="-289881"/>
            <a:ext cx="1050673" cy="1072115"/>
          </a:xfrm>
          <a:prstGeom prst="rect">
            <a:avLst/>
          </a:prstGeom>
        </p:spPr>
      </p:pic>
      <p:sp>
        <p:nvSpPr>
          <p:cNvPr id="3" name="TextBox 2">
            <a:extLst>
              <a:ext uri="{FF2B5EF4-FFF2-40B4-BE49-F238E27FC236}">
                <a16:creationId xmlns:a16="http://schemas.microsoft.com/office/drawing/2014/main" id="{E364FF0E-1AFC-6C97-75BB-827AE096E0AE}"/>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90000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587" y="3843828"/>
            <a:ext cx="1050673" cy="1072115"/>
          </a:xfrm>
          <a:prstGeom prst="rect">
            <a:avLst/>
          </a:prstGeom>
        </p:spPr>
      </p:pic>
      <p:pic>
        <p:nvPicPr>
          <p:cNvPr id="13" name="Picture 12">
            <a:extLst>
              <a:ext uri="{FF2B5EF4-FFF2-40B4-BE49-F238E27FC236}">
                <a16:creationId xmlns:a16="http://schemas.microsoft.com/office/drawing/2014/main" id="{4EA86F0B-9330-2D75-1D0C-2110C539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507" y="5705690"/>
            <a:ext cx="1050673" cy="107211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361" y="5243890"/>
            <a:ext cx="2411858" cy="2461080"/>
          </a:xfrm>
          <a:prstGeom prst="rect">
            <a:avLst/>
          </a:prstGeom>
        </p:spPr>
      </p:pic>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5674196" y="969261"/>
            <a:ext cx="6410718" cy="3311059"/>
          </a:xfrm>
        </p:spPr>
        <p:txBody>
          <a:bodyPr>
            <a:normAutofit/>
          </a:bodyPr>
          <a:lstStyle/>
          <a:p>
            <a:pPr marL="0" indent="0">
              <a:spcBef>
                <a:spcPts val="0"/>
              </a:spcBef>
              <a:buNone/>
            </a:pPr>
            <a:r>
              <a:rPr lang="en-US" sz="2400" b="1" dirty="0">
                <a:latin typeface="Gotham Medium" pitchFamily="50" charset="0"/>
                <a:cs typeface="Calibri"/>
              </a:rPr>
              <a:t>Increase with Active Rest </a:t>
            </a:r>
            <a:endParaRPr lang="en-US" sz="2400" dirty="0">
              <a:latin typeface="Gotham Medium" pitchFamily="50" charset="0"/>
              <a:cs typeface="Calibri"/>
            </a:endParaRPr>
          </a:p>
          <a:p>
            <a:pPr lvl="1">
              <a:spcBef>
                <a:spcPts val="0"/>
              </a:spcBef>
            </a:pPr>
            <a:r>
              <a:rPr lang="en-US" dirty="0">
                <a:latin typeface="Gotham Medium" pitchFamily="50" charset="0"/>
                <a:cs typeface="Calibri"/>
              </a:rPr>
              <a:t>Time spent moderate to vigorous activity </a:t>
            </a:r>
          </a:p>
          <a:p>
            <a:pPr lvl="1">
              <a:spcBef>
                <a:spcPts val="0"/>
              </a:spcBef>
            </a:pPr>
            <a:r>
              <a:rPr lang="en-US" dirty="0">
                <a:latin typeface="Gotham Medium" pitchFamily="50" charset="0"/>
                <a:cs typeface="Calibri"/>
              </a:rPr>
              <a:t>Vigor-activity </a:t>
            </a:r>
          </a:p>
          <a:p>
            <a:pPr lvl="1">
              <a:spcBef>
                <a:spcPts val="0"/>
              </a:spcBef>
            </a:pPr>
            <a:r>
              <a:rPr lang="en-US" dirty="0">
                <a:latin typeface="Gotham Medium" pitchFamily="50" charset="0"/>
                <a:cs typeface="Calibri"/>
              </a:rPr>
              <a:t>Worthwhileness of working life</a:t>
            </a:r>
          </a:p>
          <a:p>
            <a:pPr lvl="1">
              <a:spcBef>
                <a:spcPts val="0"/>
              </a:spcBef>
            </a:pPr>
            <a:r>
              <a:rPr lang="en-US" dirty="0">
                <a:latin typeface="Gotham Medium" pitchFamily="50" charset="0"/>
                <a:cs typeface="Calibri"/>
              </a:rPr>
              <a:t>Satisfaction with job/daily life</a:t>
            </a:r>
          </a:p>
          <a:p>
            <a:pPr lvl="1">
              <a:spcBef>
                <a:spcPts val="0"/>
              </a:spcBef>
            </a:pPr>
            <a:r>
              <a:rPr lang="en-US" dirty="0">
                <a:latin typeface="Gotham Medium" pitchFamily="50" charset="0"/>
                <a:cs typeface="Calibri"/>
              </a:rPr>
              <a:t>Friendliness</a:t>
            </a:r>
          </a:p>
          <a:p>
            <a:pPr lvl="1">
              <a:spcBef>
                <a:spcPts val="0"/>
              </a:spcBef>
            </a:pPr>
            <a:r>
              <a:rPr lang="en-US" dirty="0">
                <a:latin typeface="Gotham Medium" pitchFamily="50" charset="0"/>
                <a:cs typeface="Calibri"/>
              </a:rPr>
              <a:t>Support form superiors, colleagues, friends and family </a:t>
            </a:r>
          </a:p>
          <a:p>
            <a:pPr marL="0" indent="0">
              <a:spcBef>
                <a:spcPts val="0"/>
              </a:spcBef>
              <a:buNone/>
            </a:pPr>
            <a:endParaRPr lang="en-US" sz="1600" dirty="0"/>
          </a:p>
        </p:txBody>
      </p:sp>
      <p:sp>
        <p:nvSpPr>
          <p:cNvPr id="6" name="Oval 5">
            <a:extLst>
              <a:ext uri="{FF2B5EF4-FFF2-40B4-BE49-F238E27FC236}">
                <a16:creationId xmlns:a16="http://schemas.microsoft.com/office/drawing/2014/main" id="{22DA058F-D6F5-5FDA-E841-59C00D11DC09}"/>
              </a:ext>
            </a:extLst>
          </p:cNvPr>
          <p:cNvSpPr/>
          <p:nvPr/>
        </p:nvSpPr>
        <p:spPr>
          <a:xfrm>
            <a:off x="924232" y="246389"/>
            <a:ext cx="4389120" cy="4389120"/>
          </a:xfrm>
          <a:prstGeom prst="ellipse">
            <a:avLst/>
          </a:prstGeom>
          <a:solidFill>
            <a:srgbClr val="00968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1285076" y="1150005"/>
            <a:ext cx="3667432" cy="2862322"/>
          </a:xfrm>
          <a:prstGeom prst="rect">
            <a:avLst/>
          </a:prstGeom>
          <a:noFill/>
        </p:spPr>
        <p:txBody>
          <a:bodyPr wrap="square">
            <a:spAutoFit/>
          </a:bodyPr>
          <a:lstStyle/>
          <a:p>
            <a:pPr algn="ctr"/>
            <a:r>
              <a:rPr lang="en-US" sz="3600" b="1" dirty="0">
                <a:solidFill>
                  <a:schemeClr val="bg1"/>
                </a:solidFill>
                <a:latin typeface="Gotham Bold" pitchFamily="50" charset="0"/>
                <a:ea typeface="Calibri" panose="020F0502020204030204" pitchFamily="34" charset="0"/>
                <a:cs typeface="Calibri"/>
              </a:rPr>
              <a:t>Why Active Rest is Important for Health Promotion?</a:t>
            </a:r>
            <a:endParaRPr lang="en-US" sz="3600" dirty="0">
              <a:solidFill>
                <a:schemeClr val="bg1"/>
              </a:solidFill>
              <a:latin typeface="Gotham Bold" pitchFamily="50"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5680897" y="4498404"/>
            <a:ext cx="6396616" cy="1976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b="1" dirty="0">
                <a:latin typeface="Gotham Medium" pitchFamily="2" charset="0"/>
              </a:rPr>
              <a:t>Decrease with Active Rest</a:t>
            </a:r>
            <a:endParaRPr lang="en-US" sz="2400" dirty="0">
              <a:latin typeface="Gotham Medium" pitchFamily="2" charset="0"/>
            </a:endParaRPr>
          </a:p>
          <a:p>
            <a:pPr lvl="1">
              <a:spcBef>
                <a:spcPts val="0"/>
              </a:spcBef>
            </a:pPr>
            <a:r>
              <a:rPr lang="en-US" dirty="0">
                <a:latin typeface="Gotham Medium" pitchFamily="2" charset="0"/>
              </a:rPr>
              <a:t>Physical complaints </a:t>
            </a:r>
          </a:p>
          <a:p>
            <a:pPr lvl="1">
              <a:spcBef>
                <a:spcPts val="0"/>
              </a:spcBef>
            </a:pPr>
            <a:r>
              <a:rPr lang="en-US" dirty="0">
                <a:latin typeface="Gotham Medium" pitchFamily="2" charset="0"/>
              </a:rPr>
              <a:t>Fatigue-inertia</a:t>
            </a:r>
          </a:p>
          <a:p>
            <a:pPr lvl="1">
              <a:spcBef>
                <a:spcPts val="0"/>
              </a:spcBef>
            </a:pPr>
            <a:r>
              <a:rPr lang="en-US" dirty="0">
                <a:latin typeface="Gotham Medium" pitchFamily="2" charset="0"/>
              </a:rPr>
              <a:t>Interpersonal stress</a:t>
            </a:r>
          </a:p>
          <a:p>
            <a:pPr lvl="1">
              <a:spcBef>
                <a:spcPts val="0"/>
              </a:spcBef>
            </a:pPr>
            <a:r>
              <a:rPr lang="en-US" dirty="0">
                <a:latin typeface="Gotham Medium" pitchFamily="2" charset="0"/>
              </a:rPr>
              <a:t>Impaired work functioning </a:t>
            </a:r>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77" y="4915943"/>
            <a:ext cx="1601796" cy="1634487"/>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0" y="-277550"/>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801" y="-751292"/>
            <a:ext cx="1728489" cy="1763765"/>
          </a:xfrm>
          <a:prstGeom prst="rect">
            <a:avLst/>
          </a:prstGeom>
        </p:spPr>
      </p:pic>
      <p:pic>
        <p:nvPicPr>
          <p:cNvPr id="17" name="Picture 16">
            <a:extLst>
              <a:ext uri="{FF2B5EF4-FFF2-40B4-BE49-F238E27FC236}">
                <a16:creationId xmlns:a16="http://schemas.microsoft.com/office/drawing/2014/main" id="{5ED5C7C2-4D86-D47A-5E8B-735389B94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9335" y="1034224"/>
            <a:ext cx="231562" cy="231562"/>
          </a:xfrm>
          <a:prstGeom prst="rect">
            <a:avLst/>
          </a:prstGeom>
        </p:spPr>
      </p:pic>
      <p:pic>
        <p:nvPicPr>
          <p:cNvPr id="18" name="Picture 17">
            <a:extLst>
              <a:ext uri="{FF2B5EF4-FFF2-40B4-BE49-F238E27FC236}">
                <a16:creationId xmlns:a16="http://schemas.microsoft.com/office/drawing/2014/main" id="{C51890C6-C290-BAC1-C195-01EE32575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634" y="4598028"/>
            <a:ext cx="231562" cy="231562"/>
          </a:xfrm>
          <a:prstGeom prst="rect">
            <a:avLst/>
          </a:prstGeom>
        </p:spPr>
      </p:pic>
      <p:sp>
        <p:nvSpPr>
          <p:cNvPr id="19" name="TextBox 18">
            <a:extLst>
              <a:ext uri="{FF2B5EF4-FFF2-40B4-BE49-F238E27FC236}">
                <a16:creationId xmlns:a16="http://schemas.microsoft.com/office/drawing/2014/main" id="{FBB8276A-967D-B1B5-F652-54460C5F87DB}"/>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33426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278A-7A1B-F762-532C-555C65A2BB12}"/>
              </a:ext>
            </a:extLst>
          </p:cNvPr>
          <p:cNvSpPr>
            <a:spLocks noGrp="1"/>
          </p:cNvSpPr>
          <p:nvPr>
            <p:ph type="title"/>
          </p:nvPr>
        </p:nvSpPr>
        <p:spPr>
          <a:xfrm>
            <a:off x="862686" y="12141"/>
            <a:ext cx="10515600" cy="1325563"/>
          </a:xfrm>
        </p:spPr>
        <p:txBody>
          <a:bodyPr>
            <a:normAutofit/>
          </a:bodyPr>
          <a:lstStyle/>
          <a:p>
            <a:r>
              <a:rPr lang="en-US" sz="3600" b="1" dirty="0">
                <a:latin typeface="Gotham Bold" pitchFamily="2" charset="0"/>
              </a:rPr>
              <a:t> How can you Practice Active Rest?</a:t>
            </a:r>
          </a:p>
        </p:txBody>
      </p:sp>
      <p:sp>
        <p:nvSpPr>
          <p:cNvPr id="4" name="Content Placeholder 3">
            <a:extLst>
              <a:ext uri="{FF2B5EF4-FFF2-40B4-BE49-F238E27FC236}">
                <a16:creationId xmlns:a16="http://schemas.microsoft.com/office/drawing/2014/main" id="{8B2E6BC9-00D0-12FF-1CAE-64DCD5E47020}"/>
              </a:ext>
            </a:extLst>
          </p:cNvPr>
          <p:cNvSpPr>
            <a:spLocks noGrp="1"/>
          </p:cNvSpPr>
          <p:nvPr>
            <p:ph sz="half" idx="2"/>
          </p:nvPr>
        </p:nvSpPr>
        <p:spPr>
          <a:xfrm>
            <a:off x="5174084" y="1210604"/>
            <a:ext cx="6698643" cy="5582102"/>
          </a:xfrm>
        </p:spPr>
        <p:txBody>
          <a:bodyPr>
            <a:normAutofit/>
          </a:bodyPr>
          <a:lstStyle/>
          <a:p>
            <a:pPr marL="0" indent="0">
              <a:buNone/>
            </a:pPr>
            <a:r>
              <a:rPr lang="en-US" sz="2400" u="none" strike="noStrike" dirty="0">
                <a:solidFill>
                  <a:srgbClr val="000000"/>
                </a:solidFill>
                <a:effectLst/>
                <a:latin typeface="Gotham Medium" pitchFamily="2" charset="0"/>
              </a:rPr>
              <a:t>The program </a:t>
            </a:r>
            <a:r>
              <a:rPr lang="en-US" sz="2400" dirty="0">
                <a:solidFill>
                  <a:srgbClr val="000000"/>
                </a:solidFill>
                <a:latin typeface="Gotham Medium" pitchFamily="2" charset="0"/>
              </a:rPr>
              <a:t>consist</a:t>
            </a:r>
            <a:r>
              <a:rPr lang="en-US" sz="2400" u="none" strike="noStrike" dirty="0">
                <a:solidFill>
                  <a:srgbClr val="000000"/>
                </a:solidFill>
                <a:effectLst/>
                <a:latin typeface="Gotham Medium" pitchFamily="2" charset="0"/>
              </a:rPr>
              <a:t>s of a 10-minute video session that includes: </a:t>
            </a:r>
          </a:p>
          <a:p>
            <a:pPr marL="0" indent="0">
              <a:buNone/>
            </a:pPr>
            <a:endParaRPr lang="en-US" dirty="0">
              <a:solidFill>
                <a:srgbClr val="000000"/>
              </a:solidFill>
              <a:latin typeface="Gotham Medium" pitchFamily="2" charset="0"/>
            </a:endParaRPr>
          </a:p>
          <a:p>
            <a:endParaRPr lang="en-US" dirty="0">
              <a:solidFill>
                <a:srgbClr val="000000"/>
              </a:solidFill>
              <a:latin typeface="Gotham Medium" pitchFamily="2" charset="0"/>
            </a:endParaRPr>
          </a:p>
          <a:p>
            <a:endParaRPr lang="en-US" dirty="0">
              <a:solidFill>
                <a:srgbClr val="000000"/>
              </a:solidFill>
              <a:latin typeface="Gotham Medium" pitchFamily="2" charset="0"/>
            </a:endParaRPr>
          </a:p>
          <a:p>
            <a:endParaRPr lang="en-US" dirty="0">
              <a:solidFill>
                <a:srgbClr val="000000"/>
              </a:solidFill>
              <a:latin typeface="Gotham Medium" pitchFamily="2" charset="0"/>
            </a:endParaRPr>
          </a:p>
          <a:p>
            <a:pPr marL="0" indent="0">
              <a:buNone/>
            </a:pPr>
            <a:endParaRPr lang="en-US" sz="1050" dirty="0">
              <a:solidFill>
                <a:srgbClr val="000000"/>
              </a:solidFill>
              <a:latin typeface="Gotham Medium" pitchFamily="2" charset="0"/>
            </a:endParaRPr>
          </a:p>
          <a:p>
            <a:pPr marL="0" indent="0">
              <a:buNone/>
            </a:pPr>
            <a:endParaRPr lang="en-US" sz="2400" dirty="0">
              <a:latin typeface="Gotham Medium" pitchFamily="2" charset="0"/>
            </a:endParaRPr>
          </a:p>
          <a:p>
            <a:pPr marL="0" indent="0">
              <a:buNone/>
            </a:pPr>
            <a:r>
              <a:rPr lang="en-US" sz="2400" dirty="0">
                <a:latin typeface="Gotham Medium" pitchFamily="2" charset="0"/>
              </a:rPr>
              <a:t>Each session allows practitioners to: </a:t>
            </a:r>
          </a:p>
          <a:p>
            <a:pPr lvl="1" fontAlgn="base"/>
            <a:r>
              <a:rPr lang="en-US" u="none" strike="noStrike" dirty="0">
                <a:solidFill>
                  <a:srgbClr val="000000"/>
                </a:solidFill>
                <a:effectLst/>
                <a:latin typeface="Gotham Book" pitchFamily="2" charset="0"/>
              </a:rPr>
              <a:t>Psychologically detach from work</a:t>
            </a:r>
            <a:r>
              <a:rPr lang="en-US" dirty="0">
                <a:solidFill>
                  <a:srgbClr val="000000"/>
                </a:solidFill>
                <a:effectLst/>
                <a:latin typeface="Gotham Book" pitchFamily="2" charset="0"/>
              </a:rPr>
              <a:t>​</a:t>
            </a:r>
          </a:p>
          <a:p>
            <a:pPr lvl="1" fontAlgn="base"/>
            <a:r>
              <a:rPr lang="en-US" u="none" strike="noStrike" dirty="0">
                <a:solidFill>
                  <a:srgbClr val="000000"/>
                </a:solidFill>
                <a:effectLst/>
                <a:latin typeface="Gotham Book" pitchFamily="2" charset="0"/>
              </a:rPr>
              <a:t>Physically move </a:t>
            </a:r>
            <a:r>
              <a:rPr lang="en-US" dirty="0">
                <a:solidFill>
                  <a:srgbClr val="000000"/>
                </a:solidFill>
                <a:effectLst/>
                <a:latin typeface="Gotham Book" pitchFamily="2" charset="0"/>
              </a:rPr>
              <a:t>​</a:t>
            </a:r>
          </a:p>
          <a:p>
            <a:pPr lvl="1" fontAlgn="base"/>
            <a:r>
              <a:rPr lang="en-US" u="none" strike="noStrike" dirty="0">
                <a:solidFill>
                  <a:srgbClr val="000000"/>
                </a:solidFill>
                <a:effectLst/>
                <a:latin typeface="Gotham Book" pitchFamily="2" charset="0"/>
              </a:rPr>
              <a:t>Socially engage with others</a:t>
            </a:r>
            <a:endParaRPr lang="en-US" dirty="0">
              <a:solidFill>
                <a:srgbClr val="000000"/>
              </a:solidFill>
              <a:effectLst/>
              <a:latin typeface="Gotham Book" pitchFamily="2" charset="0"/>
            </a:endParaRPr>
          </a:p>
        </p:txBody>
      </p:sp>
      <p:pic>
        <p:nvPicPr>
          <p:cNvPr id="5" name="Content Placeholder 4">
            <a:extLst>
              <a:ext uri="{FF2B5EF4-FFF2-40B4-BE49-F238E27FC236}">
                <a16:creationId xmlns:a16="http://schemas.microsoft.com/office/drawing/2014/main" id="{729D90E2-799D-AB46-8FCB-6FDDAD74ECE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10800000">
            <a:off x="187955" y="1023257"/>
            <a:ext cx="4923532" cy="5769448"/>
          </a:xfrm>
          <a:prstGeom prst="rect">
            <a:avLst/>
          </a:prstGeom>
        </p:spPr>
      </p:pic>
      <p:sp>
        <p:nvSpPr>
          <p:cNvPr id="3" name="TextBox 2">
            <a:extLst>
              <a:ext uri="{FF2B5EF4-FFF2-40B4-BE49-F238E27FC236}">
                <a16:creationId xmlns:a16="http://schemas.microsoft.com/office/drawing/2014/main" id="{4961FA7F-F240-1833-A78A-FDE8807EA4B4}"/>
              </a:ext>
            </a:extLst>
          </p:cNvPr>
          <p:cNvSpPr txBox="1"/>
          <p:nvPr/>
        </p:nvSpPr>
        <p:spPr>
          <a:xfrm>
            <a:off x="1827849" y="1784213"/>
            <a:ext cx="1643741" cy="830997"/>
          </a:xfrm>
          <a:prstGeom prst="rect">
            <a:avLst/>
          </a:prstGeom>
          <a:noFill/>
        </p:spPr>
        <p:txBody>
          <a:bodyPr wrap="square" rtlCol="0">
            <a:spAutoFit/>
          </a:bodyPr>
          <a:lstStyle/>
          <a:p>
            <a:pPr algn="ctr"/>
            <a:r>
              <a:rPr lang="en-US" sz="2400" dirty="0">
                <a:solidFill>
                  <a:srgbClr val="000000"/>
                </a:solidFill>
                <a:effectLst/>
                <a:latin typeface="Gotham Medium" pitchFamily="2" charset="0"/>
              </a:rPr>
              <a:t>Take </a:t>
            </a:r>
          </a:p>
          <a:p>
            <a:pPr algn="ctr"/>
            <a:r>
              <a:rPr lang="en-US" sz="2400" dirty="0">
                <a:solidFill>
                  <a:srgbClr val="000000"/>
                </a:solidFill>
                <a:effectLst/>
                <a:latin typeface="Gotham Medium" pitchFamily="2" charset="0"/>
              </a:rPr>
              <a:t>10-4U</a:t>
            </a:r>
            <a:endParaRPr lang="en-US" sz="2400" dirty="0">
              <a:latin typeface="Gotham Medium" pitchFamily="2" charset="0"/>
            </a:endParaRPr>
          </a:p>
        </p:txBody>
      </p:sp>
      <p:sp>
        <p:nvSpPr>
          <p:cNvPr id="6" name="TextBox 5">
            <a:extLst>
              <a:ext uri="{FF2B5EF4-FFF2-40B4-BE49-F238E27FC236}">
                <a16:creationId xmlns:a16="http://schemas.microsoft.com/office/drawing/2014/main" id="{830F51FE-13E7-284C-0983-376C2EC32FEA}"/>
              </a:ext>
            </a:extLst>
          </p:cNvPr>
          <p:cNvSpPr txBox="1"/>
          <p:nvPr/>
        </p:nvSpPr>
        <p:spPr>
          <a:xfrm>
            <a:off x="889413" y="3387406"/>
            <a:ext cx="3690257" cy="2677656"/>
          </a:xfrm>
          <a:prstGeom prst="rect">
            <a:avLst/>
          </a:prstGeom>
          <a:noFill/>
        </p:spPr>
        <p:txBody>
          <a:bodyPr wrap="square" rtlCol="0">
            <a:spAutoFit/>
          </a:bodyPr>
          <a:lstStyle/>
          <a:p>
            <a:pPr algn="ctr"/>
            <a:r>
              <a:rPr lang="en-US" sz="2400" dirty="0">
                <a:solidFill>
                  <a:srgbClr val="444444"/>
                </a:solidFill>
                <a:latin typeface="Gotham Medium" pitchFamily="2" charset="0"/>
              </a:rPr>
              <a:t>A</a:t>
            </a:r>
            <a:r>
              <a:rPr lang="en-US" sz="2400" u="none" strike="noStrike" dirty="0">
                <a:solidFill>
                  <a:srgbClr val="444444"/>
                </a:solidFill>
                <a:effectLst/>
                <a:latin typeface="Gotham Medium" pitchFamily="2" charset="0"/>
              </a:rPr>
              <a:t>n active rest program that is </a:t>
            </a:r>
          </a:p>
          <a:p>
            <a:pPr algn="ctr"/>
            <a:r>
              <a:rPr lang="en-US" sz="2400" u="none" strike="noStrike" dirty="0">
                <a:solidFill>
                  <a:srgbClr val="444444"/>
                </a:solidFill>
                <a:effectLst/>
                <a:latin typeface="Gotham Medium" pitchFamily="2" charset="0"/>
              </a:rPr>
              <a:t>similar to the first active rest program called the </a:t>
            </a:r>
            <a:endParaRPr lang="en-US" sz="2400" dirty="0">
              <a:solidFill>
                <a:srgbClr val="444444"/>
              </a:solidFill>
              <a:latin typeface="Gotham Medium" pitchFamily="2" charset="0"/>
            </a:endParaRPr>
          </a:p>
          <a:p>
            <a:pPr algn="ctr"/>
            <a:r>
              <a:rPr lang="en-US" sz="2400" u="none" strike="noStrike" dirty="0">
                <a:solidFill>
                  <a:srgbClr val="444444"/>
                </a:solidFill>
                <a:effectLst/>
                <a:latin typeface="Gotham Medium" pitchFamily="2" charset="0"/>
              </a:rPr>
              <a:t>10-minute </a:t>
            </a:r>
          </a:p>
          <a:p>
            <a:pPr algn="ctr"/>
            <a:r>
              <a:rPr lang="en-US" sz="2400" u="none" strike="noStrike" dirty="0">
                <a:solidFill>
                  <a:srgbClr val="444444"/>
                </a:solidFill>
                <a:effectLst/>
                <a:latin typeface="Gotham Medium" pitchFamily="2" charset="0"/>
              </a:rPr>
              <a:t>lunch. </a:t>
            </a:r>
            <a:r>
              <a:rPr lang="en-US" sz="2000" u="none" strike="noStrike" dirty="0">
                <a:solidFill>
                  <a:srgbClr val="000000"/>
                </a:solidFill>
                <a:effectLst/>
                <a:latin typeface="Gotham Medium" pitchFamily="2" charset="0"/>
              </a:rPr>
              <a:t> </a:t>
            </a:r>
            <a:endParaRPr lang="en-US" sz="2000" dirty="0">
              <a:latin typeface="Gotham Medium" pitchFamily="2" charset="0"/>
            </a:endParaRPr>
          </a:p>
        </p:txBody>
      </p:sp>
      <p:pic>
        <p:nvPicPr>
          <p:cNvPr id="8" name="Picture 7">
            <a:extLst>
              <a:ext uri="{FF2B5EF4-FFF2-40B4-BE49-F238E27FC236}">
                <a16:creationId xmlns:a16="http://schemas.microsoft.com/office/drawing/2014/main" id="{13CB92E8-1F75-042A-2078-49C0ECE2F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186938" y="2381931"/>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411399D5-DB29-0BC4-F443-440E6389E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835199" y="189540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4A5AE231-5075-77FF-CE51-AC955F39B4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8392701" y="2399947"/>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CE67ECD-042B-6397-6E26-CFA5B7336E33}"/>
              </a:ext>
            </a:extLst>
          </p:cNvPr>
          <p:cNvSpPr txBox="1"/>
          <p:nvPr/>
        </p:nvSpPr>
        <p:spPr>
          <a:xfrm>
            <a:off x="5083451" y="2734607"/>
            <a:ext cx="2074071" cy="1015663"/>
          </a:xfrm>
          <a:prstGeom prst="rect">
            <a:avLst/>
          </a:prstGeom>
          <a:noFill/>
        </p:spPr>
        <p:txBody>
          <a:bodyPr wrap="square" rtlCol="0">
            <a:spAutoFit/>
          </a:bodyPr>
          <a:lstStyle/>
          <a:p>
            <a:pPr algn="ctr"/>
            <a:r>
              <a:rPr lang="en-US" sz="2000" u="none" strike="noStrike" dirty="0">
                <a:effectLst/>
                <a:latin typeface="Gotham Medium" pitchFamily="2" charset="0"/>
              </a:rPr>
              <a:t>1.</a:t>
            </a:r>
          </a:p>
          <a:p>
            <a:pPr algn="ctr"/>
            <a:r>
              <a:rPr lang="en-US" sz="2000" u="none" strike="noStrike" dirty="0">
                <a:effectLst/>
                <a:latin typeface="Gotham Medium" pitchFamily="2" charset="0"/>
              </a:rPr>
              <a:t>War</a:t>
            </a:r>
            <a:r>
              <a:rPr lang="en-US" sz="2000" dirty="0">
                <a:latin typeface="Gotham Medium" pitchFamily="2" charset="0"/>
              </a:rPr>
              <a:t>m-up/ S</a:t>
            </a:r>
            <a:r>
              <a:rPr lang="en-US" sz="2000" u="none" strike="noStrike" dirty="0">
                <a:effectLst/>
                <a:latin typeface="Gotham Medium" pitchFamily="2" charset="0"/>
              </a:rPr>
              <a:t>tretching </a:t>
            </a:r>
            <a:endParaRPr lang="en-US" sz="2000" dirty="0">
              <a:latin typeface="Gotham Medium" pitchFamily="2" charset="0"/>
            </a:endParaRPr>
          </a:p>
        </p:txBody>
      </p:sp>
      <p:sp>
        <p:nvSpPr>
          <p:cNvPr id="14" name="TextBox 13">
            <a:extLst>
              <a:ext uri="{FF2B5EF4-FFF2-40B4-BE49-F238E27FC236}">
                <a16:creationId xmlns:a16="http://schemas.microsoft.com/office/drawing/2014/main" id="{201B0A39-D597-B7A2-1D5A-7CBE0BE425CC}"/>
              </a:ext>
            </a:extLst>
          </p:cNvPr>
          <p:cNvSpPr txBox="1"/>
          <p:nvPr/>
        </p:nvSpPr>
        <p:spPr>
          <a:xfrm>
            <a:off x="6943493" y="2226775"/>
            <a:ext cx="1612211" cy="1015663"/>
          </a:xfrm>
          <a:prstGeom prst="rect">
            <a:avLst/>
          </a:prstGeom>
          <a:noFill/>
        </p:spPr>
        <p:txBody>
          <a:bodyPr wrap="square" rtlCol="0">
            <a:spAutoFit/>
          </a:bodyPr>
          <a:lstStyle/>
          <a:p>
            <a:pPr algn="ctr"/>
            <a:r>
              <a:rPr lang="en-US" sz="2000" dirty="0">
                <a:solidFill>
                  <a:srgbClr val="444444"/>
                </a:solidFill>
                <a:latin typeface="Gotham Medium" pitchFamily="2" charset="0"/>
              </a:rPr>
              <a:t>2. </a:t>
            </a:r>
          </a:p>
          <a:p>
            <a:pPr algn="ctr"/>
            <a:r>
              <a:rPr lang="en-US" sz="2000" dirty="0">
                <a:solidFill>
                  <a:srgbClr val="444444"/>
                </a:solidFill>
                <a:latin typeface="Gotham Medium" pitchFamily="2" charset="0"/>
              </a:rPr>
              <a:t>Aerobic </a:t>
            </a:r>
          </a:p>
          <a:p>
            <a:pPr algn="ctr"/>
            <a:r>
              <a:rPr lang="en-US" sz="2000" dirty="0">
                <a:solidFill>
                  <a:srgbClr val="444444"/>
                </a:solidFill>
                <a:latin typeface="Gotham Medium" pitchFamily="2" charset="0"/>
              </a:rPr>
              <a:t>Exercises</a:t>
            </a:r>
            <a:endParaRPr lang="en-US" sz="2000" dirty="0">
              <a:latin typeface="Gotham Medium" pitchFamily="2" charset="0"/>
            </a:endParaRPr>
          </a:p>
        </p:txBody>
      </p:sp>
      <p:sp>
        <p:nvSpPr>
          <p:cNvPr id="15" name="TextBox 14">
            <a:extLst>
              <a:ext uri="{FF2B5EF4-FFF2-40B4-BE49-F238E27FC236}">
                <a16:creationId xmlns:a16="http://schemas.microsoft.com/office/drawing/2014/main" id="{B10B7CC0-2523-B6D2-284E-80F16BCB5AED}"/>
              </a:ext>
            </a:extLst>
          </p:cNvPr>
          <p:cNvSpPr txBox="1"/>
          <p:nvPr/>
        </p:nvSpPr>
        <p:spPr>
          <a:xfrm>
            <a:off x="8392701" y="2788499"/>
            <a:ext cx="1815338" cy="1015663"/>
          </a:xfrm>
          <a:prstGeom prst="rect">
            <a:avLst/>
          </a:prstGeom>
          <a:noFill/>
        </p:spPr>
        <p:txBody>
          <a:bodyPr wrap="square" rtlCol="0">
            <a:spAutoFit/>
          </a:bodyPr>
          <a:lstStyle/>
          <a:p>
            <a:pPr algn="ctr"/>
            <a:r>
              <a:rPr lang="en-US" sz="2000" dirty="0">
                <a:solidFill>
                  <a:srgbClr val="444444"/>
                </a:solidFill>
                <a:latin typeface="Gotham Medium" pitchFamily="2" charset="0"/>
              </a:rPr>
              <a:t>3. </a:t>
            </a:r>
          </a:p>
          <a:p>
            <a:pPr algn="ctr"/>
            <a:r>
              <a:rPr lang="en-US" sz="2000" dirty="0">
                <a:solidFill>
                  <a:srgbClr val="444444"/>
                </a:solidFill>
                <a:latin typeface="Gotham Medium" pitchFamily="2" charset="0"/>
              </a:rPr>
              <a:t>Strength</a:t>
            </a:r>
          </a:p>
          <a:p>
            <a:pPr algn="ctr"/>
            <a:r>
              <a:rPr lang="en-US" sz="2000" dirty="0">
                <a:solidFill>
                  <a:srgbClr val="444444"/>
                </a:solidFill>
                <a:latin typeface="Gotham Medium" pitchFamily="2" charset="0"/>
              </a:rPr>
              <a:t>Training</a:t>
            </a:r>
            <a:endParaRPr lang="en-US" sz="2000" dirty="0">
              <a:latin typeface="Gotham Medium" pitchFamily="2" charset="0"/>
            </a:endParaRPr>
          </a:p>
        </p:txBody>
      </p:sp>
      <p:sp>
        <p:nvSpPr>
          <p:cNvPr id="20" name="TextBox 19">
            <a:extLst>
              <a:ext uri="{FF2B5EF4-FFF2-40B4-BE49-F238E27FC236}">
                <a16:creationId xmlns:a16="http://schemas.microsoft.com/office/drawing/2014/main" id="{0B16748E-278E-AE26-1CC1-836A25F4B432}"/>
              </a:ext>
            </a:extLst>
          </p:cNvPr>
          <p:cNvSpPr txBox="1"/>
          <p:nvPr/>
        </p:nvSpPr>
        <p:spPr>
          <a:xfrm>
            <a:off x="2668814" y="6544076"/>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pic>
        <p:nvPicPr>
          <p:cNvPr id="7" name="Picture 2">
            <a:extLst>
              <a:ext uri="{FF2B5EF4-FFF2-40B4-BE49-F238E27FC236}">
                <a16:creationId xmlns:a16="http://schemas.microsoft.com/office/drawing/2014/main" id="{92A4AC88-CC54-10CE-3CA3-D1E0CF5433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040962" y="1816121"/>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D877118-0DF3-66CE-4D18-BEE7AD83BA30}"/>
              </a:ext>
            </a:extLst>
          </p:cNvPr>
          <p:cNvSpPr txBox="1"/>
          <p:nvPr/>
        </p:nvSpPr>
        <p:spPr>
          <a:xfrm>
            <a:off x="10364151" y="2199711"/>
            <a:ext cx="1269562" cy="1015663"/>
          </a:xfrm>
          <a:prstGeom prst="rect">
            <a:avLst/>
          </a:prstGeom>
          <a:noFill/>
        </p:spPr>
        <p:txBody>
          <a:bodyPr wrap="square" rtlCol="0">
            <a:spAutoFit/>
          </a:bodyPr>
          <a:lstStyle/>
          <a:p>
            <a:pPr algn="ctr"/>
            <a:r>
              <a:rPr lang="en-US" sz="2000" dirty="0">
                <a:solidFill>
                  <a:srgbClr val="444444"/>
                </a:solidFill>
                <a:latin typeface="Gotham Medium" pitchFamily="2" charset="0"/>
              </a:rPr>
              <a:t>4.</a:t>
            </a:r>
          </a:p>
          <a:p>
            <a:pPr algn="ctr"/>
            <a:r>
              <a:rPr lang="en-US" sz="2000" dirty="0">
                <a:solidFill>
                  <a:srgbClr val="444444"/>
                </a:solidFill>
                <a:latin typeface="Gotham Medium" pitchFamily="2" charset="0"/>
              </a:rPr>
              <a:t>Cool</a:t>
            </a:r>
          </a:p>
          <a:p>
            <a:pPr algn="ctr"/>
            <a:r>
              <a:rPr lang="en-US" sz="2000" dirty="0">
                <a:solidFill>
                  <a:srgbClr val="444444"/>
                </a:solidFill>
                <a:latin typeface="Gotham Medium" pitchFamily="2" charset="0"/>
              </a:rPr>
              <a:t>Down</a:t>
            </a:r>
            <a:endParaRPr lang="en-US" sz="2000" dirty="0">
              <a:latin typeface="Gotham Medium" pitchFamily="2" charset="0"/>
            </a:endParaRPr>
          </a:p>
        </p:txBody>
      </p:sp>
    </p:spTree>
    <p:extLst>
      <p:ext uri="{BB962C8B-B14F-4D97-AF65-F5344CB8AC3E}">
        <p14:creationId xmlns:p14="http://schemas.microsoft.com/office/powerpoint/2010/main" val="321956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536" y="2186512"/>
            <a:ext cx="1050673" cy="107211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21" y="2685431"/>
            <a:ext cx="2411858" cy="2461080"/>
          </a:xfrm>
          <a:prstGeom prst="rect">
            <a:avLst/>
          </a:prstGeom>
        </p:spPr>
      </p:pic>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5313352" y="643362"/>
            <a:ext cx="6740762" cy="4158417"/>
          </a:xfrm>
        </p:spPr>
        <p:txBody>
          <a:bodyPr>
            <a:noAutofit/>
          </a:bodyPr>
          <a:lstStyle/>
          <a:p>
            <a:pPr marL="0" indent="0">
              <a:spcBef>
                <a:spcPts val="0"/>
              </a:spcBef>
              <a:buNone/>
            </a:pPr>
            <a:r>
              <a:rPr lang="en-US" sz="2400" dirty="0">
                <a:latin typeface="Gotham Medium" pitchFamily="50" charset="0"/>
                <a:cs typeface="Calibri"/>
              </a:rPr>
              <a:t>That's OK.​</a:t>
            </a:r>
          </a:p>
          <a:p>
            <a:pPr marL="0" indent="0">
              <a:spcBef>
                <a:spcPts val="0"/>
              </a:spcBef>
              <a:buNone/>
            </a:pPr>
            <a:endParaRPr lang="en-US" sz="2400" dirty="0">
              <a:latin typeface="Gotham Medium" pitchFamily="50" charset="0"/>
              <a:cs typeface="Calibri"/>
            </a:endParaRPr>
          </a:p>
          <a:p>
            <a:pPr marL="0" indent="0">
              <a:spcBef>
                <a:spcPts val="0"/>
              </a:spcBef>
              <a:buNone/>
            </a:pPr>
            <a:r>
              <a:rPr lang="en-US" sz="2400" dirty="0">
                <a:latin typeface="Gotham Medium" pitchFamily="50" charset="0"/>
                <a:cs typeface="Calibri"/>
              </a:rPr>
              <a:t>Because you can still 'get active' during your break. </a:t>
            </a:r>
          </a:p>
          <a:p>
            <a:pPr marL="0" indent="0">
              <a:spcBef>
                <a:spcPts val="0"/>
              </a:spcBef>
              <a:buNone/>
            </a:pPr>
            <a:endParaRPr lang="en-US" sz="2400" dirty="0">
              <a:latin typeface="Gotham Medium" pitchFamily="50" charset="0"/>
              <a:cs typeface="Calibri"/>
            </a:endParaRPr>
          </a:p>
          <a:p>
            <a:pPr marL="0" indent="0">
              <a:spcBef>
                <a:spcPts val="0"/>
              </a:spcBef>
              <a:buNone/>
            </a:pPr>
            <a:r>
              <a:rPr lang="en-US" sz="2400" dirty="0">
                <a:latin typeface="Gotham Medium" pitchFamily="50" charset="0"/>
                <a:cs typeface="Calibri"/>
              </a:rPr>
              <a:t>Consider: ​</a:t>
            </a:r>
          </a:p>
          <a:p>
            <a:pPr lvl="1">
              <a:spcBef>
                <a:spcPts val="0"/>
              </a:spcBef>
            </a:pPr>
            <a:r>
              <a:rPr lang="en-US" dirty="0">
                <a:latin typeface="Gotham Medium" pitchFamily="50" charset="0"/>
                <a:cs typeface="Calibri"/>
              </a:rPr>
              <a:t>Walking the stairs​</a:t>
            </a:r>
          </a:p>
          <a:p>
            <a:pPr lvl="1">
              <a:spcBef>
                <a:spcPts val="0"/>
              </a:spcBef>
            </a:pPr>
            <a:r>
              <a:rPr lang="en-US" dirty="0">
                <a:latin typeface="Gotham Medium" pitchFamily="50" charset="0"/>
                <a:cs typeface="Calibri"/>
              </a:rPr>
              <a:t>Walking outside </a:t>
            </a:r>
          </a:p>
          <a:p>
            <a:pPr lvl="1">
              <a:spcBef>
                <a:spcPts val="0"/>
              </a:spcBef>
            </a:pPr>
            <a:r>
              <a:rPr lang="en-US" dirty="0">
                <a:latin typeface="Gotham Medium" pitchFamily="50" charset="0"/>
                <a:cs typeface="Calibri"/>
              </a:rPr>
              <a:t>Stretching</a:t>
            </a:r>
          </a:p>
          <a:p>
            <a:pPr lvl="1">
              <a:spcBef>
                <a:spcPts val="0"/>
              </a:spcBef>
            </a:pPr>
            <a:r>
              <a:rPr lang="en-US" dirty="0">
                <a:latin typeface="Gotham Medium" pitchFamily="50" charset="0"/>
                <a:cs typeface="Calibri"/>
              </a:rPr>
              <a:t>Chair yoga</a:t>
            </a:r>
            <a:endParaRPr lang="en-US" dirty="0"/>
          </a:p>
        </p:txBody>
      </p:sp>
      <p:sp>
        <p:nvSpPr>
          <p:cNvPr id="6" name="Oval 5">
            <a:extLst>
              <a:ext uri="{FF2B5EF4-FFF2-40B4-BE49-F238E27FC236}">
                <a16:creationId xmlns:a16="http://schemas.microsoft.com/office/drawing/2014/main" id="{22DA058F-D6F5-5FDA-E841-59C00D11DC09}"/>
              </a:ext>
            </a:extLst>
          </p:cNvPr>
          <p:cNvSpPr/>
          <p:nvPr/>
        </p:nvSpPr>
        <p:spPr>
          <a:xfrm>
            <a:off x="754408" y="412659"/>
            <a:ext cx="4389120" cy="4389120"/>
          </a:xfrm>
          <a:prstGeom prst="ellipse">
            <a:avLst/>
          </a:prstGeom>
          <a:solidFill>
            <a:srgbClr val="00968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1115252" y="1892197"/>
            <a:ext cx="3667432" cy="1200329"/>
          </a:xfrm>
          <a:prstGeom prst="rect">
            <a:avLst/>
          </a:prstGeom>
          <a:noFill/>
        </p:spPr>
        <p:txBody>
          <a:bodyPr wrap="square">
            <a:spAutoFit/>
          </a:bodyPr>
          <a:lstStyle/>
          <a:p>
            <a:pPr algn="ctr"/>
            <a:r>
              <a:rPr lang="en-US" sz="3600" b="1" dirty="0">
                <a:solidFill>
                  <a:schemeClr val="bg1"/>
                </a:solidFill>
                <a:latin typeface="Gotham Bold" pitchFamily="50" charset="0"/>
                <a:ea typeface="Calibri" panose="020F0502020204030204" pitchFamily="34" charset="0"/>
                <a:cs typeface="Calibri"/>
              </a:rPr>
              <a:t>Can’t do a Take 10-4U?</a:t>
            </a:r>
            <a:endParaRPr lang="en-US" sz="3600" dirty="0">
              <a:solidFill>
                <a:schemeClr val="bg1"/>
              </a:solidFill>
              <a:latin typeface="Gotham Bold" pitchFamily="50"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79" y="4999325"/>
            <a:ext cx="1269937" cy="1295855"/>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0" y="-277550"/>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801" y="-751292"/>
            <a:ext cx="1728489" cy="1763765"/>
          </a:xfrm>
          <a:prstGeom prst="rect">
            <a:avLst/>
          </a:prstGeom>
        </p:spPr>
      </p:pic>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3077275" y="4850627"/>
            <a:ext cx="9122811" cy="1976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dirty="0">
                <a:latin typeface="Gotham Medium" pitchFamily="2" charset="0"/>
              </a:rPr>
              <a:t>Keep in Mind: ​</a:t>
            </a:r>
          </a:p>
          <a:p>
            <a:pPr marL="0" indent="0">
              <a:spcBef>
                <a:spcPts val="0"/>
              </a:spcBef>
              <a:buNone/>
            </a:pPr>
            <a:r>
              <a:rPr lang="en-US" sz="2400" dirty="0">
                <a:latin typeface="Gotham Medium" pitchFamily="2" charset="0"/>
              </a:rPr>
              <a:t>The original active rest programs were done with co-workers. You can 'get active' alone but to get the most benefit from the program, find others who will 'get active' with you. </a:t>
            </a:r>
            <a:endParaRPr lang="en-US" dirty="0"/>
          </a:p>
        </p:txBody>
      </p:sp>
      <p:pic>
        <p:nvPicPr>
          <p:cNvPr id="2" name="Picture 1">
            <a:extLst>
              <a:ext uri="{FF2B5EF4-FFF2-40B4-BE49-F238E27FC236}">
                <a16:creationId xmlns:a16="http://schemas.microsoft.com/office/drawing/2014/main" id="{58FFD235-C020-211A-494E-FC45A0A12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646" y="678784"/>
            <a:ext cx="231562" cy="231562"/>
          </a:xfrm>
          <a:prstGeom prst="rect">
            <a:avLst/>
          </a:prstGeom>
        </p:spPr>
      </p:pic>
      <p:pic>
        <p:nvPicPr>
          <p:cNvPr id="4" name="Picture 3">
            <a:extLst>
              <a:ext uri="{FF2B5EF4-FFF2-40B4-BE49-F238E27FC236}">
                <a16:creationId xmlns:a16="http://schemas.microsoft.com/office/drawing/2014/main" id="{359C713C-1E35-5FDB-17EE-0F6299101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713" y="4908849"/>
            <a:ext cx="231562" cy="231562"/>
          </a:xfrm>
          <a:prstGeom prst="rect">
            <a:avLst/>
          </a:prstGeom>
        </p:spPr>
      </p:pic>
    </p:spTree>
    <p:extLst>
      <p:ext uri="{BB962C8B-B14F-4D97-AF65-F5344CB8AC3E}">
        <p14:creationId xmlns:p14="http://schemas.microsoft.com/office/powerpoint/2010/main" val="1125146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4611c7-b834-4876-a5e6-7499996ddc78" xsi:nil="true"/>
    <Number xmlns="5e3f80e7-3e98-481c-af15-c8743e5934b5" xsi:nil="true"/>
    <lcf76f155ced4ddcb4097134ff3c332f xmlns="5e3f80e7-3e98-481c-af15-c8743e5934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1BD77A659F3D4690DAB5EFAEECA05C" ma:contentTypeVersion="18" ma:contentTypeDescription="Create a new document." ma:contentTypeScope="" ma:versionID="6a6eae1a492bad0c786c8cf4577b03e3">
  <xsd:schema xmlns:xsd="http://www.w3.org/2001/XMLSchema" xmlns:xs="http://www.w3.org/2001/XMLSchema" xmlns:p="http://schemas.microsoft.com/office/2006/metadata/properties" xmlns:ns2="5e3f80e7-3e98-481c-af15-c8743e5934b5" xmlns:ns3="304611c7-b834-4876-a5e6-7499996ddc78" targetNamespace="http://schemas.microsoft.com/office/2006/metadata/properties" ma:root="true" ma:fieldsID="bda20e6cb9dce9580b955bff9826aba6" ns2:_="" ns3:_="">
    <xsd:import namespace="5e3f80e7-3e98-481c-af15-c8743e5934b5"/>
    <xsd:import namespace="304611c7-b834-4876-a5e6-7499996dd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Numbe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f80e7-3e98-481c-af15-c8743e59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d757968-b5e0-43bf-af52-13bc706514c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Number" ma:index="22" nillable="true" ma:displayName="Number" ma:format="Dropdown" ma:internalName="Number" ma:percentage="FALSE">
      <xsd:simpleType>
        <xsd:restriction base="dms:Number"/>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611c7-b834-4876-a5e6-7499996ddc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fcb05b3-adcd-4dad-b11d-9be55efcd715}" ma:internalName="TaxCatchAll" ma:showField="CatchAllData" ma:web="304611c7-b834-4876-a5e6-7499996dd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B5778-60BE-4403-BD4C-9058F2B46EE6}">
  <ds:schemaRefs>
    <ds:schemaRef ds:uri="http://purl.org/dc/elements/1.1/"/>
    <ds:schemaRef ds:uri="5e3f80e7-3e98-481c-af15-c8743e5934b5"/>
    <ds:schemaRef ds:uri="http://purl.org/dc/dcmitype/"/>
    <ds:schemaRef ds:uri="http://schemas.microsoft.com/office/2006/metadata/properties"/>
    <ds:schemaRef ds:uri="http://www.w3.org/XML/1998/namespace"/>
    <ds:schemaRef ds:uri="304611c7-b834-4876-a5e6-7499996ddc78"/>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1EC05B4-77C6-4DF3-AE64-DDC1718511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3f80e7-3e98-481c-af15-c8743e5934b5"/>
    <ds:schemaRef ds:uri="304611c7-b834-4876-a5e6-7499996dd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7D957D-7D13-4D39-AD2B-D6B24368BA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22122</TotalTime>
  <Words>2202</Words>
  <Application>Microsoft Macintosh PowerPoint</Application>
  <PresentationFormat>Widescreen</PresentationFormat>
  <Paragraphs>184</Paragraphs>
  <Slides>17</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Gotham Black</vt:lpstr>
      <vt:lpstr>Gotham Bold</vt:lpstr>
      <vt:lpstr>Gotham Book</vt:lpstr>
      <vt:lpstr>Gotham Medium</vt:lpstr>
      <vt:lpstr>Gotham Thin</vt:lpstr>
      <vt:lpstr>Office Theme</vt:lpstr>
      <vt:lpstr>Renew My Body: Active Rest</vt:lpstr>
      <vt:lpstr>Important  Disclosures</vt:lpstr>
      <vt:lpstr>Are you signed  up to RenewU?</vt:lpstr>
      <vt:lpstr>This session will answer  the following questions </vt:lpstr>
      <vt:lpstr>Active Rest vs Passive Rest </vt:lpstr>
      <vt:lpstr>Why Active Rest?</vt:lpstr>
      <vt:lpstr>PowerPoint Presentation</vt:lpstr>
      <vt:lpstr> How can you Practice Active Rest?</vt:lpstr>
      <vt:lpstr>PowerPoint Presentation</vt:lpstr>
      <vt:lpstr>Strategies for Trying out Take 10-4U</vt:lpstr>
      <vt:lpstr>Active Rest</vt:lpstr>
      <vt:lpstr>Strategies for “Getting Active”</vt:lpstr>
      <vt:lpstr>PowerPoint Presentation</vt:lpstr>
      <vt:lpstr>Summary</vt:lpstr>
      <vt:lpstr>Next Steps?​</vt:lpstr>
      <vt:lpstr>Please Complete the Post-session Survey</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 My Mind: Template</dc:title>
  <dc:creator>Monica Bailey</dc:creator>
  <cp:lastModifiedBy>Karla Rosario</cp:lastModifiedBy>
  <cp:revision>14</cp:revision>
  <dcterms:created xsi:type="dcterms:W3CDTF">2023-07-29T19:26:57Z</dcterms:created>
  <dcterms:modified xsi:type="dcterms:W3CDTF">2024-01-09T00:29:59Z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0x0101004B1BD77A659F3D4690DAB5EFAEECA05C</vt:lpwstr>
  </property>
  <property fmtid="{D5CDD505-2E9C-101B-9397-08002B2CF9AE}" pid="3" name="MediaServiceImageTags">
    <vt:lpwstr/>
  </property>
</Properties>
</file>