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62" r:id="rId6"/>
    <p:sldId id="306" r:id="rId7"/>
    <p:sldId id="295" r:id="rId8"/>
    <p:sldId id="267" r:id="rId9"/>
    <p:sldId id="297" r:id="rId10"/>
    <p:sldId id="301" r:id="rId11"/>
    <p:sldId id="266" r:id="rId12"/>
    <p:sldId id="263" r:id="rId13"/>
    <p:sldId id="265" r:id="rId14"/>
    <p:sldId id="307" r:id="rId15"/>
    <p:sldId id="305" r:id="rId16"/>
    <p:sldId id="308"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527465-BE81-5842-8774-2AB17597A60A}" v="2" dt="2023-11-28T01:50:12.304"/>
    <p1510:client id="{90682832-6245-4E2F-ABB7-604130C76AEC}" v="1" dt="2023-12-14T02:04:19.6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79" autoAdjust="0"/>
    <p:restoredTop sz="91825"/>
  </p:normalViewPr>
  <p:slideViewPr>
    <p:cSldViewPr snapToGrid="0">
      <p:cViewPr varScale="1">
        <p:scale>
          <a:sx n="109" d="100"/>
          <a:sy n="109" d="100"/>
        </p:scale>
        <p:origin x="920" y="-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03527465-BE81-5842-8774-2AB17597A60A}"/>
    <pc:docChg chg="custSel modSld">
      <pc:chgData name="Karla Rosario" userId="003cb3b7-bc10-4f02-a2b7-728ff5158fe3" providerId="ADAL" clId="{03527465-BE81-5842-8774-2AB17597A60A}" dt="2023-11-28T01:50:18.010" v="7" actId="1076"/>
      <pc:docMkLst>
        <pc:docMk/>
      </pc:docMkLst>
      <pc:sldChg chg="addSp modSp mod">
        <pc:chgData name="Karla Rosario" userId="003cb3b7-bc10-4f02-a2b7-728ff5158fe3" providerId="ADAL" clId="{03527465-BE81-5842-8774-2AB17597A60A}" dt="2023-11-28T01:49:41.890" v="3" actId="1076"/>
        <pc:sldMkLst>
          <pc:docMk/>
          <pc:sldMk cId="3375858740" sldId="306"/>
        </pc:sldMkLst>
        <pc:picChg chg="add mod">
          <ac:chgData name="Karla Rosario" userId="003cb3b7-bc10-4f02-a2b7-728ff5158fe3" providerId="ADAL" clId="{03527465-BE81-5842-8774-2AB17597A60A}" dt="2023-11-28T01:49:41.890" v="3" actId="1076"/>
          <ac:picMkLst>
            <pc:docMk/>
            <pc:sldMk cId="3375858740" sldId="306"/>
            <ac:picMk id="7" creationId="{9B4B1D5F-8B99-BA08-26C7-EDB4FF54C182}"/>
          </ac:picMkLst>
        </pc:picChg>
      </pc:sldChg>
      <pc:sldChg chg="addSp delSp modSp mod">
        <pc:chgData name="Karla Rosario" userId="003cb3b7-bc10-4f02-a2b7-728ff5158fe3" providerId="ADAL" clId="{03527465-BE81-5842-8774-2AB17597A60A}" dt="2023-11-28T01:50:18.010" v="7" actId="1076"/>
        <pc:sldMkLst>
          <pc:docMk/>
          <pc:sldMk cId="143125660" sldId="308"/>
        </pc:sldMkLst>
        <pc:picChg chg="del">
          <ac:chgData name="Karla Rosario" userId="003cb3b7-bc10-4f02-a2b7-728ff5158fe3" providerId="ADAL" clId="{03527465-BE81-5842-8774-2AB17597A60A}" dt="2023-11-28T01:50:04.028" v="4" actId="478"/>
          <ac:picMkLst>
            <pc:docMk/>
            <pc:sldMk cId="143125660" sldId="308"/>
            <ac:picMk id="7" creationId="{A8497844-78F4-9580-28D0-6D822FD922D3}"/>
          </ac:picMkLst>
        </pc:picChg>
        <pc:picChg chg="add mod">
          <ac:chgData name="Karla Rosario" userId="003cb3b7-bc10-4f02-a2b7-728ff5158fe3" providerId="ADAL" clId="{03527465-BE81-5842-8774-2AB17597A60A}" dt="2023-11-28T01:50:18.010" v="7" actId="1076"/>
          <ac:picMkLst>
            <pc:docMk/>
            <pc:sldMk cId="143125660" sldId="308"/>
            <ac:picMk id="8" creationId="{462FB4B8-6756-ACAE-FCAF-305522946AD3}"/>
          </ac:picMkLst>
        </pc:picChg>
      </pc:sldChg>
    </pc:docChg>
  </pc:docChgLst>
  <pc:docChgLst>
    <pc:chgData name="Monica Bailey" userId="ad2abb25b7193ebb" providerId="LiveId" clId="{B5473CB1-6891-476C-8A8D-4B8D466FC338}"/>
    <pc:docChg chg="modSld">
      <pc:chgData name="Monica Bailey" userId="ad2abb25b7193ebb" providerId="LiveId" clId="{B5473CB1-6891-476C-8A8D-4B8D466FC338}" dt="2023-08-31T16:43:52.898" v="0"/>
      <pc:docMkLst>
        <pc:docMk/>
      </pc:docMkLst>
      <pc:sldChg chg="modNotesTx">
        <pc:chgData name="Monica Bailey" userId="ad2abb25b7193ebb" providerId="LiveId" clId="{B5473CB1-6891-476C-8A8D-4B8D466FC338}" dt="2023-08-31T16:43:52.898" v="0"/>
        <pc:sldMkLst>
          <pc:docMk/>
          <pc:sldMk cId="143125660" sldId="308"/>
        </pc:sldMkLst>
      </pc:sldChg>
    </pc:docChg>
  </pc:docChgLst>
  <pc:docChgLst>
    <pc:chgData name="Karla Rosario" userId="S::ka979425@ucf.edu::003cb3b7-bc10-4f02-a2b7-728ff5158fe3" providerId="AD" clId="Web-{90682832-6245-4E2F-ABB7-604130C76AEC}"/>
    <pc:docChg chg="modSld">
      <pc:chgData name="Karla Rosario" userId="S::ka979425@ucf.edu::003cb3b7-bc10-4f02-a2b7-728ff5158fe3" providerId="AD" clId="Web-{90682832-6245-4E2F-ABB7-604130C76AEC}" dt="2023-12-14T02:04:19.616" v="0"/>
      <pc:docMkLst>
        <pc:docMk/>
      </pc:docMkLst>
      <pc:sldChg chg="delSp">
        <pc:chgData name="Karla Rosario" userId="S::ka979425@ucf.edu::003cb3b7-bc10-4f02-a2b7-728ff5158fe3" providerId="AD" clId="Web-{90682832-6245-4E2F-ABB7-604130C76AEC}" dt="2023-12-14T02:04:19.616" v="0"/>
        <pc:sldMkLst>
          <pc:docMk/>
          <pc:sldMk cId="3375858740" sldId="306"/>
        </pc:sldMkLst>
        <pc:picChg chg="del">
          <ac:chgData name="Karla Rosario" userId="S::ka979425@ucf.edu::003cb3b7-bc10-4f02-a2b7-728ff5158fe3" providerId="AD" clId="Web-{90682832-6245-4E2F-ABB7-604130C76AEC}" dt="2023-12-14T02:04:19.616" v="0"/>
          <ac:picMkLst>
            <pc:docMk/>
            <pc:sldMk cId="3375858740" sldId="306"/>
            <ac:picMk id="7" creationId="{9B4B1D5F-8B99-BA08-26C7-EDB4FF54C18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You can start with only one activity and if that does not work for you, you can try to practice another one. You don’t have to practice them all at the same time. Even short meditation practice shows significant improvement (few minutes per day) in mindful awareness  </a:t>
            </a: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As you consistently practice these activities, your increased flexibility will allow you to practice more activities over time.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Practicing cognitive diffusion will help you disengage with patterns of thinking that get in the way of meaningful activity.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Being aware of personal values and goals will help you explore and clarify the things you hold meaningful and important on a personal level.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Learning to accept your thoughts and emotions as they are and to evaluate them to determine whether they are serving your life goals and personal values can create lasting changes for you.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No one feels positive all the time. Trying to be positive all the time invalidates your actual experience and hinders your growth. ACT can help you work through and cope with those thoughts and emotions in a healthy way.</a:t>
            </a:r>
            <a:endParaRPr lang="en-US" sz="1800" b="0" i="0" dirty="0">
              <a:solidFill>
                <a:srgbClr val="444444"/>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12</a:t>
            </a:fld>
            <a:endParaRPr lang="en-US"/>
          </a:p>
        </p:txBody>
      </p:sp>
    </p:spTree>
    <p:extLst>
      <p:ext uri="{BB962C8B-B14F-4D97-AF65-F5344CB8AC3E}">
        <p14:creationId xmlns:p14="http://schemas.microsoft.com/office/powerpoint/2010/main" val="921429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The objectives for today's presentation are to define, discuss, identify and implement ACT techniques and strategies. Then, we will reflect on this experience.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336815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ACT stands for Acceptance and Commitment Therapy. You can practice ACT techniques on your own; however, if you experience severe mental health problems, you should seek professional help. If you want to find an ACT therapist, make sure they have an advanced degree in a mental health field, licensure to practice in the state where you live, and additional experience and training using ACT.</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Psychological flexibility is the central concept in ACT. Psychological flexibility is the ability to stay in contact with the present moment regardless of unpleasant thoughts and feelings, while choosing your behaviors based on the situation and personal values. Especially, improvements in psychological flexibility can lead to significant improvements in depression and anxiety.</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Psychological flexibility can increase through the use of engagement, awareness and openness practices. Definitions and an example practice is provided for each at the top of provided handouts.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3598747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ACT is an empirically supported treatment for depression, anxiety, chronic pain, mood disorders and obsessive–compulsive disorder.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4087581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The key objective of ACT is to improve psychological flexibility through educating clients about the core aspects of ACT. This is done by different methods. For example, teaching these aspects by giving examples from the challenges we experience in a daily basis. Practicing mindfulness is another techniques is used to have control over thoughts by breathing exercises, guided imagery, and other practice that help body and mind relax and help reduce stress. ACT uses also a lot of metaphors to facilitate suffering from painful and/or negative thoughts and feelings. Group discussions can help us adopt a nonjudgmental mental state by listening to others challenges. Finally, homework assignment is usually helpful for self-refection and becoming aware of our negative and painful thoughts and feelings.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564996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ACT aims to foster increased </a:t>
            </a:r>
            <a:r>
              <a:rPr lang="en-US" b="0" i="1" u="none" strike="noStrike" dirty="0">
                <a:solidFill>
                  <a:srgbClr val="000000"/>
                </a:solidFill>
                <a:effectLst/>
                <a:latin typeface="Calibri" panose="020F0502020204030204" pitchFamily="34" charset="0"/>
              </a:rPr>
              <a:t>psychological flexibility</a:t>
            </a:r>
            <a:r>
              <a:rPr lang="en-US" b="0" i="0" u="none" strike="noStrike" dirty="0">
                <a:solidFill>
                  <a:srgbClr val="000000"/>
                </a:solidFill>
                <a:effectLst/>
                <a:latin typeface="Calibri" panose="020F0502020204030204" pitchFamily="34" charset="0"/>
              </a:rPr>
              <a:t>  by cultivating the 6 core ACT processes described above.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These are descriptions and definitions of ACT aspects, actual practice activities are provided at the end.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Definitions of Aspects of ACT</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Acceptance  - An alternative to our instinct to avoid thinking about negative or potentially negative experiences. It is the active choice to allow unpleasant experiences to exist, without trying to deny or change them.</a:t>
            </a:r>
            <a:r>
              <a:rPr lang="en-US" sz="1800" b="0" i="0" dirty="0">
                <a:solidFill>
                  <a:srgbClr val="000000"/>
                </a:solidFill>
                <a:effectLst/>
                <a:latin typeface="Calibri" panose="020F0502020204030204" pitchFamily="34" charset="0"/>
              </a:rPr>
              <a:t>​</a:t>
            </a:r>
            <a:br>
              <a:rPr lang="en-US" sz="1800" b="0" i="0" dirty="0">
                <a:solidFill>
                  <a:srgbClr val="000000"/>
                </a:solidFill>
                <a:effectLst/>
                <a:latin typeface="Calibri" panose="020F0502020204030204" pitchFamily="34" charset="0"/>
              </a:rPr>
            </a:b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Cognitive Diffusion - Techniques intended to change how an individual reacts to their thoughts and feelings, so that there is decreased fixation on negative experiences and empowerment towards values.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Being Present  - The practice of being aware of the present moment, without judging the experience.</a:t>
            </a:r>
            <a:r>
              <a:rPr lang="en-US" sz="1800" b="0" i="0" dirty="0">
                <a:solidFill>
                  <a:srgbClr val="000000"/>
                </a:solidFill>
                <a:effectLst/>
                <a:latin typeface="Calibri" panose="020F0502020204030204" pitchFamily="34" charset="0"/>
              </a:rPr>
              <a:t>​</a:t>
            </a: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Self as Context  - offers that there is a self outside of the current experience. We are not only what happens to us.</a:t>
            </a:r>
            <a:r>
              <a:rPr lang="en-US" sz="1800" b="0" i="0" dirty="0">
                <a:solidFill>
                  <a:srgbClr val="000000"/>
                </a:solidFill>
                <a:effectLst/>
                <a:latin typeface="Calibri" panose="020F0502020204030204" pitchFamily="34" charset="0"/>
              </a:rPr>
              <a:t>​</a:t>
            </a: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Values - The qualities we choose to work towards in any given moment. We all hold values, consciously or unconsciously, that direct our steps. </a:t>
            </a:r>
            <a:r>
              <a:rPr lang="en-US" sz="1800" b="0" i="0" dirty="0">
                <a:solidFill>
                  <a:srgbClr val="000000"/>
                </a:solidFill>
                <a:effectLst/>
                <a:latin typeface="Calibri" panose="020F0502020204030204" pitchFamily="34" charset="0"/>
              </a:rPr>
              <a:t>​</a:t>
            </a:r>
          </a:p>
          <a:p>
            <a:pPr algn="l" rtl="0" fontAlgn="base">
              <a:buFont typeface="Arial" panose="020B0604020202020204" pitchFamily="34" charset="0"/>
              <a:buChar char="•"/>
            </a:pP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Commit to Actions - To assist in long-term goals and live a life consistent with one's values.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2709530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We will watch this video together to learn about the ACT matrix and how it can be used to promote psychological flexibility.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2092324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Follow the prompts to practice using the ACT Matrix to increase your psychological flexibility. </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1037747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Reflect on your experience with the ACT Matrix</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2411995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1/8/24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1/8/24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hyperlink" Target="https://www.youtube.com/watch?v=RQ1sVPqwxgw&amp;t=6s" TargetMode="External"/><Relationship Id="rId2" Type="http://schemas.openxmlformats.org/officeDocument/2006/relationships/slideLayout" Target="../slideLayouts/slideLayout2.xml"/><Relationship Id="rId1" Type="http://schemas.openxmlformats.org/officeDocument/2006/relationships/video" Target="https://www.youtube.com/embed/RQ1sVPqwxgw?start=1&amp;feature=oembed" TargetMode="External"/><Relationship Id="rId6" Type="http://schemas.openxmlformats.org/officeDocument/2006/relationships/image" Target="../media/image13.jpeg"/><Relationship Id="rId5" Type="http://schemas.microsoft.com/office/2007/relationships/hdphoto" Target="../media/hdphoto1.wdp"/><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573680" cy="2232717"/>
          </a:xfrm>
        </p:spPr>
        <p:txBody>
          <a:bodyPr anchor="ctr">
            <a:normAutofit/>
          </a:bodyPr>
          <a:lstStyle/>
          <a:p>
            <a:pPr algn="l"/>
            <a:r>
              <a:rPr lang="en-US" sz="5000" dirty="0">
                <a:latin typeface="Gotham Bold" pitchFamily="50" charset="0"/>
              </a:rPr>
              <a:t>Renew My Mind: </a:t>
            </a:r>
            <a:br>
              <a:rPr lang="en-US" sz="5000" dirty="0">
                <a:latin typeface="Gotham Bold" pitchFamily="50" charset="0"/>
              </a:rPr>
            </a:br>
            <a:r>
              <a:rPr lang="en-US" sz="5000" b="1" i="0" u="none" strike="noStrike" dirty="0">
                <a:solidFill>
                  <a:srgbClr val="000000"/>
                </a:solidFill>
                <a:effectLst/>
                <a:latin typeface="Gotham Medium" pitchFamily="2" charset="0"/>
              </a:rPr>
              <a:t>Acceptance &amp; Commitment </a:t>
            </a:r>
            <a:br>
              <a:rPr lang="en-US" sz="5000" b="1" i="0" u="none" strike="noStrike" dirty="0">
                <a:solidFill>
                  <a:srgbClr val="000000"/>
                </a:solidFill>
                <a:effectLst/>
                <a:latin typeface="Gotham Medium" pitchFamily="2" charset="0"/>
              </a:rPr>
            </a:br>
            <a:r>
              <a:rPr lang="en-US" sz="5000" b="1" i="0" u="none" strike="noStrike" dirty="0">
                <a:solidFill>
                  <a:srgbClr val="000000"/>
                </a:solidFill>
                <a:effectLst/>
                <a:latin typeface="Gotham Medium" pitchFamily="2" charset="0"/>
              </a:rPr>
              <a:t>Therapy (ACT)</a:t>
            </a:r>
            <a:endParaRPr lang="en-US" sz="5000" dirty="0">
              <a:latin typeface="Gotham Medium" pitchFamily="2" charset="0"/>
            </a:endParaRP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normAutofit/>
          </a:bodyPr>
          <a:lstStyle/>
          <a:p>
            <a:pPr algn="l"/>
            <a:r>
              <a:rPr lang="en-US" b="0" i="0" u="none" strike="noStrike" dirty="0" err="1">
                <a:solidFill>
                  <a:srgbClr val="000000"/>
                </a:solidFill>
                <a:effectLst/>
                <a:latin typeface="Gotham Thin" pitchFamily="2" charset="0"/>
              </a:rPr>
              <a:t>RenewU</a:t>
            </a:r>
            <a:r>
              <a:rPr lang="en-US" b="0" i="0" u="none" strike="noStrike" dirty="0">
                <a:solidFill>
                  <a:srgbClr val="000000"/>
                </a:solidFill>
                <a:effectLst/>
                <a:latin typeface="Gotham Thin" pitchFamily="2" charset="0"/>
              </a:rPr>
              <a:t> Workshop ​</a:t>
            </a:r>
            <a:endParaRPr lang="en-US" dirty="0">
              <a:latin typeface="Gotham Thin" pitchFamily="50" charset="0"/>
            </a:endParaRP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13" name="TextBox 12">
            <a:extLst>
              <a:ext uri="{FF2B5EF4-FFF2-40B4-BE49-F238E27FC236}">
                <a16:creationId xmlns:a16="http://schemas.microsoft.com/office/drawing/2014/main" id="{9013635E-C75C-534A-8B4E-CD1E7D980322}"/>
              </a:ext>
            </a:extLst>
          </p:cNvPr>
          <p:cNvSpPr txBox="1"/>
          <p:nvPr/>
        </p:nvSpPr>
        <p:spPr>
          <a:xfrm>
            <a:off x="4399200" y="6215339"/>
            <a:ext cx="6854400" cy="369332"/>
          </a:xfrm>
          <a:prstGeom prst="rect">
            <a:avLst/>
          </a:prstGeom>
          <a:noFill/>
        </p:spPr>
        <p:txBody>
          <a:bodyPr wrap="square">
            <a:spAutoFit/>
          </a:bodyPr>
          <a:lstStyle/>
          <a:p>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dirty="0">
                <a:latin typeface="Gotham Black" pitchFamily="50" charset="0"/>
              </a:rPr>
              <a:t>Small Group Practice Activities Slide</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1903219"/>
            <a:ext cx="10512424" cy="360894"/>
          </a:xfrm>
        </p:spPr>
        <p:txBody>
          <a:bodyPr>
            <a:noAutofit/>
          </a:bodyPr>
          <a:lstStyle/>
          <a:p>
            <a:r>
              <a:rPr lang="en-US" u="none" strike="noStrike" dirty="0">
                <a:solidFill>
                  <a:srgbClr val="000000"/>
                </a:solidFill>
                <a:effectLst/>
                <a:latin typeface="Gotham Bold" pitchFamily="2" charset="0"/>
              </a:rPr>
              <a:t>Practice using the ACT Matrix: </a:t>
            </a:r>
            <a:r>
              <a:rPr lang="en-US" dirty="0">
                <a:solidFill>
                  <a:srgbClr val="000000"/>
                </a:solidFill>
                <a:effectLst/>
                <a:latin typeface="Gotham Bold" pitchFamily="2" charset="0"/>
              </a:rPr>
              <a:t>​</a:t>
            </a:r>
            <a:endParaRPr lang="en-US" dirty="0">
              <a:latin typeface="Gotham Bold" pitchFamily="2" charset="0"/>
            </a:endParaRP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215969" y="2447058"/>
            <a:ext cx="11162246" cy="3684588"/>
          </a:xfrm>
        </p:spPr>
        <p:txBody>
          <a:bodyPr/>
          <a:lstStyle/>
          <a:p>
            <a:pPr marL="0" indent="0" algn="l" rtl="0" fontAlgn="base">
              <a:buNone/>
            </a:pPr>
            <a:r>
              <a:rPr lang="en-US" sz="2400" u="none" strike="noStrike" dirty="0">
                <a:solidFill>
                  <a:srgbClr val="000000"/>
                </a:solidFill>
                <a:effectLst/>
                <a:latin typeface="Gotham Medium" pitchFamily="2" charset="0"/>
              </a:rPr>
              <a:t>Consider a situation that is currently causing you anxiety, stress or burnout. </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Use the ACT matrix to guide you through other perspectives you can    use to navigate the scenario.</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Discuss how you found the ACT matrix to be helpful among your group.</a:t>
            </a:r>
            <a:endParaRPr lang="en-US" sz="2400" dirty="0">
              <a:solidFill>
                <a:srgbClr val="000000"/>
              </a:solidFill>
              <a:effectLst/>
              <a:latin typeface="Gotham Medium" pitchFamily="2" charset="0"/>
            </a:endParaRPr>
          </a:p>
          <a:p>
            <a:pPr marL="0" indent="0">
              <a:buNone/>
            </a:pPr>
            <a:endParaRPr lang="en-US" dirty="0"/>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253AA4D8-10BB-B0B4-A8AA-8583FEC1C21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8429" y="2523739"/>
            <a:ext cx="231562" cy="231562"/>
          </a:xfrm>
          <a:prstGeom prst="rect">
            <a:avLst/>
          </a:prstGeom>
        </p:spPr>
      </p:pic>
      <p:pic>
        <p:nvPicPr>
          <p:cNvPr id="6" name="Picture 5">
            <a:extLst>
              <a:ext uri="{FF2B5EF4-FFF2-40B4-BE49-F238E27FC236}">
                <a16:creationId xmlns:a16="http://schemas.microsoft.com/office/drawing/2014/main" id="{859B44B2-9F9B-CB5E-235D-220A8B6ECAA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8429" y="3299891"/>
            <a:ext cx="231562" cy="231562"/>
          </a:xfrm>
          <a:prstGeom prst="rect">
            <a:avLst/>
          </a:prstGeom>
        </p:spPr>
      </p:pic>
      <p:pic>
        <p:nvPicPr>
          <p:cNvPr id="15" name="Picture 14">
            <a:extLst>
              <a:ext uri="{FF2B5EF4-FFF2-40B4-BE49-F238E27FC236}">
                <a16:creationId xmlns:a16="http://schemas.microsoft.com/office/drawing/2014/main" id="{23CF9B4C-EF61-BA9D-0F11-6984D04464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8429" y="4064682"/>
            <a:ext cx="231562" cy="231562"/>
          </a:xfrm>
          <a:prstGeom prst="rect">
            <a:avLst/>
          </a:prstGeom>
        </p:spPr>
      </p:pic>
      <p:sp>
        <p:nvSpPr>
          <p:cNvPr id="16" name="TextBox 15">
            <a:extLst>
              <a:ext uri="{FF2B5EF4-FFF2-40B4-BE49-F238E27FC236}">
                <a16:creationId xmlns:a16="http://schemas.microsoft.com/office/drawing/2014/main" id="{699454C5-F2BC-FFCD-B574-DE9D63B0D2F5}"/>
              </a:ext>
            </a:extLst>
          </p:cNvPr>
          <p:cNvSpPr txBox="1"/>
          <p:nvPr/>
        </p:nvSpPr>
        <p:spPr>
          <a:xfrm>
            <a:off x="1959315" y="6340369"/>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221835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4620670" y="1851369"/>
            <a:ext cx="6190817" cy="784069"/>
          </a:xfrm>
        </p:spPr>
        <p:txBody>
          <a:bodyPr>
            <a:noAutofit/>
          </a:bodyPr>
          <a:lstStyle/>
          <a:p>
            <a:pPr lvl="1" indent="-342900">
              <a:lnSpc>
                <a:spcPct val="100000"/>
              </a:lnSpc>
              <a:spcAft>
                <a:spcPts val="1200"/>
              </a:spcAft>
            </a:pPr>
            <a:r>
              <a:rPr lang="en-US" dirty="0">
                <a:latin typeface="Gotham Medium" pitchFamily="50" charset="0"/>
              </a:rPr>
              <a:t>What part of the ACT Matrix was the most helpful to you?</a:t>
            </a:r>
          </a:p>
        </p:txBody>
      </p:sp>
      <p:sp>
        <p:nvSpPr>
          <p:cNvPr id="6" name="Oval 5">
            <a:extLst>
              <a:ext uri="{FF2B5EF4-FFF2-40B4-BE49-F238E27FC236}">
                <a16:creationId xmlns:a16="http://schemas.microsoft.com/office/drawing/2014/main" id="{22DA058F-D6F5-5FDA-E841-59C00D11DC09}"/>
              </a:ext>
            </a:extLst>
          </p:cNvPr>
          <p:cNvSpPr/>
          <p:nvPr/>
        </p:nvSpPr>
        <p:spPr>
          <a:xfrm>
            <a:off x="978731" y="814365"/>
            <a:ext cx="3913275" cy="3783663"/>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0B5B4D0-7D3B-0A8B-B74A-A205A366FCD4}"/>
              </a:ext>
            </a:extLst>
          </p:cNvPr>
          <p:cNvSpPr txBox="1"/>
          <p:nvPr/>
        </p:nvSpPr>
        <p:spPr>
          <a:xfrm>
            <a:off x="1023454" y="1786093"/>
            <a:ext cx="3667432" cy="1754326"/>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ACT</a:t>
            </a:r>
          </a:p>
          <a:p>
            <a:pPr algn="ctr"/>
            <a:r>
              <a:rPr lang="en-US" sz="3600" b="1" dirty="0">
                <a:solidFill>
                  <a:schemeClr val="bg1"/>
                </a:solidFill>
                <a:latin typeface="Gotham Bold" pitchFamily="50" charset="0"/>
                <a:ea typeface="Calibri" panose="020F0502020204030204" pitchFamily="34" charset="0"/>
                <a:cs typeface="Calibri"/>
              </a:rPr>
              <a:t>Matrix </a:t>
            </a:r>
          </a:p>
          <a:p>
            <a:pPr algn="ctr"/>
            <a:r>
              <a:rPr lang="en-US" sz="3600" b="1" dirty="0">
                <a:solidFill>
                  <a:schemeClr val="bg1"/>
                </a:solidFill>
                <a:latin typeface="Gotham Bold" pitchFamily="50" charset="0"/>
                <a:ea typeface="Calibri" panose="020F0502020204030204" pitchFamily="34" charset="0"/>
                <a:cs typeface="Calibri"/>
              </a:rPr>
              <a:t>Reflection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4735609" y="3408977"/>
            <a:ext cx="6873297" cy="5069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400" u="none" strike="noStrike" dirty="0">
                <a:solidFill>
                  <a:srgbClr val="000000"/>
                </a:solidFill>
                <a:effectLst/>
                <a:latin typeface="Gotham Medium" pitchFamily="2" charset="0"/>
              </a:rPr>
              <a:t>Did the ACT Matrix help you realize anything in your situation that you may have overlooked previously?</a:t>
            </a:r>
            <a:endParaRPr lang="en-US" sz="2400" dirty="0">
              <a:latin typeface="Gotham Medium" pitchFamily="2"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7874B976-5515-20F1-742D-E605AF8BC9B1}"/>
              </a:ext>
            </a:extLst>
          </p:cNvPr>
          <p:cNvSpPr txBox="1"/>
          <p:nvPr/>
        </p:nvSpPr>
        <p:spPr>
          <a:xfrm>
            <a:off x="1965000" y="6296822"/>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2287048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dirty="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44775" y="1376808"/>
            <a:ext cx="10512424" cy="823912"/>
          </a:xfrm>
        </p:spPr>
        <p:txBody>
          <a:bodyPr/>
          <a:lstStyle/>
          <a:p>
            <a:r>
              <a:rPr lang="en-US" b="0" dirty="0">
                <a:latin typeface="Gotham Medium" pitchFamily="2" charset="0"/>
              </a:rPr>
              <a:t>Take Home Points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133482" y="2373107"/>
            <a:ext cx="10512424" cy="3684588"/>
          </a:xfrm>
        </p:spPr>
        <p:txBody>
          <a:bodyPr>
            <a:normAutofit/>
          </a:bodyPr>
          <a:lstStyle/>
          <a:p>
            <a:pPr marL="0" indent="0">
              <a:buNone/>
            </a:pPr>
            <a:r>
              <a:rPr lang="en-US" sz="2400" dirty="0">
                <a:latin typeface="Gotham Medium" pitchFamily="2" charset="0"/>
              </a:rPr>
              <a:t>​Even short meditation practice shows significant improvement (few minutes per day) in mindful awareness ​</a:t>
            </a:r>
          </a:p>
          <a:p>
            <a:pPr marL="0" indent="0">
              <a:buNone/>
            </a:pPr>
            <a:r>
              <a:rPr lang="en-US" sz="2400" dirty="0">
                <a:latin typeface="Gotham Medium" pitchFamily="2" charset="0"/>
              </a:rPr>
              <a:t>Practice stepping back from unhelpful entanglement with thoughts, to help disengage with patterns of thinking that get in the way of meaningful activity​</a:t>
            </a:r>
          </a:p>
          <a:p>
            <a:pPr marL="0" indent="0">
              <a:buNone/>
            </a:pPr>
            <a:r>
              <a:rPr lang="en-US" sz="2400" dirty="0">
                <a:latin typeface="Gotham Medium" pitchFamily="2" charset="0"/>
              </a:rPr>
              <a:t>Find activities that foster your own personal values (e.g. kindness, creativity, intimacy)</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AC09CDD4-8490-6EF1-6307-27282DFC14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3955" y="2464084"/>
            <a:ext cx="231562" cy="231562"/>
          </a:xfrm>
          <a:prstGeom prst="rect">
            <a:avLst/>
          </a:prstGeom>
        </p:spPr>
      </p:pic>
      <p:pic>
        <p:nvPicPr>
          <p:cNvPr id="6" name="Picture 5">
            <a:extLst>
              <a:ext uri="{FF2B5EF4-FFF2-40B4-BE49-F238E27FC236}">
                <a16:creationId xmlns:a16="http://schemas.microsoft.com/office/drawing/2014/main" id="{F49822B9-F5DA-8A9A-6989-0B41EF1A13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2648" y="4362890"/>
            <a:ext cx="231562" cy="231562"/>
          </a:xfrm>
          <a:prstGeom prst="rect">
            <a:avLst/>
          </a:prstGeom>
        </p:spPr>
      </p:pic>
      <p:pic>
        <p:nvPicPr>
          <p:cNvPr id="15" name="Picture 14">
            <a:extLst>
              <a:ext uri="{FF2B5EF4-FFF2-40B4-BE49-F238E27FC236}">
                <a16:creationId xmlns:a16="http://schemas.microsoft.com/office/drawing/2014/main" id="{6660AEC2-26EE-7B2F-40D8-652D8FDDE3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06" y="3234895"/>
            <a:ext cx="231562" cy="231562"/>
          </a:xfrm>
          <a:prstGeom prst="rect">
            <a:avLst/>
          </a:prstGeom>
        </p:spPr>
      </p:pic>
      <p:sp>
        <p:nvSpPr>
          <p:cNvPr id="16" name="TextBox 15">
            <a:extLst>
              <a:ext uri="{FF2B5EF4-FFF2-40B4-BE49-F238E27FC236}">
                <a16:creationId xmlns:a16="http://schemas.microsoft.com/office/drawing/2014/main" id="{0F086227-9C50-741A-17FB-2950AD48A6E3}"/>
              </a:ext>
            </a:extLst>
          </p:cNvPr>
          <p:cNvSpPr txBox="1"/>
          <p:nvPr/>
        </p:nvSpPr>
        <p:spPr>
          <a:xfrm>
            <a:off x="1965000" y="6308209"/>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2077451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3038326" y="311191"/>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341096" y="574989"/>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235246" y="1813522"/>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6120" y="4782389"/>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5401"/>
            <a:ext cx="60984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8" name="Picture 7">
            <a:extLst>
              <a:ext uri="{FF2B5EF4-FFF2-40B4-BE49-F238E27FC236}">
                <a16:creationId xmlns:a16="http://schemas.microsoft.com/office/drawing/2014/main" id="{462FB4B8-6756-ACAE-FCAF-305522946AD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8406" y="3529208"/>
            <a:ext cx="1332080" cy="1332080"/>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dirty="0"/>
          </a:p>
        </p:txBody>
      </p:sp>
      <p:sp>
        <p:nvSpPr>
          <p:cNvPr id="6" name="TextBox 5">
            <a:extLst>
              <a:ext uri="{FF2B5EF4-FFF2-40B4-BE49-F238E27FC236}">
                <a16:creationId xmlns:a16="http://schemas.microsoft.com/office/drawing/2014/main" id="{44CCDF29-F64C-4030-5766-755B3A4C96DC}"/>
              </a:ext>
            </a:extLst>
          </p:cNvPr>
          <p:cNvSpPr txBox="1"/>
          <p:nvPr/>
        </p:nvSpPr>
        <p:spPr>
          <a:xfrm>
            <a:off x="3077235" y="5924534"/>
            <a:ext cx="6098400" cy="276999"/>
          </a:xfrm>
          <a:prstGeom prst="rect">
            <a:avLst/>
          </a:prstGeom>
          <a:noFill/>
        </p:spPr>
        <p:txBody>
          <a:bodyPr wrap="square">
            <a:spAutoFit/>
          </a:bodyPr>
          <a:lstStyle/>
          <a:p>
            <a:pPr algn="ctr"/>
            <a:r>
              <a:rPr lang="en-US" sz="1200" b="0" i="0" u="none" strike="noStrike" dirty="0">
                <a:solidFill>
                  <a:srgbClr val="898989"/>
                </a:solidFill>
                <a:effectLst/>
                <a:latin typeface="Calibri" panose="020F0502020204030204" pitchFamily="34" charset="0"/>
              </a:rPr>
              <a:t>© University of Central Florida</a:t>
            </a:r>
            <a:r>
              <a:rPr lang="en-US" sz="1200" b="0" i="0" dirty="0">
                <a:solidFill>
                  <a:srgbClr val="898989"/>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A14B4FE-9E5F-3912-BA18-35365D2B5BD5}"/>
              </a:ext>
            </a:extLst>
          </p:cNvPr>
          <p:cNvSpPr txBox="1"/>
          <p:nvPr/>
        </p:nvSpPr>
        <p:spPr>
          <a:xfrm>
            <a:off x="5059800" y="6223026"/>
            <a:ext cx="8262000" cy="369332"/>
          </a:xfrm>
          <a:prstGeom prst="rect">
            <a:avLst/>
          </a:prstGeom>
          <a:noFill/>
        </p:spPr>
        <p:txBody>
          <a:bodyPr wrap="square">
            <a:spAutoFit/>
          </a:bodyPr>
          <a:lstStyle/>
          <a:p>
            <a:r>
              <a:rPr lang="en-US" sz="1800" b="0" i="0" dirty="0">
                <a:solidFill>
                  <a:srgbClr val="000000"/>
                </a:solidFill>
                <a:effectLst/>
                <a:latin typeface="Calibri" panose="020F0502020204030204" pitchFamily="34" charset="0"/>
              </a:rPr>
              <a:t>© University of Central Florida</a:t>
            </a:r>
            <a:endParaRPr lang="en-US" dirty="0"/>
          </a:p>
        </p:txBody>
      </p:sp>
      <p:pic>
        <p:nvPicPr>
          <p:cNvPr id="3" name="Picture 2" descr="A logo with blue circles&#10;&#10;Description automatically generated">
            <a:extLst>
              <a:ext uri="{FF2B5EF4-FFF2-40B4-BE49-F238E27FC236}">
                <a16:creationId xmlns:a16="http://schemas.microsoft.com/office/drawing/2014/main" id="{A03A7E47-8BD6-49EC-1913-F849360E44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EBD948E-487F-6090-47C7-4F9B26CC3203}"/>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19"/>
            <a:ext cx="5507665" cy="1663309"/>
          </a:xfrm>
        </p:spPr>
        <p:txBody>
          <a:bodyPr anchor="t">
            <a:normAutofit lnSpcReduction="10000"/>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Registration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261903"/>
            <a:ext cx="60984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7" name="Picture 6">
            <a:extLst>
              <a:ext uri="{FF2B5EF4-FFF2-40B4-BE49-F238E27FC236}">
                <a16:creationId xmlns:a16="http://schemas.microsoft.com/office/drawing/2014/main" id="{0B9C215F-3CA9-A385-331F-2F0EAB390F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2367" y="3593789"/>
            <a:ext cx="1267196" cy="1267196"/>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393962" y="0"/>
            <a:ext cx="2798038" cy="2430221"/>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dirty="0">
                <a:latin typeface="Gotham Medium" pitchFamily="50" charset="0"/>
              </a:rPr>
              <a:t>Define Acceptance and Commitment Therapy (ACT)​</a:t>
            </a:r>
          </a:p>
          <a:p>
            <a:pPr marL="342900" lvl="1" indent="0">
              <a:lnSpc>
                <a:spcPct val="100000"/>
              </a:lnSpc>
              <a:spcAft>
                <a:spcPts val="1200"/>
              </a:spcAft>
              <a:buNone/>
            </a:pPr>
            <a:r>
              <a:rPr lang="en-US" b="1" i="1" dirty="0">
                <a:latin typeface="Gotham Medium" pitchFamily="50" charset="0"/>
              </a:rPr>
              <a:t>Discuss why ACT is important to health promotion​</a:t>
            </a:r>
          </a:p>
          <a:p>
            <a:pPr marL="342900" lvl="1" indent="0">
              <a:lnSpc>
                <a:spcPct val="100000"/>
              </a:lnSpc>
              <a:spcAft>
                <a:spcPts val="1200"/>
              </a:spcAft>
              <a:buNone/>
            </a:pPr>
            <a:r>
              <a:rPr lang="en-US" b="1" i="1" dirty="0">
                <a:latin typeface="Gotham Medium" pitchFamily="50" charset="0"/>
              </a:rPr>
              <a:t>Identify how ACT can be used for self-care to reduce stress. ​</a:t>
            </a:r>
          </a:p>
          <a:p>
            <a:pPr marL="342900" lvl="1" indent="0">
              <a:lnSpc>
                <a:spcPct val="100000"/>
              </a:lnSpc>
              <a:spcAft>
                <a:spcPts val="1200"/>
              </a:spcAft>
              <a:buNone/>
            </a:pPr>
            <a:r>
              <a:rPr lang="en-US" b="1" i="1" dirty="0">
                <a:latin typeface="Gotham Medium" pitchFamily="50" charset="0"/>
              </a:rPr>
              <a:t>Implement ACT practice activity for your health promotion​</a:t>
            </a:r>
          </a:p>
          <a:p>
            <a:pPr marL="342900" lvl="1" indent="0">
              <a:lnSpc>
                <a:spcPct val="100000"/>
              </a:lnSpc>
              <a:spcAft>
                <a:spcPts val="1200"/>
              </a:spcAft>
              <a:buNone/>
            </a:pPr>
            <a:r>
              <a:rPr lang="en-US" b="1" i="1" dirty="0">
                <a:latin typeface="Gotham Medium" pitchFamily="50" charset="0"/>
              </a:rPr>
              <a:t>Reflect on experience with ACT </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4198" y="1929193"/>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4198" y="2514119"/>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4198" y="3099045"/>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4198" y="4068819"/>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14198" y="5007110"/>
            <a:ext cx="231562" cy="231562"/>
          </a:xfrm>
          <a:prstGeom prst="rect">
            <a:avLst/>
          </a:prstGeom>
        </p:spPr>
      </p:pic>
      <p:sp>
        <p:nvSpPr>
          <p:cNvPr id="5" name="TextBox 4">
            <a:extLst>
              <a:ext uri="{FF2B5EF4-FFF2-40B4-BE49-F238E27FC236}">
                <a16:creationId xmlns:a16="http://schemas.microsoft.com/office/drawing/2014/main" id="{0D62686D-2800-A961-D5D8-37FBBA3F9EF3}"/>
              </a:ext>
            </a:extLst>
          </p:cNvPr>
          <p:cNvSpPr txBox="1"/>
          <p:nvPr/>
        </p:nvSpPr>
        <p:spPr>
          <a:xfrm>
            <a:off x="1965000" y="6311900"/>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dirty="0">
                <a:latin typeface="Gotham Bold" pitchFamily="2" charset="0"/>
              </a:rPr>
              <a:t>What is ACT?</a:t>
            </a:r>
          </a:p>
        </p:txBody>
      </p:sp>
      <p:pic>
        <p:nvPicPr>
          <p:cNvPr id="7" name="Picture 6">
            <a:extLst>
              <a:ext uri="{FF2B5EF4-FFF2-40B4-BE49-F238E27FC236}">
                <a16:creationId xmlns:a16="http://schemas.microsoft.com/office/drawing/2014/main" id="{650A25FD-C8A9-A3A7-D145-40063448AE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052" y="1890530"/>
            <a:ext cx="3337560" cy="3337560"/>
          </a:xfrm>
          <a:prstGeom prst="rect">
            <a:avLst/>
          </a:prstGeom>
        </p:spPr>
      </p:pic>
      <p:pic>
        <p:nvPicPr>
          <p:cNvPr id="8" name="Picture 7">
            <a:extLst>
              <a:ext uri="{FF2B5EF4-FFF2-40B4-BE49-F238E27FC236}">
                <a16:creationId xmlns:a16="http://schemas.microsoft.com/office/drawing/2014/main" id="{21328E67-9476-53D0-1098-B2C7611F2D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425" y="1890530"/>
            <a:ext cx="3338859" cy="3338859"/>
          </a:xfrm>
          <a:prstGeom prst="rect">
            <a:avLst/>
          </a:prstGeom>
        </p:spPr>
      </p:pic>
      <p:pic>
        <p:nvPicPr>
          <p:cNvPr id="9" name="Picture 8">
            <a:extLst>
              <a:ext uri="{FF2B5EF4-FFF2-40B4-BE49-F238E27FC236}">
                <a16:creationId xmlns:a16="http://schemas.microsoft.com/office/drawing/2014/main" id="{6CCC76E3-A595-95D5-C292-5FFE532EDC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2388" y="1891829"/>
            <a:ext cx="3337560" cy="3337560"/>
          </a:xfrm>
          <a:prstGeom prst="rect">
            <a:avLst/>
          </a:prstGeom>
        </p:spPr>
      </p:pic>
      <p:sp>
        <p:nvSpPr>
          <p:cNvPr id="10" name="TextBox 9">
            <a:extLst>
              <a:ext uri="{FF2B5EF4-FFF2-40B4-BE49-F238E27FC236}">
                <a16:creationId xmlns:a16="http://schemas.microsoft.com/office/drawing/2014/main" id="{47E6798C-0687-345D-7A9F-910B685475CA}"/>
              </a:ext>
            </a:extLst>
          </p:cNvPr>
          <p:cNvSpPr txBox="1"/>
          <p:nvPr/>
        </p:nvSpPr>
        <p:spPr>
          <a:xfrm>
            <a:off x="838200" y="2897590"/>
            <a:ext cx="2514600" cy="1477328"/>
          </a:xfrm>
          <a:prstGeom prst="rect">
            <a:avLst/>
          </a:prstGeom>
          <a:noFill/>
        </p:spPr>
        <p:txBody>
          <a:bodyPr wrap="square" rtlCol="0">
            <a:spAutoFit/>
          </a:bodyPr>
          <a:lstStyle/>
          <a:p>
            <a:pPr algn="ctr"/>
            <a:r>
              <a:rPr lang="en-US" b="0" i="0" u="none" strike="noStrike" dirty="0">
                <a:solidFill>
                  <a:srgbClr val="000000"/>
                </a:solidFill>
                <a:effectLst/>
                <a:latin typeface="Gotham Medium" pitchFamily="50" charset="0"/>
              </a:rPr>
              <a:t>ACT is a recent form of Cognitive Behavioral Therapy (CBT)</a:t>
            </a:r>
            <a:endParaRPr lang="en-US" dirty="0">
              <a:latin typeface="Gotham Medium" pitchFamily="50" charset="0"/>
            </a:endParaRPr>
          </a:p>
        </p:txBody>
      </p:sp>
      <p:sp>
        <p:nvSpPr>
          <p:cNvPr id="11" name="TextBox 10">
            <a:extLst>
              <a:ext uri="{FF2B5EF4-FFF2-40B4-BE49-F238E27FC236}">
                <a16:creationId xmlns:a16="http://schemas.microsoft.com/office/drawing/2014/main" id="{2C219E56-737F-31C6-F8E7-8C2435AA4AB2}"/>
              </a:ext>
            </a:extLst>
          </p:cNvPr>
          <p:cNvSpPr txBox="1"/>
          <p:nvPr/>
        </p:nvSpPr>
        <p:spPr>
          <a:xfrm>
            <a:off x="4586115" y="2529823"/>
            <a:ext cx="3019767" cy="2308324"/>
          </a:xfrm>
          <a:prstGeom prst="rect">
            <a:avLst/>
          </a:prstGeom>
          <a:noFill/>
        </p:spPr>
        <p:txBody>
          <a:bodyPr wrap="square" rtlCol="0">
            <a:spAutoFit/>
          </a:bodyPr>
          <a:lstStyle/>
          <a:p>
            <a:pPr algn="ctr"/>
            <a:r>
              <a:rPr lang="en-US" b="0" i="0" u="none" strike="noStrike" dirty="0">
                <a:solidFill>
                  <a:srgbClr val="000000"/>
                </a:solidFill>
                <a:effectLst/>
                <a:latin typeface="Gotham Medium" pitchFamily="50" charset="0"/>
              </a:rPr>
              <a:t>ACT uses a range </a:t>
            </a:r>
          </a:p>
          <a:p>
            <a:pPr algn="ctr"/>
            <a:r>
              <a:rPr lang="en-US" b="0" i="0" u="none" strike="noStrike" dirty="0">
                <a:solidFill>
                  <a:srgbClr val="000000"/>
                </a:solidFill>
                <a:effectLst/>
                <a:latin typeface="Gotham Medium" pitchFamily="50" charset="0"/>
              </a:rPr>
              <a:t>of methods </a:t>
            </a:r>
          </a:p>
          <a:p>
            <a:pPr algn="ctr"/>
            <a:r>
              <a:rPr lang="en-US" b="0" i="0" u="none" strike="noStrike" dirty="0">
                <a:solidFill>
                  <a:srgbClr val="000000"/>
                </a:solidFill>
                <a:effectLst/>
                <a:latin typeface="Gotham Medium" pitchFamily="50" charset="0"/>
              </a:rPr>
              <a:t>(engagement, awareness </a:t>
            </a:r>
            <a:r>
              <a:rPr lang="en-US" dirty="0">
                <a:solidFill>
                  <a:srgbClr val="000000"/>
                </a:solidFill>
                <a:latin typeface="Gotham Medium" pitchFamily="50" charset="0"/>
              </a:rPr>
              <a:t>&amp; </a:t>
            </a:r>
            <a:r>
              <a:rPr lang="en-US" b="0" i="0" u="none" strike="noStrike" dirty="0">
                <a:solidFill>
                  <a:srgbClr val="000000"/>
                </a:solidFill>
                <a:effectLst/>
                <a:latin typeface="Gotham Medium" pitchFamily="50" charset="0"/>
              </a:rPr>
              <a:t>openness) to help individuals to improve their </a:t>
            </a:r>
          </a:p>
          <a:p>
            <a:pPr algn="ctr"/>
            <a:r>
              <a:rPr lang="en-US" b="0" i="0" u="none" strike="noStrike" dirty="0">
                <a:solidFill>
                  <a:srgbClr val="000000"/>
                </a:solidFill>
                <a:effectLst/>
                <a:latin typeface="Gotham Medium" pitchFamily="50" charset="0"/>
              </a:rPr>
              <a:t>“psychological </a:t>
            </a:r>
          </a:p>
          <a:p>
            <a:pPr algn="ctr"/>
            <a:r>
              <a:rPr lang="en-US" b="0" i="0" u="none" strike="noStrike" dirty="0">
                <a:solidFill>
                  <a:srgbClr val="000000"/>
                </a:solidFill>
                <a:effectLst/>
                <a:latin typeface="Gotham Medium" pitchFamily="50" charset="0"/>
              </a:rPr>
              <a:t>flexibility”</a:t>
            </a:r>
            <a:endParaRPr lang="en-US" dirty="0">
              <a:latin typeface="Gotham Medium" pitchFamily="50" charset="0"/>
            </a:endParaRPr>
          </a:p>
        </p:txBody>
      </p:sp>
      <p:sp>
        <p:nvSpPr>
          <p:cNvPr id="12" name="TextBox 11">
            <a:extLst>
              <a:ext uri="{FF2B5EF4-FFF2-40B4-BE49-F238E27FC236}">
                <a16:creationId xmlns:a16="http://schemas.microsoft.com/office/drawing/2014/main" id="{BA334A86-79DC-973E-15F4-172188C11166}"/>
              </a:ext>
            </a:extLst>
          </p:cNvPr>
          <p:cNvSpPr txBox="1"/>
          <p:nvPr/>
        </p:nvSpPr>
        <p:spPr>
          <a:xfrm>
            <a:off x="8725896" y="2682147"/>
            <a:ext cx="2710543" cy="1754326"/>
          </a:xfrm>
          <a:prstGeom prst="rect">
            <a:avLst/>
          </a:prstGeom>
          <a:noFill/>
        </p:spPr>
        <p:txBody>
          <a:bodyPr wrap="square" rtlCol="0">
            <a:spAutoFit/>
          </a:bodyPr>
          <a:lstStyle/>
          <a:p>
            <a:pPr algn="ctr"/>
            <a:r>
              <a:rPr lang="en-US" b="0" i="0" u="none" strike="noStrike" dirty="0">
                <a:solidFill>
                  <a:srgbClr val="000000"/>
                </a:solidFill>
                <a:effectLst/>
                <a:latin typeface="Gotham Medium" pitchFamily="50" charset="0"/>
              </a:rPr>
              <a:t>Psychological flexibility refers to an individual’s ability to cope with, accept, and adjust to difficult situations.</a:t>
            </a:r>
            <a:endParaRPr lang="en-US" dirty="0">
              <a:latin typeface="Gotham Medium" pitchFamily="50" charset="0"/>
            </a:endParaRPr>
          </a:p>
        </p:txBody>
      </p:sp>
      <p:sp>
        <p:nvSpPr>
          <p:cNvPr id="3" name="TextBox 2">
            <a:extLst>
              <a:ext uri="{FF2B5EF4-FFF2-40B4-BE49-F238E27FC236}">
                <a16:creationId xmlns:a16="http://schemas.microsoft.com/office/drawing/2014/main" id="{F80CC3AA-50EB-98D3-9D20-D0CCBC683782}"/>
              </a:ext>
            </a:extLst>
          </p:cNvPr>
          <p:cNvSpPr txBox="1"/>
          <p:nvPr/>
        </p:nvSpPr>
        <p:spPr>
          <a:xfrm>
            <a:off x="1964999" y="6308209"/>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74195" y="1251638"/>
            <a:ext cx="5916975" cy="784069"/>
          </a:xfrm>
        </p:spPr>
        <p:txBody>
          <a:bodyPr>
            <a:normAutofit/>
          </a:bodyPr>
          <a:lstStyle/>
          <a:p>
            <a:pPr marL="342900" indent="-342900">
              <a:spcBef>
                <a:spcPts val="0"/>
              </a:spcBef>
              <a:buFont typeface="Calibri" panose="020F0502020204030204" pitchFamily="34" charset="0"/>
              <a:buChar char="-"/>
            </a:pPr>
            <a:r>
              <a:rPr lang="en-US" sz="2400" u="none" strike="noStrike" dirty="0">
                <a:solidFill>
                  <a:srgbClr val="000000"/>
                </a:solidFill>
                <a:effectLst/>
                <a:latin typeface="Gotham Medium" pitchFamily="2" charset="0"/>
              </a:rPr>
              <a:t>ACT significantly reduce burnout and perceived stress. </a:t>
            </a:r>
            <a:endParaRPr lang="en-US" sz="2400" dirty="0">
              <a:latin typeface="Gotham Medium" pitchFamily="2" charset="0"/>
              <a:ea typeface="Calibri" panose="020F0502020204030204" pitchFamily="34" charset="0"/>
              <a:cs typeface="Calibri"/>
            </a:endParaRPr>
          </a:p>
        </p:txBody>
      </p:sp>
      <p:sp>
        <p:nvSpPr>
          <p:cNvPr id="6" name="Oval 5">
            <a:extLst>
              <a:ext uri="{FF2B5EF4-FFF2-40B4-BE49-F238E27FC236}">
                <a16:creationId xmlns:a16="http://schemas.microsoft.com/office/drawing/2014/main" id="{22DA058F-D6F5-5FDA-E841-59C00D11DC09}"/>
              </a:ext>
            </a:extLst>
          </p:cNvPr>
          <p:cNvSpPr/>
          <p:nvPr/>
        </p:nvSpPr>
        <p:spPr>
          <a:xfrm>
            <a:off x="924232" y="246389"/>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85076" y="1150005"/>
            <a:ext cx="3667432" cy="2308324"/>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ACT is 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362843" y="2901963"/>
            <a:ext cx="6873297" cy="5069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u="none" strike="noStrike" dirty="0">
                <a:solidFill>
                  <a:srgbClr val="000000"/>
                </a:solidFill>
                <a:effectLst/>
                <a:latin typeface="Gotham Medium" pitchFamily="2" charset="0"/>
              </a:rPr>
              <a:t>ACT increases mindful awareness.</a:t>
            </a:r>
            <a:endParaRPr lang="en-US" sz="2400" dirty="0">
              <a:latin typeface="Gotham Medium" pitchFamily="2" charset="0"/>
              <a:ea typeface="Calibri" panose="020F0502020204030204" pitchFamily="34" charset="0"/>
              <a:cs typeface="Calibri"/>
            </a:endParaRPr>
          </a:p>
          <a:p>
            <a:endParaRPr lang="en-US" sz="2400" dirty="0">
              <a:latin typeface="Gotham Medium" pitchFamily="2"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D5D4A0AC-44ED-B236-CCCC-B41CF9D011FA}"/>
              </a:ext>
            </a:extLst>
          </p:cNvPr>
          <p:cNvSpPr txBox="1">
            <a:spLocks/>
          </p:cNvSpPr>
          <p:nvPr/>
        </p:nvSpPr>
        <p:spPr>
          <a:xfrm>
            <a:off x="4460553" y="4275213"/>
            <a:ext cx="6873297" cy="11853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u="none" strike="noStrike" dirty="0">
                <a:solidFill>
                  <a:srgbClr val="000000"/>
                </a:solidFill>
                <a:effectLst/>
                <a:latin typeface="Gotham Medium" pitchFamily="2" charset="0"/>
              </a:rPr>
              <a:t>In clinical trials, 12 – 16 sessions of ACT has also been shown to be effective for treating anxiety, depression, and chronic pain.</a:t>
            </a:r>
            <a:endParaRPr lang="en-US" sz="2400" dirty="0">
              <a:latin typeface="Gotham Medium" pitchFamily="2" charset="0"/>
            </a:endParaRPr>
          </a:p>
        </p:txBody>
      </p:sp>
      <p:sp>
        <p:nvSpPr>
          <p:cNvPr id="4" name="TextBox 3">
            <a:extLst>
              <a:ext uri="{FF2B5EF4-FFF2-40B4-BE49-F238E27FC236}">
                <a16:creationId xmlns:a16="http://schemas.microsoft.com/office/drawing/2014/main" id="{62D0B354-AD6B-3BCE-B7A6-F28C5B7B34D2}"/>
              </a:ext>
            </a:extLst>
          </p:cNvPr>
          <p:cNvSpPr txBox="1"/>
          <p:nvPr/>
        </p:nvSpPr>
        <p:spPr>
          <a:xfrm>
            <a:off x="1965000" y="6277413"/>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976427" y="503298"/>
            <a:ext cx="1789753" cy="1554480"/>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528381" y="503298"/>
            <a:ext cx="10894142" cy="1325563"/>
          </a:xfrm>
        </p:spPr>
        <p:txBody>
          <a:bodyPr anchor="t">
            <a:normAutofit/>
          </a:bodyPr>
          <a:lstStyle/>
          <a:p>
            <a:r>
              <a:rPr lang="en-US" sz="3600" b="1" u="none" strike="noStrike" dirty="0">
                <a:effectLst/>
                <a:latin typeface="Gotham Bold" pitchFamily="2" charset="0"/>
              </a:rPr>
              <a:t>What are intervention practices?</a:t>
            </a:r>
            <a:endParaRPr lang="en-US" sz="3600" b="1" dirty="0">
              <a:latin typeface="Gotham Bold" pitchFamily="2"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528381" y="1471998"/>
            <a:ext cx="10759051" cy="3755561"/>
          </a:xfrm>
        </p:spPr>
        <p:txBody>
          <a:bodyPr>
            <a:noAutofit/>
          </a:bodyPr>
          <a:lstStyle/>
          <a:p>
            <a:pPr marL="0" indent="0" algn="l" rtl="0" fontAlgn="base">
              <a:buNone/>
            </a:pPr>
            <a:r>
              <a:rPr lang="en-US" sz="2400" u="none" strike="noStrike" dirty="0">
                <a:solidFill>
                  <a:srgbClr val="000000"/>
                </a:solidFill>
                <a:effectLst/>
                <a:latin typeface="Gotham Medium" pitchFamily="2" charset="0"/>
              </a:rPr>
              <a:t>ACT  interventions include a combination of: </a:t>
            </a:r>
          </a:p>
          <a:p>
            <a:pPr marL="0" indent="0" algn="l" rtl="0" fontAlgn="base">
              <a:buNone/>
            </a:pP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    Didactic teaching</a:t>
            </a:r>
            <a:r>
              <a:rPr lang="en-US" sz="2400" dirty="0">
                <a:solidFill>
                  <a:srgbClr val="000000"/>
                </a:solidFill>
                <a:effectLst/>
                <a:latin typeface="Gotham Medium" pitchFamily="2" charset="0"/>
              </a:rPr>
              <a:t>​</a:t>
            </a:r>
          </a:p>
          <a:p>
            <a:pPr marL="0" indent="0" algn="l" rtl="0" fontAlgn="base">
              <a:buNone/>
            </a:pPr>
            <a:r>
              <a:rPr lang="en-US" sz="2400" dirty="0">
                <a:solidFill>
                  <a:srgbClr val="000000"/>
                </a:solidFill>
                <a:latin typeface="Gotham Medium" pitchFamily="2" charset="0"/>
              </a:rPr>
              <a:t>    M</a:t>
            </a:r>
            <a:r>
              <a:rPr lang="en-US" sz="2400" u="none" strike="noStrike" dirty="0">
                <a:solidFill>
                  <a:srgbClr val="000000"/>
                </a:solidFill>
                <a:effectLst/>
                <a:latin typeface="Gotham Medium" pitchFamily="2" charset="0"/>
              </a:rPr>
              <a:t>indfulness practice</a:t>
            </a:r>
            <a:r>
              <a:rPr lang="en-US" sz="2400" dirty="0">
                <a:solidFill>
                  <a:srgbClr val="000000"/>
                </a:solidFill>
                <a:effectLst/>
                <a:latin typeface="Gotham Medium" pitchFamily="2" charset="0"/>
              </a:rPr>
              <a:t>​</a:t>
            </a:r>
          </a:p>
          <a:p>
            <a:pPr marL="0" indent="0" algn="l" rtl="0" fontAlgn="base">
              <a:buNone/>
            </a:pPr>
            <a:r>
              <a:rPr lang="en-US" sz="2400" dirty="0">
                <a:solidFill>
                  <a:srgbClr val="000000"/>
                </a:solidFill>
                <a:latin typeface="Gotham Medium" pitchFamily="2" charset="0"/>
              </a:rPr>
              <a:t>    M</a:t>
            </a:r>
            <a:r>
              <a:rPr lang="en-US" sz="2400" u="none" strike="noStrike" dirty="0">
                <a:solidFill>
                  <a:srgbClr val="000000"/>
                </a:solidFill>
                <a:effectLst/>
                <a:latin typeface="Gotham Medium" pitchFamily="2" charset="0"/>
              </a:rPr>
              <a:t>etaphors</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    Group discussions </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    Homework exercises</a:t>
            </a:r>
            <a:endParaRPr lang="en-US" sz="2400" dirty="0">
              <a:solidFill>
                <a:srgbClr val="000000"/>
              </a:solidFill>
              <a:effectLst/>
              <a:latin typeface="Gotham Medium" pitchFamily="2" charset="0"/>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006" y="2489349"/>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006" y="2924411"/>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006" y="3359473"/>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006" y="3794535"/>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006" y="4229597"/>
            <a:ext cx="231562" cy="231562"/>
          </a:xfrm>
          <a:prstGeom prst="rect">
            <a:avLst/>
          </a:prstGeom>
        </p:spPr>
      </p:pic>
      <p:sp>
        <p:nvSpPr>
          <p:cNvPr id="5" name="TextBox 4">
            <a:extLst>
              <a:ext uri="{FF2B5EF4-FFF2-40B4-BE49-F238E27FC236}">
                <a16:creationId xmlns:a16="http://schemas.microsoft.com/office/drawing/2014/main" id="{CD61FB4B-7B46-E96C-680B-77F8D17F6EA3}"/>
              </a:ext>
            </a:extLst>
          </p:cNvPr>
          <p:cNvSpPr txBox="1"/>
          <p:nvPr/>
        </p:nvSpPr>
        <p:spPr>
          <a:xfrm>
            <a:off x="1965000" y="6266226"/>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24382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97EB834-787C-F705-E6C3-00C7AB74D9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80786" y="-270570"/>
            <a:ext cx="1050673" cy="1072115"/>
          </a:xfrm>
          <a:prstGeom prst="rect">
            <a:avLst/>
          </a:prstGeom>
        </p:spPr>
      </p:pic>
      <p:pic>
        <p:nvPicPr>
          <p:cNvPr id="7" name="Picture 6">
            <a:extLst>
              <a:ext uri="{FF2B5EF4-FFF2-40B4-BE49-F238E27FC236}">
                <a16:creationId xmlns:a16="http://schemas.microsoft.com/office/drawing/2014/main" id="{A1B0A75C-16A7-A29D-3F65-81F167F9E2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0" name="Picture 9">
            <a:extLst>
              <a:ext uri="{FF2B5EF4-FFF2-40B4-BE49-F238E27FC236}">
                <a16:creationId xmlns:a16="http://schemas.microsoft.com/office/drawing/2014/main" id="{700E26A0-C45D-6F04-F4F9-0AC021BA58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5" name="Content Placeholder 4">
            <a:extLst>
              <a:ext uri="{FF2B5EF4-FFF2-40B4-BE49-F238E27FC236}">
                <a16:creationId xmlns:a16="http://schemas.microsoft.com/office/drawing/2014/main" id="{729D90E2-799D-AB46-8FCB-6FDDAD74ECE0}"/>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rot="10800000">
            <a:off x="3485212" y="89318"/>
            <a:ext cx="5334952" cy="6251555"/>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5224328" y="762208"/>
            <a:ext cx="1856720" cy="1347170"/>
          </a:xfrm>
        </p:spPr>
        <p:txBody>
          <a:bodyPr>
            <a:normAutofit fontScale="90000"/>
          </a:bodyPr>
          <a:lstStyle/>
          <a:p>
            <a:pPr algn="ctr"/>
            <a:r>
              <a:rPr lang="en-US" sz="3200" b="1" u="none" strike="noStrike" dirty="0">
                <a:solidFill>
                  <a:srgbClr val="000000"/>
                </a:solidFill>
                <a:effectLst/>
                <a:latin typeface="Gotham Bold" pitchFamily="2" charset="0"/>
              </a:rPr>
              <a:t>Aspects </a:t>
            </a:r>
            <a:br>
              <a:rPr lang="en-US" sz="3200" b="1" u="none" strike="noStrike" dirty="0">
                <a:solidFill>
                  <a:srgbClr val="000000"/>
                </a:solidFill>
                <a:effectLst/>
                <a:latin typeface="Gotham Bold" pitchFamily="2" charset="0"/>
              </a:rPr>
            </a:br>
            <a:r>
              <a:rPr lang="en-US" sz="3200" b="1" u="none" strike="noStrike" dirty="0">
                <a:solidFill>
                  <a:srgbClr val="000000"/>
                </a:solidFill>
                <a:effectLst/>
                <a:latin typeface="Gotham Bold" pitchFamily="2" charset="0"/>
              </a:rPr>
              <a:t>of </a:t>
            </a:r>
            <a:br>
              <a:rPr lang="en-US" sz="3200" b="1" u="none" strike="noStrike" dirty="0">
                <a:solidFill>
                  <a:srgbClr val="000000"/>
                </a:solidFill>
                <a:effectLst/>
                <a:latin typeface="Gotham Bold" pitchFamily="2" charset="0"/>
              </a:rPr>
            </a:br>
            <a:r>
              <a:rPr lang="en-US" sz="3200" b="1" u="none" strike="noStrike" dirty="0">
                <a:solidFill>
                  <a:srgbClr val="000000"/>
                </a:solidFill>
                <a:effectLst/>
                <a:latin typeface="Gotham Bold" pitchFamily="2" charset="0"/>
              </a:rPr>
              <a:t>ACT</a:t>
            </a:r>
            <a:endParaRPr lang="en-US" sz="3200" b="1" dirty="0">
              <a:latin typeface="Gotham Bold" pitchFamily="2" charset="0"/>
            </a:endParaRPr>
          </a:p>
        </p:txBody>
      </p:sp>
      <p:sp>
        <p:nvSpPr>
          <p:cNvPr id="3" name="TextBox 2">
            <a:extLst>
              <a:ext uri="{FF2B5EF4-FFF2-40B4-BE49-F238E27FC236}">
                <a16:creationId xmlns:a16="http://schemas.microsoft.com/office/drawing/2014/main" id="{95339E4E-AA16-43E9-D087-DD447DEF501E}"/>
              </a:ext>
            </a:extLst>
          </p:cNvPr>
          <p:cNvSpPr txBox="1"/>
          <p:nvPr/>
        </p:nvSpPr>
        <p:spPr>
          <a:xfrm>
            <a:off x="4531977" y="2725244"/>
            <a:ext cx="3270618" cy="2308324"/>
          </a:xfrm>
          <a:prstGeom prst="rect">
            <a:avLst/>
          </a:prstGeom>
          <a:noFill/>
        </p:spPr>
        <p:txBody>
          <a:bodyPr wrap="square" rtlCol="0">
            <a:spAutoFit/>
          </a:bodyPr>
          <a:lstStyle/>
          <a:p>
            <a:pPr algn="ctr" rtl="0" fontAlgn="base">
              <a:buFont typeface="Arial" panose="020B0604020202020204" pitchFamily="34" charset="0"/>
              <a:buChar char="•"/>
            </a:pPr>
            <a:r>
              <a:rPr lang="en-US" sz="2400" dirty="0">
                <a:solidFill>
                  <a:srgbClr val="444444"/>
                </a:solidFill>
                <a:effectLst/>
                <a:latin typeface="Gotham Medium" pitchFamily="2" charset="0"/>
              </a:rPr>
              <a:t>Acceptance ​</a:t>
            </a:r>
          </a:p>
          <a:p>
            <a:pPr algn="ctr" rtl="0" fontAlgn="base">
              <a:buFont typeface="Arial" panose="020B0604020202020204" pitchFamily="34" charset="0"/>
              <a:buChar char="•"/>
            </a:pPr>
            <a:r>
              <a:rPr lang="en-US" sz="2400" dirty="0">
                <a:solidFill>
                  <a:srgbClr val="444444"/>
                </a:solidFill>
                <a:effectLst/>
                <a:latin typeface="Gotham Medium" pitchFamily="2" charset="0"/>
              </a:rPr>
              <a:t>Cognitive Diffusion​</a:t>
            </a:r>
          </a:p>
          <a:p>
            <a:pPr algn="ctr" rtl="0" fontAlgn="base">
              <a:buFont typeface="Arial" panose="020B0604020202020204" pitchFamily="34" charset="0"/>
              <a:buChar char="•"/>
            </a:pPr>
            <a:r>
              <a:rPr lang="en-US" sz="2400" dirty="0">
                <a:solidFill>
                  <a:srgbClr val="444444"/>
                </a:solidFill>
                <a:effectLst/>
                <a:latin typeface="Gotham Medium" pitchFamily="2" charset="0"/>
              </a:rPr>
              <a:t>Being Present ​</a:t>
            </a:r>
          </a:p>
          <a:p>
            <a:pPr algn="ctr" rtl="0" fontAlgn="base">
              <a:buFont typeface="Arial" panose="020B0604020202020204" pitchFamily="34" charset="0"/>
              <a:buChar char="•"/>
            </a:pPr>
            <a:r>
              <a:rPr lang="en-US" sz="2400" dirty="0">
                <a:solidFill>
                  <a:srgbClr val="444444"/>
                </a:solidFill>
                <a:effectLst/>
                <a:latin typeface="Gotham Medium" pitchFamily="2" charset="0"/>
              </a:rPr>
              <a:t>Self as Context​</a:t>
            </a:r>
          </a:p>
          <a:p>
            <a:pPr algn="ctr" rtl="0" fontAlgn="base">
              <a:buFont typeface="Arial" panose="020B0604020202020204" pitchFamily="34" charset="0"/>
              <a:buChar char="•"/>
            </a:pPr>
            <a:r>
              <a:rPr lang="en-US" sz="2400" dirty="0">
                <a:solidFill>
                  <a:srgbClr val="444444"/>
                </a:solidFill>
                <a:effectLst/>
                <a:latin typeface="Gotham Medium" pitchFamily="2" charset="0"/>
              </a:rPr>
              <a:t>Values​</a:t>
            </a:r>
          </a:p>
          <a:p>
            <a:pPr algn="ctr" rtl="0" fontAlgn="base">
              <a:buFont typeface="Arial" panose="020B0604020202020204" pitchFamily="34" charset="0"/>
              <a:buChar char="•"/>
            </a:pPr>
            <a:r>
              <a:rPr lang="en-US" sz="2400" dirty="0">
                <a:solidFill>
                  <a:srgbClr val="444444"/>
                </a:solidFill>
                <a:effectLst/>
                <a:latin typeface="Gotham Medium" pitchFamily="2" charset="0"/>
              </a:rPr>
              <a:t>Commit to Action</a:t>
            </a:r>
          </a:p>
        </p:txBody>
      </p:sp>
      <p:pic>
        <p:nvPicPr>
          <p:cNvPr id="6" name="Picture 5">
            <a:extLst>
              <a:ext uri="{FF2B5EF4-FFF2-40B4-BE49-F238E27FC236}">
                <a16:creationId xmlns:a16="http://schemas.microsoft.com/office/drawing/2014/main" id="{DA3EBC3A-D411-4609-9D3A-18C1AD6020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8" name="Picture 7">
            <a:extLst>
              <a:ext uri="{FF2B5EF4-FFF2-40B4-BE49-F238E27FC236}">
                <a16:creationId xmlns:a16="http://schemas.microsoft.com/office/drawing/2014/main" id="{39B51A50-8CD1-9D51-8614-89EBE6FE09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9" name="Picture 8">
            <a:extLst>
              <a:ext uri="{FF2B5EF4-FFF2-40B4-BE49-F238E27FC236}">
                <a16:creationId xmlns:a16="http://schemas.microsoft.com/office/drawing/2014/main" id="{833E4114-8FEE-874B-AE59-6C3CFC038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1" name="Picture 10">
            <a:extLst>
              <a:ext uri="{FF2B5EF4-FFF2-40B4-BE49-F238E27FC236}">
                <a16:creationId xmlns:a16="http://schemas.microsoft.com/office/drawing/2014/main" id="{A4E16458-66E7-7453-861E-37D066B025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2" name="Picture 11">
            <a:extLst>
              <a:ext uri="{FF2B5EF4-FFF2-40B4-BE49-F238E27FC236}">
                <a16:creationId xmlns:a16="http://schemas.microsoft.com/office/drawing/2014/main" id="{DDCF289A-612F-A05F-D8E2-C4BFA55F07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877" y="-270569"/>
            <a:ext cx="1050673" cy="1072115"/>
          </a:xfrm>
          <a:prstGeom prst="rect">
            <a:avLst/>
          </a:prstGeom>
        </p:spPr>
      </p:pic>
      <p:pic>
        <p:nvPicPr>
          <p:cNvPr id="14" name="Picture 13">
            <a:extLst>
              <a:ext uri="{FF2B5EF4-FFF2-40B4-BE49-F238E27FC236}">
                <a16:creationId xmlns:a16="http://schemas.microsoft.com/office/drawing/2014/main" id="{DF02E93E-A09B-1590-5974-B921E574E0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24211" y="6982"/>
            <a:ext cx="2187795" cy="1900198"/>
          </a:xfrm>
          <a:prstGeom prst="rect">
            <a:avLst/>
          </a:prstGeom>
        </p:spPr>
      </p:pic>
      <p:sp>
        <p:nvSpPr>
          <p:cNvPr id="4" name="TextBox 3">
            <a:extLst>
              <a:ext uri="{FF2B5EF4-FFF2-40B4-BE49-F238E27FC236}">
                <a16:creationId xmlns:a16="http://schemas.microsoft.com/office/drawing/2014/main" id="{257D74DA-E8B7-7742-B730-BCF527B49CCE}"/>
              </a:ext>
            </a:extLst>
          </p:cNvPr>
          <p:cNvSpPr txBox="1"/>
          <p:nvPr/>
        </p:nvSpPr>
        <p:spPr>
          <a:xfrm>
            <a:off x="1964999" y="6399350"/>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Tree>
    <p:extLst>
      <p:ext uri="{BB962C8B-B14F-4D97-AF65-F5344CB8AC3E}">
        <p14:creationId xmlns:p14="http://schemas.microsoft.com/office/powerpoint/2010/main" val="3219569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613750" y="531357"/>
            <a:ext cx="6858000" cy="5795281"/>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645215" y="204307"/>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a:xfrm>
            <a:off x="838200" y="-3"/>
            <a:ext cx="10515600" cy="1325563"/>
          </a:xfrm>
        </p:spPr>
        <p:txBody>
          <a:bodyPr>
            <a:normAutofit/>
          </a:bodyPr>
          <a:lstStyle/>
          <a:p>
            <a:pPr algn="ctr"/>
            <a:r>
              <a:rPr lang="en-US" sz="3600" b="1" u="none" strike="noStrike" dirty="0">
                <a:effectLst/>
                <a:latin typeface="Gotham Bold" pitchFamily="2" charset="0"/>
              </a:rPr>
              <a:t>Using the ACT Matrix</a:t>
            </a:r>
            <a:endParaRPr lang="en-US" sz="3600" b="1" dirty="0">
              <a:latin typeface="Gotham Bold" pitchFamily="2" charset="0"/>
            </a:endParaRPr>
          </a:p>
        </p:txBody>
      </p:sp>
      <p:pic>
        <p:nvPicPr>
          <p:cNvPr id="6" name="Online Media 5" descr="The ACT Matrix | Acceptance &amp; Commitment Therapy | ABA">
            <a:hlinkClick r:id="" action="ppaction://media"/>
            <a:extLst>
              <a:ext uri="{FF2B5EF4-FFF2-40B4-BE49-F238E27FC236}">
                <a16:creationId xmlns:a16="http://schemas.microsoft.com/office/drawing/2014/main" id="{514FF901-A6ED-1195-ADFB-866562FA2F7F}"/>
              </a:ext>
            </a:extLst>
          </p:cNvPr>
          <p:cNvPicPr>
            <a:picLocks noRot="1" noChangeAspect="1"/>
          </p:cNvPicPr>
          <p:nvPr>
            <a:videoFile r:link="rId1"/>
          </p:nvPr>
        </p:nvPicPr>
        <p:blipFill>
          <a:blip r:embed="rId6"/>
          <a:stretch>
            <a:fillRect/>
          </a:stretch>
        </p:blipFill>
        <p:spPr>
          <a:xfrm>
            <a:off x="1903271" y="1060105"/>
            <a:ext cx="8385457" cy="4737783"/>
          </a:xfrm>
          <a:prstGeom prst="rect">
            <a:avLst/>
          </a:prstGeom>
        </p:spPr>
      </p:pic>
      <p:sp>
        <p:nvSpPr>
          <p:cNvPr id="7" name="TextBox 6">
            <a:extLst>
              <a:ext uri="{FF2B5EF4-FFF2-40B4-BE49-F238E27FC236}">
                <a16:creationId xmlns:a16="http://schemas.microsoft.com/office/drawing/2014/main" id="{82FB9278-823D-798D-E65B-4656384F1F7C}"/>
              </a:ext>
            </a:extLst>
          </p:cNvPr>
          <p:cNvSpPr txBox="1"/>
          <p:nvPr/>
        </p:nvSpPr>
        <p:spPr>
          <a:xfrm>
            <a:off x="1964999" y="6252562"/>
            <a:ext cx="8262000" cy="369332"/>
          </a:xfrm>
          <a:prstGeom prst="rect">
            <a:avLst/>
          </a:prstGeom>
          <a:noFill/>
        </p:spPr>
        <p:txBody>
          <a:bodyPr wrap="square">
            <a:spAutoFit/>
          </a:bodyPr>
          <a:lstStyle/>
          <a:p>
            <a:pPr algn="ctr"/>
            <a:r>
              <a:rPr lang="en-US" sz="1800" b="0" i="0" dirty="0">
                <a:solidFill>
                  <a:srgbClr val="000000"/>
                </a:solidFill>
                <a:effectLst/>
                <a:latin typeface="Calibri" panose="020F0502020204030204" pitchFamily="34" charset="0"/>
              </a:rPr>
              <a:t>© University of Central Florida</a:t>
            </a:r>
            <a:endParaRPr lang="en-US" dirty="0"/>
          </a:p>
        </p:txBody>
      </p:sp>
      <p:sp>
        <p:nvSpPr>
          <p:cNvPr id="8" name="TextBox 7">
            <a:extLst>
              <a:ext uri="{FF2B5EF4-FFF2-40B4-BE49-F238E27FC236}">
                <a16:creationId xmlns:a16="http://schemas.microsoft.com/office/drawing/2014/main" id="{2396CA5B-DB9E-21B3-CAD9-0E173802B16C}"/>
              </a:ext>
            </a:extLst>
          </p:cNvPr>
          <p:cNvSpPr txBox="1"/>
          <p:nvPr/>
        </p:nvSpPr>
        <p:spPr>
          <a:xfrm>
            <a:off x="1903271" y="5883230"/>
            <a:ext cx="7895492" cy="369332"/>
          </a:xfrm>
          <a:prstGeom prst="rect">
            <a:avLst/>
          </a:prstGeom>
          <a:noFill/>
        </p:spPr>
        <p:txBody>
          <a:bodyPr wrap="square">
            <a:spAutoFit/>
          </a:bodyPr>
          <a:lstStyle/>
          <a:p>
            <a:pPr algn="ctr"/>
            <a:r>
              <a:rPr lang="en-US" dirty="0">
                <a:solidFill>
                  <a:srgbClr val="004F71"/>
                </a:solidFill>
                <a:latin typeface="Gotham Medium" pitchFamily="2" charset="0"/>
                <a:hlinkClick r:id="rId7"/>
              </a:rPr>
              <a:t>https://www.youtube.com/watch?v=RQ1sVPqwxgw&amp;t</a:t>
            </a:r>
            <a:r>
              <a:rPr lang="en-US">
                <a:solidFill>
                  <a:srgbClr val="004F71"/>
                </a:solidFill>
                <a:latin typeface="Gotham Medium" pitchFamily="2" charset="0"/>
                <a:hlinkClick r:id="rId7"/>
              </a:rPr>
              <a:t>=6s</a:t>
            </a:r>
            <a:r>
              <a:rPr lang="en-US">
                <a:solidFill>
                  <a:srgbClr val="004F71"/>
                </a:solidFill>
                <a:latin typeface="Gotham Medium" pitchFamily="2" charset="0"/>
              </a:rPr>
              <a:t> </a:t>
            </a:r>
            <a:endParaRPr lang="en-US" dirty="0">
              <a:solidFill>
                <a:srgbClr val="004F71"/>
              </a:solidFill>
              <a:latin typeface="Gotham Medium" pitchFamily="2" charset="0"/>
            </a:endParaRPr>
          </a:p>
        </p:txBody>
      </p:sp>
    </p:spTree>
    <p:extLst>
      <p:ext uri="{BB962C8B-B14F-4D97-AF65-F5344CB8AC3E}">
        <p14:creationId xmlns:p14="http://schemas.microsoft.com/office/powerpoint/2010/main" val="266214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5B5778-60BE-4403-BD4C-9058F2B46EE6}">
  <ds:schemaRefs>
    <ds:schemaRef ds:uri="http://purl.org/dc/elements/1.1/"/>
    <ds:schemaRef ds:uri="http://schemas.microsoft.com/office/2006/documentManagement/types"/>
    <ds:schemaRef ds:uri="http://purl.org/dc/terms/"/>
    <ds:schemaRef ds:uri="304611c7-b834-4876-a5e6-7499996ddc78"/>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 ds:uri="5e3f80e7-3e98-481c-af15-c8743e5934b5"/>
  </ds:schemaRefs>
</ds:datastoreItem>
</file>

<file path=customXml/itemProps2.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3.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21951</TotalTime>
  <Words>1620</Words>
  <Application>Microsoft Macintosh PowerPoint</Application>
  <PresentationFormat>Widescreen</PresentationFormat>
  <Paragraphs>138</Paragraphs>
  <Slides>14</Slides>
  <Notes>12</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Gotham Black</vt:lpstr>
      <vt:lpstr>Gotham Bold</vt:lpstr>
      <vt:lpstr>Gotham Medium</vt:lpstr>
      <vt:lpstr>Gotham Thin</vt:lpstr>
      <vt:lpstr>Office Theme</vt:lpstr>
      <vt:lpstr>Renew My Mind:  Acceptance &amp; Commitment  Therapy (ACT)</vt:lpstr>
      <vt:lpstr>Important  Disclosures</vt:lpstr>
      <vt:lpstr>Are you signed  up to RenewU?</vt:lpstr>
      <vt:lpstr>Objectives</vt:lpstr>
      <vt:lpstr>What is ACT?</vt:lpstr>
      <vt:lpstr>PowerPoint Presentation</vt:lpstr>
      <vt:lpstr>What are intervention practices?</vt:lpstr>
      <vt:lpstr>Aspects  of  ACT</vt:lpstr>
      <vt:lpstr>Using the ACT Matrix</vt:lpstr>
      <vt:lpstr>Small Group Practice Activities Slide</vt:lpstr>
      <vt:lpstr>PowerPoint Presentation</vt:lpstr>
      <vt:lpstr>Conclusion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20</cp:revision>
  <dcterms:created xsi:type="dcterms:W3CDTF">2023-07-29T19:26:57Z</dcterms:created>
  <dcterms:modified xsi:type="dcterms:W3CDTF">2024-01-08T23:42:31Z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